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0_A1786710.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8A_904AC35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11B_4C1FEA3B.xml" ContentType="application/vnd.ms-powerpoint.comments+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4"/>
  </p:sldMasterIdLst>
  <p:notesMasterIdLst>
    <p:notesMasterId r:id="rId82"/>
  </p:notesMasterIdLst>
  <p:sldIdLst>
    <p:sldId id="670" r:id="rId5"/>
    <p:sldId id="649" r:id="rId6"/>
    <p:sldId id="700" r:id="rId7"/>
    <p:sldId id="256" r:id="rId8"/>
    <p:sldId id="671" r:id="rId9"/>
    <p:sldId id="672" r:id="rId10"/>
    <p:sldId id="673" r:id="rId11"/>
    <p:sldId id="636" r:id="rId12"/>
    <p:sldId id="650" r:id="rId13"/>
    <p:sldId id="49104768" r:id="rId14"/>
    <p:sldId id="49104761" r:id="rId15"/>
    <p:sldId id="49104757" r:id="rId16"/>
    <p:sldId id="339" r:id="rId17"/>
    <p:sldId id="49104762" r:id="rId18"/>
    <p:sldId id="49104763" r:id="rId19"/>
    <p:sldId id="49104764" r:id="rId20"/>
    <p:sldId id="49104765" r:id="rId21"/>
    <p:sldId id="49104808" r:id="rId22"/>
    <p:sldId id="49104766" r:id="rId23"/>
    <p:sldId id="49104801" r:id="rId24"/>
    <p:sldId id="260" r:id="rId25"/>
    <p:sldId id="49104791" r:id="rId26"/>
    <p:sldId id="49104795" r:id="rId27"/>
    <p:sldId id="693" r:id="rId28"/>
    <p:sldId id="49104805" r:id="rId29"/>
    <p:sldId id="286" r:id="rId30"/>
    <p:sldId id="293" r:id="rId31"/>
    <p:sldId id="49104798" r:id="rId32"/>
    <p:sldId id="49104796" r:id="rId33"/>
    <p:sldId id="49104797" r:id="rId34"/>
    <p:sldId id="651" r:id="rId35"/>
    <p:sldId id="268" r:id="rId36"/>
    <p:sldId id="273" r:id="rId37"/>
    <p:sldId id="653" r:id="rId38"/>
    <p:sldId id="261" r:id="rId39"/>
    <p:sldId id="699" r:id="rId40"/>
    <p:sldId id="262" r:id="rId41"/>
    <p:sldId id="49104767" r:id="rId42"/>
    <p:sldId id="683" r:id="rId43"/>
    <p:sldId id="348" r:id="rId44"/>
    <p:sldId id="334" r:id="rId45"/>
    <p:sldId id="257" r:id="rId46"/>
    <p:sldId id="49104792" r:id="rId47"/>
    <p:sldId id="681" r:id="rId48"/>
    <p:sldId id="283" r:id="rId49"/>
    <p:sldId id="49104812" r:id="rId50"/>
    <p:sldId id="382" r:id="rId51"/>
    <p:sldId id="49104769" r:id="rId52"/>
    <p:sldId id="271" r:id="rId53"/>
    <p:sldId id="694" r:id="rId54"/>
    <p:sldId id="49104793" r:id="rId55"/>
    <p:sldId id="684" r:id="rId56"/>
    <p:sldId id="685" r:id="rId57"/>
    <p:sldId id="49104794" r:id="rId58"/>
    <p:sldId id="49104775" r:id="rId59"/>
    <p:sldId id="49104811" r:id="rId60"/>
    <p:sldId id="49104799" r:id="rId61"/>
    <p:sldId id="49104787" r:id="rId62"/>
    <p:sldId id="680" r:id="rId63"/>
    <p:sldId id="265" r:id="rId64"/>
    <p:sldId id="266" r:id="rId65"/>
    <p:sldId id="274" r:id="rId66"/>
    <p:sldId id="319" r:id="rId67"/>
    <p:sldId id="396" r:id="rId68"/>
    <p:sldId id="49104806" r:id="rId69"/>
    <p:sldId id="400" r:id="rId70"/>
    <p:sldId id="49104807" r:id="rId71"/>
    <p:sldId id="280" r:id="rId72"/>
    <p:sldId id="378" r:id="rId73"/>
    <p:sldId id="376" r:id="rId74"/>
    <p:sldId id="306" r:id="rId75"/>
    <p:sldId id="292" r:id="rId76"/>
    <p:sldId id="377" r:id="rId77"/>
    <p:sldId id="402" r:id="rId78"/>
    <p:sldId id="667" r:id="rId79"/>
    <p:sldId id="632" r:id="rId80"/>
    <p:sldId id="4910481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FE6ED16-4823-BB1C-E803-4D09CC3184F6}" name="Higgins, Michelle Lee - (mlhiggins)" initials="H(" userId="S::mlhiggins@arizona.edu::6da9ebca-609a-43aa-ae51-cc44767396a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1B48"/>
    <a:srgbClr val="00A668"/>
    <a:srgbClr val="477A83"/>
    <a:srgbClr val="02B1BA"/>
    <a:srgbClr val="0118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F5467E-8BD7-8F1C-8BC3-0F39630D988A}" v="80" dt="2023-09-26T15:57:30.669"/>
    <p1510:client id="{05A9F0F5-45E2-B744-908C-A4D6335D9F77}" v="182" dt="2023-09-25T21:23:20.824"/>
    <p1510:client id="{1088A8D7-8943-454A-A7F2-0D1A3E3F4CB5}" v="5" dt="2023-09-26T16:24:42.337"/>
    <p1510:client id="{273A85E8-96BA-F95F-3317-36C982849034}" v="1336" dt="2023-09-25T19:03:15.171"/>
    <p1510:client id="{31EB019B-95D3-1183-2E96-632F02688BEC}" v="174" dt="2023-09-25T23:18:11.590"/>
    <p1510:client id="{4A17FEE6-66A3-2230-5DA2-D50CCFFE106E}" v="87" dt="2023-09-25T23:11:57.335"/>
    <p1510:client id="{4B7BE24B-E69F-BCF1-B887-0E5BFBA417C4}" v="112" dt="2023-09-26T01:02:12.305"/>
    <p1510:client id="{6C964B41-DBA6-EE7A-6AFC-88469A545F77}" v="2" dt="2023-09-25T18:58:12.858"/>
    <p1510:client id="{BCA34DBF-4C1D-A2B3-1F5D-30E8AEE62609}" v="23" dt="2023-09-25T22:29:30.738"/>
    <p1510:client id="{C7B4C752-68C7-CCB2-654E-281C6A6D585C}" v="746" dt="2023-09-25T20:30:11.976"/>
    <p1510:client id="{DA811D46-16FE-D353-8A54-B49FA8BAD7F0}" v="4" dt="2023-09-26T15:54:22.548"/>
    <p1510:client id="{E7BC60F0-5F68-08B4-F425-5CE177997358}" v="742" dt="2023-09-26T05:48:46.765"/>
    <p1510:client id="{EE75C584-2526-C56E-5DF4-896EC0CE73DB}" v="1" dt="2023-09-25T22:47:14.8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9"/>
  </p:normalViewPr>
  <p:slideViewPr>
    <p:cSldViewPr snapToGrid="0">
      <p:cViewPr varScale="1">
        <p:scale>
          <a:sx n="102" d="100"/>
          <a:sy n="102" d="100"/>
        </p:scale>
        <p:origin x="9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notesMaster" Target="notesMasters/notesMaster1.xml"/></Relationships>
</file>

<file path=ppt/comments/modernComment_100_A1786710.xml><?xml version="1.0" encoding="utf-8"?>
<p188:cmLst xmlns:a="http://schemas.openxmlformats.org/drawingml/2006/main" xmlns:r="http://schemas.openxmlformats.org/officeDocument/2006/relationships" xmlns:p188="http://schemas.microsoft.com/office/powerpoint/2018/8/main">
  <p188:cm id="{7DF34C96-2249-4634-AC70-CE783F5AD041}" authorId="{BFE6ED16-4823-BB1C-E803-4D09CC3184F6}" status="resolved" created="2022-07-27T16:15:36.888" complete="100000">
    <pc:sldMkLst xmlns:pc="http://schemas.microsoft.com/office/powerpoint/2013/main/command">
      <pc:docMk/>
      <pc:sldMk cId="2709022480" sldId="256"/>
    </pc:sldMkLst>
    <p188:txBody>
      <a:bodyPr/>
      <a:lstStyle/>
      <a:p>
        <a:r>
          <a:rPr lang="en-US"/>
          <a:t>[@Fields, Jennifer L - (fieldsj)] [@Meadow, Alison M - (meadow)] 
Recommend 1 slide with mission and another with the stats. I think our mission gets lost.</a:t>
        </a:r>
      </a:p>
    </p188:txBody>
  </p188:cm>
</p188:cmLst>
</file>

<file path=ppt/comments/modernComment_11B_4C1FEA3B.xml><?xml version="1.0" encoding="utf-8"?>
<p188:cmLst xmlns:a="http://schemas.openxmlformats.org/drawingml/2006/main" xmlns:r="http://schemas.openxmlformats.org/officeDocument/2006/relationships" xmlns:p188="http://schemas.microsoft.com/office/powerpoint/2018/8/main">
  <p188:cm id="{F40BED5D-0679-4C3E-94A2-49AC2784595B}" authorId="{BFE6ED16-4823-BB1C-E803-4D09CC3184F6}" status="resolved" created="2022-07-27T16:19:37.099" complete="100000">
    <pc:sldMkLst xmlns:pc="http://schemas.microsoft.com/office/powerpoint/2013/main/command">
      <pc:docMk/>
      <pc:sldMk cId="1277159995" sldId="283"/>
    </pc:sldMkLst>
    <p188:txBody>
      <a:bodyPr/>
      <a:lstStyle/>
      <a:p>
        <a:r>
          <a:rPr lang="en-US"/>
          <a:t>[@Fields, Jennifer L - (fieldsj)] [@Meadow, Alison M - (meadow)] 
Perhaps give each point their own slide</a:t>
        </a:r>
      </a:p>
    </p188:txBody>
  </p188:cm>
</p188:cmLst>
</file>

<file path=ppt/comments/modernComment_28A_904AC35E.xml><?xml version="1.0" encoding="utf-8"?>
<p188:cmLst xmlns:a="http://schemas.openxmlformats.org/drawingml/2006/main" xmlns:r="http://schemas.openxmlformats.org/officeDocument/2006/relationships" xmlns:p188="http://schemas.microsoft.com/office/powerpoint/2018/8/main">
  <p188:cm id="{544E6967-49EA-4B81-8F0F-30836461A395}" authorId="{BFE6ED16-4823-BB1C-E803-4D09CC3184F6}" status="resolved" created="2022-07-27T16:14:06.542" complete="100000">
    <ac:deMkLst xmlns:ac="http://schemas.microsoft.com/office/drawing/2013/main/command">
      <pc:docMk xmlns:pc="http://schemas.microsoft.com/office/powerpoint/2013/main/command"/>
      <pc:sldMk xmlns:pc="http://schemas.microsoft.com/office/powerpoint/2013/main/command" cId="2420818782" sldId="650"/>
      <ac:spMk id="4" creationId="{61783ABC-BB9D-7E99-BDC0-61CD7A1E9C09}"/>
    </ac:deMkLst>
    <p188:txBody>
      <a:bodyPr/>
      <a:lstStyle/>
      <a:p>
        <a:r>
          <a:rPr lang="en-US"/>
          <a:t>[@Fields, Jennifer L - (fieldsj)] [@Meadow, Alison M - (meadow)] I think this slide is too dense with words</a:t>
        </a:r>
      </a:p>
    </p188:txBody>
  </p188:cm>
</p188:cmLst>
</file>

<file path=ppt/diagrams/_rels/data7.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svg"/><Relationship Id="rId1" Type="http://schemas.openxmlformats.org/officeDocument/2006/relationships/image" Target="../media/image144.png"/><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EC88AF-5F90-4C1E-97A5-79D868C0F160}"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1664193B-CAA6-464A-81D4-D2D724C72BCE}">
      <dgm:prSet phldr="0"/>
      <dgm:spPr/>
      <dgm:t>
        <a:bodyPr/>
        <a:lstStyle/>
        <a:p>
          <a:pPr rtl="0"/>
          <a:r>
            <a:rPr lang="en-US">
              <a:solidFill>
                <a:schemeClr val="bg1"/>
              </a:solidFill>
              <a:latin typeface="Calibri Light" panose="020F0302020204030204"/>
            </a:rPr>
            <a:t>What are Societal Impacts of Research?</a:t>
          </a:r>
        </a:p>
      </dgm:t>
    </dgm:pt>
    <dgm:pt modelId="{584E8BF5-1E49-4FB4-B5AE-C8C86F51C796}" type="parTrans" cxnId="{8D0211EF-BFFD-4961-8F43-5966A8827751}">
      <dgm:prSet/>
      <dgm:spPr/>
      <dgm:t>
        <a:bodyPr/>
        <a:lstStyle/>
        <a:p>
          <a:endParaRPr lang="en-US"/>
        </a:p>
      </dgm:t>
    </dgm:pt>
    <dgm:pt modelId="{C64AD1E5-79AE-43A8-83DB-693904E13A2A}" type="sibTrans" cxnId="{8D0211EF-BFFD-4961-8F43-5966A8827751}">
      <dgm:prSet/>
      <dgm:spPr/>
      <dgm:t>
        <a:bodyPr/>
        <a:lstStyle/>
        <a:p>
          <a:endParaRPr lang="en-US"/>
        </a:p>
      </dgm:t>
    </dgm:pt>
    <dgm:pt modelId="{B4A7BD73-AA2C-4B94-990A-B2979E41521F}">
      <dgm:prSet phldr="0"/>
      <dgm:spPr/>
      <dgm:t>
        <a:bodyPr/>
        <a:lstStyle/>
        <a:p>
          <a:pPr rtl="0"/>
          <a:r>
            <a:rPr lang="en-US">
              <a:solidFill>
                <a:schemeClr val="bg1"/>
              </a:solidFill>
              <a:latin typeface="Calibri Light" panose="020F0302020204030204"/>
            </a:rPr>
            <a:t>Why Address Societal Impacts in Our Work?</a:t>
          </a:r>
        </a:p>
      </dgm:t>
    </dgm:pt>
    <dgm:pt modelId="{50D0CE71-B527-42BC-89A5-C747990B968D}" type="parTrans" cxnId="{E83881CD-7515-4B23-8113-0247DC635C7D}">
      <dgm:prSet/>
      <dgm:spPr/>
      <dgm:t>
        <a:bodyPr/>
        <a:lstStyle/>
        <a:p>
          <a:endParaRPr lang="en-US"/>
        </a:p>
      </dgm:t>
    </dgm:pt>
    <dgm:pt modelId="{27CCBF7B-3829-4E65-83A2-29D9B398BF36}" type="sibTrans" cxnId="{E83881CD-7515-4B23-8113-0247DC635C7D}">
      <dgm:prSet/>
      <dgm:spPr/>
      <dgm:t>
        <a:bodyPr/>
        <a:lstStyle/>
        <a:p>
          <a:endParaRPr lang="en-US"/>
        </a:p>
      </dgm:t>
    </dgm:pt>
    <dgm:pt modelId="{1FA9DD05-B215-4E95-80F5-72767BAFC753}">
      <dgm:prSet phldr="0"/>
      <dgm:spPr/>
      <dgm:t>
        <a:bodyPr/>
        <a:lstStyle/>
        <a:p>
          <a:pPr rtl="0"/>
          <a:r>
            <a:rPr lang="en-US">
              <a:solidFill>
                <a:schemeClr val="bg1"/>
              </a:solidFill>
              <a:latin typeface="Calibri Light" panose="020F0302020204030204"/>
            </a:rPr>
            <a:t>NSF and Broader Impacts</a:t>
          </a:r>
        </a:p>
      </dgm:t>
    </dgm:pt>
    <dgm:pt modelId="{2BE000B3-0E5D-4B29-924E-CDD85A8B4099}" type="parTrans" cxnId="{90EFEBD5-D6A0-4361-B905-C19352DA0C12}">
      <dgm:prSet/>
      <dgm:spPr/>
      <dgm:t>
        <a:bodyPr/>
        <a:lstStyle/>
        <a:p>
          <a:endParaRPr lang="en-US"/>
        </a:p>
      </dgm:t>
    </dgm:pt>
    <dgm:pt modelId="{EED497DA-CC9C-49B8-B163-F68950243CC2}" type="sibTrans" cxnId="{90EFEBD5-D6A0-4361-B905-C19352DA0C12}">
      <dgm:prSet/>
      <dgm:spPr/>
      <dgm:t>
        <a:bodyPr/>
        <a:lstStyle/>
        <a:p>
          <a:endParaRPr lang="en-US"/>
        </a:p>
      </dgm:t>
    </dgm:pt>
    <dgm:pt modelId="{17EE859F-9FF9-4D30-97A0-A0A19E543573}">
      <dgm:prSet phldr="0"/>
      <dgm:spPr/>
      <dgm:t>
        <a:bodyPr/>
        <a:lstStyle/>
        <a:p>
          <a:r>
            <a:rPr lang="en-US">
              <a:solidFill>
                <a:schemeClr val="bg1"/>
              </a:solidFill>
              <a:latin typeface="Calibri Light" panose="020F0302020204030204"/>
            </a:rPr>
            <a:t>Resources</a:t>
          </a:r>
          <a:endParaRPr lang="en-US">
            <a:solidFill>
              <a:schemeClr val="bg1"/>
            </a:solidFill>
          </a:endParaRPr>
        </a:p>
      </dgm:t>
    </dgm:pt>
    <dgm:pt modelId="{D78540D0-2602-4F7A-AC07-13469A2A3BE4}" type="parTrans" cxnId="{C9A86924-9B18-4F39-8BB8-2792F483840E}">
      <dgm:prSet/>
      <dgm:spPr/>
      <dgm:t>
        <a:bodyPr/>
        <a:lstStyle/>
        <a:p>
          <a:endParaRPr lang="en-US"/>
        </a:p>
      </dgm:t>
    </dgm:pt>
    <dgm:pt modelId="{0ADF2D53-C825-4103-8BA2-5B0B4AB4FDDC}" type="sibTrans" cxnId="{C9A86924-9B18-4F39-8BB8-2792F483840E}">
      <dgm:prSet/>
      <dgm:spPr/>
      <dgm:t>
        <a:bodyPr/>
        <a:lstStyle/>
        <a:p>
          <a:endParaRPr lang="en-US"/>
        </a:p>
      </dgm:t>
    </dgm:pt>
    <dgm:pt modelId="{B9B9EC1A-B2AC-4749-9A27-DD220D8B76FD}">
      <dgm:prSet phldr="0"/>
      <dgm:spPr/>
      <dgm:t>
        <a:bodyPr/>
        <a:lstStyle/>
        <a:p>
          <a:pPr rtl="0"/>
          <a:r>
            <a:rPr lang="en-US" b="0">
              <a:solidFill>
                <a:schemeClr val="bg1"/>
              </a:solidFill>
              <a:latin typeface="Calibri Light" panose="020F0302020204030204"/>
            </a:rPr>
            <a:t>Connecting Your Research to Societal Impacts</a:t>
          </a:r>
        </a:p>
      </dgm:t>
    </dgm:pt>
    <dgm:pt modelId="{87BBE6CC-DBD0-4AE5-8D77-DC1EFE3283C5}" type="parTrans" cxnId="{64E297B8-BB50-4827-B572-3B149F63D5F5}">
      <dgm:prSet/>
      <dgm:spPr/>
      <dgm:t>
        <a:bodyPr/>
        <a:lstStyle/>
        <a:p>
          <a:endParaRPr lang="en-US"/>
        </a:p>
      </dgm:t>
    </dgm:pt>
    <dgm:pt modelId="{BCAE044E-4A79-4CDB-88C8-27EADC1BC275}" type="sibTrans" cxnId="{64E297B8-BB50-4827-B572-3B149F63D5F5}">
      <dgm:prSet/>
      <dgm:spPr/>
      <dgm:t>
        <a:bodyPr/>
        <a:lstStyle/>
        <a:p>
          <a:endParaRPr lang="en-US"/>
        </a:p>
      </dgm:t>
    </dgm:pt>
    <dgm:pt modelId="{56082418-D52C-44A2-8279-0D507770EDD3}">
      <dgm:prSet phldr="0"/>
      <dgm:spPr/>
      <dgm:t>
        <a:bodyPr/>
        <a:lstStyle/>
        <a:p>
          <a:pPr rtl="0"/>
          <a:r>
            <a:rPr lang="en-US" i="0">
              <a:solidFill>
                <a:schemeClr val="bg1"/>
              </a:solidFill>
              <a:latin typeface="Calibri Light" panose="020F0302020204030204"/>
            </a:rPr>
            <a:t>Best Practices When Planning for Impact</a:t>
          </a:r>
        </a:p>
      </dgm:t>
    </dgm:pt>
    <dgm:pt modelId="{7C6E1450-E062-47A7-A26A-4ADFA89FA770}" type="parTrans" cxnId="{05570D2B-0052-4ED8-B1D6-497120ED2F83}">
      <dgm:prSet/>
      <dgm:spPr/>
      <dgm:t>
        <a:bodyPr/>
        <a:lstStyle/>
        <a:p>
          <a:endParaRPr lang="en-US"/>
        </a:p>
      </dgm:t>
    </dgm:pt>
    <dgm:pt modelId="{B7BD1EF1-F48E-4E3D-BF09-64C151BAC04D}" type="sibTrans" cxnId="{05570D2B-0052-4ED8-B1D6-497120ED2F83}">
      <dgm:prSet/>
      <dgm:spPr/>
      <dgm:t>
        <a:bodyPr/>
        <a:lstStyle/>
        <a:p>
          <a:endParaRPr lang="en-US"/>
        </a:p>
      </dgm:t>
    </dgm:pt>
    <dgm:pt modelId="{E7410E6D-BF4C-4977-A5B9-CA3F2A5FCF7B}">
      <dgm:prSet phldr="0"/>
      <dgm:spPr/>
      <dgm:t>
        <a:bodyPr/>
        <a:lstStyle/>
        <a:p>
          <a:pPr rtl="0"/>
          <a:r>
            <a:rPr lang="en-US" b="0">
              <a:solidFill>
                <a:schemeClr val="bg1"/>
              </a:solidFill>
              <a:latin typeface="Calibri Light" panose="020F0302020204030204"/>
            </a:rPr>
            <a:t>Societal Impacts Frameworks</a:t>
          </a:r>
        </a:p>
      </dgm:t>
    </dgm:pt>
    <dgm:pt modelId="{A8A0A2A3-7665-46C2-B662-084A7A88ABDB}" type="parTrans" cxnId="{504BC2E0-761A-5E46-8431-39252FDA58BF}">
      <dgm:prSet/>
      <dgm:spPr/>
    </dgm:pt>
    <dgm:pt modelId="{E6CFB5CA-5FE2-4700-98C5-3CBFC526BDBC}" type="sibTrans" cxnId="{504BC2E0-761A-5E46-8431-39252FDA58BF}">
      <dgm:prSet/>
      <dgm:spPr/>
    </dgm:pt>
    <dgm:pt modelId="{854D1BAB-B897-4B74-9FE6-A0A1C0A8811A}">
      <dgm:prSet phldr="0"/>
      <dgm:spPr/>
      <dgm:t>
        <a:bodyPr/>
        <a:lstStyle/>
        <a:p>
          <a:pPr rtl="0"/>
          <a:r>
            <a:rPr lang="en-US" b="0">
              <a:solidFill>
                <a:schemeClr val="bg1"/>
              </a:solidFill>
              <a:latin typeface="Calibri Light" panose="020F0302020204030204"/>
            </a:rPr>
            <a:t>Societal Impacts Pilot Test</a:t>
          </a:r>
        </a:p>
      </dgm:t>
    </dgm:pt>
    <dgm:pt modelId="{EAB326CD-721E-4317-9FB9-D865A8D55A24}" type="parTrans" cxnId="{7F836AF1-BC74-244C-8505-69B72C356D59}">
      <dgm:prSet/>
      <dgm:spPr/>
    </dgm:pt>
    <dgm:pt modelId="{8CE3EFF6-84BC-44B8-98C6-CC0E4CD31DC1}" type="sibTrans" cxnId="{7F836AF1-BC74-244C-8505-69B72C356D59}">
      <dgm:prSet/>
      <dgm:spPr/>
    </dgm:pt>
    <dgm:pt modelId="{6332E131-C887-754F-B257-382FC43F8BF4}" type="pres">
      <dgm:prSet presAssocID="{A4EC88AF-5F90-4C1E-97A5-79D868C0F160}" presName="vert0" presStyleCnt="0">
        <dgm:presLayoutVars>
          <dgm:dir/>
          <dgm:animOne val="branch"/>
          <dgm:animLvl val="lvl"/>
        </dgm:presLayoutVars>
      </dgm:prSet>
      <dgm:spPr/>
    </dgm:pt>
    <dgm:pt modelId="{2A31C2FD-17A0-4047-B041-9C0F369776F4}" type="pres">
      <dgm:prSet presAssocID="{1664193B-CAA6-464A-81D4-D2D724C72BCE}" presName="thickLine" presStyleLbl="alignNode1" presStyleIdx="0" presStyleCnt="8"/>
      <dgm:spPr/>
    </dgm:pt>
    <dgm:pt modelId="{A9232B8B-90A8-46FF-96BD-1583141D5704}" type="pres">
      <dgm:prSet presAssocID="{1664193B-CAA6-464A-81D4-D2D724C72BCE}" presName="horz1" presStyleCnt="0"/>
      <dgm:spPr/>
    </dgm:pt>
    <dgm:pt modelId="{75386213-51EF-463D-ACDE-421A516DB897}" type="pres">
      <dgm:prSet presAssocID="{1664193B-CAA6-464A-81D4-D2D724C72BCE}" presName="tx1" presStyleLbl="revTx" presStyleIdx="0" presStyleCnt="8"/>
      <dgm:spPr/>
    </dgm:pt>
    <dgm:pt modelId="{53E94D7B-6FBF-4D9B-936A-96CF95907BEE}" type="pres">
      <dgm:prSet presAssocID="{1664193B-CAA6-464A-81D4-D2D724C72BCE}" presName="vert1" presStyleCnt="0"/>
      <dgm:spPr/>
    </dgm:pt>
    <dgm:pt modelId="{86280388-6146-4712-AE43-A9601930DD43}" type="pres">
      <dgm:prSet presAssocID="{B4A7BD73-AA2C-4B94-990A-B2979E41521F}" presName="thickLine" presStyleLbl="alignNode1" presStyleIdx="1" presStyleCnt="8"/>
      <dgm:spPr/>
    </dgm:pt>
    <dgm:pt modelId="{59999B29-18DD-4843-AA83-10835A40019A}" type="pres">
      <dgm:prSet presAssocID="{B4A7BD73-AA2C-4B94-990A-B2979E41521F}" presName="horz1" presStyleCnt="0"/>
      <dgm:spPr/>
    </dgm:pt>
    <dgm:pt modelId="{B930911B-1848-4091-9098-361F0660D723}" type="pres">
      <dgm:prSet presAssocID="{B4A7BD73-AA2C-4B94-990A-B2979E41521F}" presName="tx1" presStyleLbl="revTx" presStyleIdx="1" presStyleCnt="8"/>
      <dgm:spPr/>
    </dgm:pt>
    <dgm:pt modelId="{475E1AFB-E8A6-4497-8628-70BC24117D54}" type="pres">
      <dgm:prSet presAssocID="{B4A7BD73-AA2C-4B94-990A-B2979E41521F}" presName="vert1" presStyleCnt="0"/>
      <dgm:spPr/>
    </dgm:pt>
    <dgm:pt modelId="{348CF55D-176F-4C80-8368-78F3B16ABE43}" type="pres">
      <dgm:prSet presAssocID="{1FA9DD05-B215-4E95-80F5-72767BAFC753}" presName="thickLine" presStyleLbl="alignNode1" presStyleIdx="2" presStyleCnt="8"/>
      <dgm:spPr/>
    </dgm:pt>
    <dgm:pt modelId="{C76DE147-4192-4E03-BA17-0B74921268E7}" type="pres">
      <dgm:prSet presAssocID="{1FA9DD05-B215-4E95-80F5-72767BAFC753}" presName="horz1" presStyleCnt="0"/>
      <dgm:spPr/>
    </dgm:pt>
    <dgm:pt modelId="{8D70A8AE-C122-44EB-999D-985C29600AE7}" type="pres">
      <dgm:prSet presAssocID="{1FA9DD05-B215-4E95-80F5-72767BAFC753}" presName="tx1" presStyleLbl="revTx" presStyleIdx="2" presStyleCnt="8"/>
      <dgm:spPr/>
    </dgm:pt>
    <dgm:pt modelId="{E708C593-632E-47EB-B454-7659F568D796}" type="pres">
      <dgm:prSet presAssocID="{1FA9DD05-B215-4E95-80F5-72767BAFC753}" presName="vert1" presStyleCnt="0"/>
      <dgm:spPr/>
    </dgm:pt>
    <dgm:pt modelId="{976ECF45-75AB-4268-97B3-649F1B0F4DF6}" type="pres">
      <dgm:prSet presAssocID="{E7410E6D-BF4C-4977-A5B9-CA3F2A5FCF7B}" presName="thickLine" presStyleLbl="alignNode1" presStyleIdx="3" presStyleCnt="8"/>
      <dgm:spPr/>
    </dgm:pt>
    <dgm:pt modelId="{6F691C5B-A717-4010-A5F7-B6D9DD05D338}" type="pres">
      <dgm:prSet presAssocID="{E7410E6D-BF4C-4977-A5B9-CA3F2A5FCF7B}" presName="horz1" presStyleCnt="0"/>
      <dgm:spPr/>
    </dgm:pt>
    <dgm:pt modelId="{BDC96229-F085-4A91-B23F-B4D13BA0CB6E}" type="pres">
      <dgm:prSet presAssocID="{E7410E6D-BF4C-4977-A5B9-CA3F2A5FCF7B}" presName="tx1" presStyleLbl="revTx" presStyleIdx="3" presStyleCnt="8"/>
      <dgm:spPr/>
    </dgm:pt>
    <dgm:pt modelId="{F3DB7BB9-F978-45FB-9053-07480D0022DB}" type="pres">
      <dgm:prSet presAssocID="{E7410E6D-BF4C-4977-A5B9-CA3F2A5FCF7B}" presName="vert1" presStyleCnt="0"/>
      <dgm:spPr/>
    </dgm:pt>
    <dgm:pt modelId="{1E9B76BD-D1CA-4378-A09A-63153A9447F1}" type="pres">
      <dgm:prSet presAssocID="{854D1BAB-B897-4B74-9FE6-A0A1C0A8811A}" presName="thickLine" presStyleLbl="alignNode1" presStyleIdx="4" presStyleCnt="8"/>
      <dgm:spPr/>
    </dgm:pt>
    <dgm:pt modelId="{9F24BFEA-5953-47C6-B805-A4F838B9BDA3}" type="pres">
      <dgm:prSet presAssocID="{854D1BAB-B897-4B74-9FE6-A0A1C0A8811A}" presName="horz1" presStyleCnt="0"/>
      <dgm:spPr/>
    </dgm:pt>
    <dgm:pt modelId="{96503F7E-D5B0-4224-980B-A677FCD86167}" type="pres">
      <dgm:prSet presAssocID="{854D1BAB-B897-4B74-9FE6-A0A1C0A8811A}" presName="tx1" presStyleLbl="revTx" presStyleIdx="4" presStyleCnt="8"/>
      <dgm:spPr/>
    </dgm:pt>
    <dgm:pt modelId="{7EF6E19B-280E-46FF-AB13-461F43491884}" type="pres">
      <dgm:prSet presAssocID="{854D1BAB-B897-4B74-9FE6-A0A1C0A8811A}" presName="vert1" presStyleCnt="0"/>
      <dgm:spPr/>
    </dgm:pt>
    <dgm:pt modelId="{958D57B3-DD0E-4BBE-8A3A-F8AF440113D5}" type="pres">
      <dgm:prSet presAssocID="{B9B9EC1A-B2AC-4749-9A27-DD220D8B76FD}" presName="thickLine" presStyleLbl="alignNode1" presStyleIdx="5" presStyleCnt="8"/>
      <dgm:spPr/>
    </dgm:pt>
    <dgm:pt modelId="{6200404F-2B30-4DB7-825C-AEDF2200581F}" type="pres">
      <dgm:prSet presAssocID="{B9B9EC1A-B2AC-4749-9A27-DD220D8B76FD}" presName="horz1" presStyleCnt="0"/>
      <dgm:spPr/>
    </dgm:pt>
    <dgm:pt modelId="{7926DA7C-8820-4ECD-B105-7C505B094F3E}" type="pres">
      <dgm:prSet presAssocID="{B9B9EC1A-B2AC-4749-9A27-DD220D8B76FD}" presName="tx1" presStyleLbl="revTx" presStyleIdx="5" presStyleCnt="8"/>
      <dgm:spPr/>
    </dgm:pt>
    <dgm:pt modelId="{36FC31C0-BD6E-4B7F-BA1B-6CA9FD954062}" type="pres">
      <dgm:prSet presAssocID="{B9B9EC1A-B2AC-4749-9A27-DD220D8B76FD}" presName="vert1" presStyleCnt="0"/>
      <dgm:spPr/>
    </dgm:pt>
    <dgm:pt modelId="{278DD345-70BD-4656-A885-41FDF3308A4E}" type="pres">
      <dgm:prSet presAssocID="{56082418-D52C-44A2-8279-0D507770EDD3}" presName="thickLine" presStyleLbl="alignNode1" presStyleIdx="6" presStyleCnt="8"/>
      <dgm:spPr/>
    </dgm:pt>
    <dgm:pt modelId="{EF17E6D0-7601-47A2-8E8D-C09212DD6838}" type="pres">
      <dgm:prSet presAssocID="{56082418-D52C-44A2-8279-0D507770EDD3}" presName="horz1" presStyleCnt="0"/>
      <dgm:spPr/>
    </dgm:pt>
    <dgm:pt modelId="{D335CAF6-3F79-4467-A8BF-F116C0E38D25}" type="pres">
      <dgm:prSet presAssocID="{56082418-D52C-44A2-8279-0D507770EDD3}" presName="tx1" presStyleLbl="revTx" presStyleIdx="6" presStyleCnt="8"/>
      <dgm:spPr/>
    </dgm:pt>
    <dgm:pt modelId="{C28177F1-6212-45BB-A7CB-7A94FDC960D7}" type="pres">
      <dgm:prSet presAssocID="{56082418-D52C-44A2-8279-0D507770EDD3}" presName="vert1" presStyleCnt="0"/>
      <dgm:spPr/>
    </dgm:pt>
    <dgm:pt modelId="{AB43B51D-DD54-4F77-B794-41340BD0ED9E}" type="pres">
      <dgm:prSet presAssocID="{17EE859F-9FF9-4D30-97A0-A0A19E543573}" presName="thickLine" presStyleLbl="alignNode1" presStyleIdx="7" presStyleCnt="8"/>
      <dgm:spPr/>
    </dgm:pt>
    <dgm:pt modelId="{106CE25F-3492-40D1-B526-C66E693A899E}" type="pres">
      <dgm:prSet presAssocID="{17EE859F-9FF9-4D30-97A0-A0A19E543573}" presName="horz1" presStyleCnt="0"/>
      <dgm:spPr/>
    </dgm:pt>
    <dgm:pt modelId="{B9EF2AD9-D5E7-4CF4-9AED-91EE1519A18A}" type="pres">
      <dgm:prSet presAssocID="{17EE859F-9FF9-4D30-97A0-A0A19E543573}" presName="tx1" presStyleLbl="revTx" presStyleIdx="7" presStyleCnt="8"/>
      <dgm:spPr/>
    </dgm:pt>
    <dgm:pt modelId="{C5F519E7-8687-471F-8263-FE7A3390BC78}" type="pres">
      <dgm:prSet presAssocID="{17EE859F-9FF9-4D30-97A0-A0A19E543573}" presName="vert1" presStyleCnt="0"/>
      <dgm:spPr/>
    </dgm:pt>
  </dgm:ptLst>
  <dgm:cxnLst>
    <dgm:cxn modelId="{D88E9B03-A638-E64D-B009-AFDF803CCA2D}" type="presOf" srcId="{E7410E6D-BF4C-4977-A5B9-CA3F2A5FCF7B}" destId="{BDC96229-F085-4A91-B23F-B4D13BA0CB6E}" srcOrd="0" destOrd="0" presId="urn:microsoft.com/office/officeart/2008/layout/LinedList"/>
    <dgm:cxn modelId="{55BBFB09-BAA7-447B-832C-3ECE2B3768F0}" type="presOf" srcId="{B9B9EC1A-B2AC-4749-9A27-DD220D8B76FD}" destId="{7926DA7C-8820-4ECD-B105-7C505B094F3E}" srcOrd="0" destOrd="0" presId="urn:microsoft.com/office/officeart/2008/layout/LinedList"/>
    <dgm:cxn modelId="{C9A86924-9B18-4F39-8BB8-2792F483840E}" srcId="{A4EC88AF-5F90-4C1E-97A5-79D868C0F160}" destId="{17EE859F-9FF9-4D30-97A0-A0A19E543573}" srcOrd="7" destOrd="0" parTransId="{D78540D0-2602-4F7A-AC07-13469A2A3BE4}" sibTransId="{0ADF2D53-C825-4103-8BA2-5B0B4AB4FDDC}"/>
    <dgm:cxn modelId="{60D99F27-E350-4668-9531-94F780C9BCAC}" type="presOf" srcId="{17EE859F-9FF9-4D30-97A0-A0A19E543573}" destId="{B9EF2AD9-D5E7-4CF4-9AED-91EE1519A18A}" srcOrd="0" destOrd="0" presId="urn:microsoft.com/office/officeart/2008/layout/LinedList"/>
    <dgm:cxn modelId="{05570D2B-0052-4ED8-B1D6-497120ED2F83}" srcId="{A4EC88AF-5F90-4C1E-97A5-79D868C0F160}" destId="{56082418-D52C-44A2-8279-0D507770EDD3}" srcOrd="6" destOrd="0" parTransId="{7C6E1450-E062-47A7-A26A-4ADFA89FA770}" sibTransId="{B7BD1EF1-F48E-4E3D-BF09-64C151BAC04D}"/>
    <dgm:cxn modelId="{EF00DF2D-D32F-4268-B691-A14133985D0F}" type="presOf" srcId="{1FA9DD05-B215-4E95-80F5-72767BAFC753}" destId="{8D70A8AE-C122-44EB-999D-985C29600AE7}" srcOrd="0" destOrd="0" presId="urn:microsoft.com/office/officeart/2008/layout/LinedList"/>
    <dgm:cxn modelId="{34755A6D-2B59-AF45-B3E2-132306B1A766}" type="presOf" srcId="{A4EC88AF-5F90-4C1E-97A5-79D868C0F160}" destId="{6332E131-C887-754F-B257-382FC43F8BF4}" srcOrd="0" destOrd="0" presId="urn:microsoft.com/office/officeart/2008/layout/LinedList"/>
    <dgm:cxn modelId="{F45BAA6F-4165-41AB-BB8A-E39AE5725650}" type="presOf" srcId="{56082418-D52C-44A2-8279-0D507770EDD3}" destId="{D335CAF6-3F79-4467-A8BF-F116C0E38D25}" srcOrd="0" destOrd="0" presId="urn:microsoft.com/office/officeart/2008/layout/LinedList"/>
    <dgm:cxn modelId="{64E297B8-BB50-4827-B572-3B149F63D5F5}" srcId="{A4EC88AF-5F90-4C1E-97A5-79D868C0F160}" destId="{B9B9EC1A-B2AC-4749-9A27-DD220D8B76FD}" srcOrd="5" destOrd="0" parTransId="{87BBE6CC-DBD0-4AE5-8D77-DC1EFE3283C5}" sibTransId="{BCAE044E-4A79-4CDB-88C8-27EADC1BC275}"/>
    <dgm:cxn modelId="{E83881CD-7515-4B23-8113-0247DC635C7D}" srcId="{A4EC88AF-5F90-4C1E-97A5-79D868C0F160}" destId="{B4A7BD73-AA2C-4B94-990A-B2979E41521F}" srcOrd="1" destOrd="0" parTransId="{50D0CE71-B527-42BC-89A5-C747990B968D}" sibTransId="{27CCBF7B-3829-4E65-83A2-29D9B398BF36}"/>
    <dgm:cxn modelId="{90EFEBD5-D6A0-4361-B905-C19352DA0C12}" srcId="{A4EC88AF-5F90-4C1E-97A5-79D868C0F160}" destId="{1FA9DD05-B215-4E95-80F5-72767BAFC753}" srcOrd="2" destOrd="0" parTransId="{2BE000B3-0E5D-4B29-924E-CDD85A8B4099}" sibTransId="{EED497DA-CC9C-49B8-B163-F68950243CC2}"/>
    <dgm:cxn modelId="{504BC2E0-761A-5E46-8431-39252FDA58BF}" srcId="{A4EC88AF-5F90-4C1E-97A5-79D868C0F160}" destId="{E7410E6D-BF4C-4977-A5B9-CA3F2A5FCF7B}" srcOrd="3" destOrd="0" parTransId="{A8A0A2A3-7665-46C2-B662-084A7A88ABDB}" sibTransId="{E6CFB5CA-5FE2-4700-98C5-3CBFC526BDBC}"/>
    <dgm:cxn modelId="{1939AAEE-67E4-004A-BA55-E77FFDC944A9}" type="presOf" srcId="{854D1BAB-B897-4B74-9FE6-A0A1C0A8811A}" destId="{96503F7E-D5B0-4224-980B-A677FCD86167}" srcOrd="0" destOrd="0" presId="urn:microsoft.com/office/officeart/2008/layout/LinedList"/>
    <dgm:cxn modelId="{8D0211EF-BFFD-4961-8F43-5966A8827751}" srcId="{A4EC88AF-5F90-4C1E-97A5-79D868C0F160}" destId="{1664193B-CAA6-464A-81D4-D2D724C72BCE}" srcOrd="0" destOrd="0" parTransId="{584E8BF5-1E49-4FB4-B5AE-C8C86F51C796}" sibTransId="{C64AD1E5-79AE-43A8-83DB-693904E13A2A}"/>
    <dgm:cxn modelId="{ED88DBF0-6051-4AAD-B26C-014F785AA48D}" type="presOf" srcId="{B4A7BD73-AA2C-4B94-990A-B2979E41521F}" destId="{B930911B-1848-4091-9098-361F0660D723}" srcOrd="0" destOrd="0" presId="urn:microsoft.com/office/officeart/2008/layout/LinedList"/>
    <dgm:cxn modelId="{7F836AF1-BC74-244C-8505-69B72C356D59}" srcId="{A4EC88AF-5F90-4C1E-97A5-79D868C0F160}" destId="{854D1BAB-B897-4B74-9FE6-A0A1C0A8811A}" srcOrd="4" destOrd="0" parTransId="{EAB326CD-721E-4317-9FB9-D865A8D55A24}" sibTransId="{8CE3EFF6-84BC-44B8-98C6-CC0E4CD31DC1}"/>
    <dgm:cxn modelId="{0FB6E1FF-419E-43C4-B0D7-83BDBF77FE3F}" type="presOf" srcId="{1664193B-CAA6-464A-81D4-D2D724C72BCE}" destId="{75386213-51EF-463D-ACDE-421A516DB897}" srcOrd="0" destOrd="0" presId="urn:microsoft.com/office/officeart/2008/layout/LinedList"/>
    <dgm:cxn modelId="{E9A7C5CC-1BAE-4619-8791-E83B8CCE3B81}" type="presParOf" srcId="{6332E131-C887-754F-B257-382FC43F8BF4}" destId="{2A31C2FD-17A0-4047-B041-9C0F369776F4}" srcOrd="0" destOrd="0" presId="urn:microsoft.com/office/officeart/2008/layout/LinedList"/>
    <dgm:cxn modelId="{9873F701-8213-48F0-B735-E34E4F0E2A70}" type="presParOf" srcId="{6332E131-C887-754F-B257-382FC43F8BF4}" destId="{A9232B8B-90A8-46FF-96BD-1583141D5704}" srcOrd="1" destOrd="0" presId="urn:microsoft.com/office/officeart/2008/layout/LinedList"/>
    <dgm:cxn modelId="{B7FD09AD-B1CA-4756-B9DF-474DB6DE5B61}" type="presParOf" srcId="{A9232B8B-90A8-46FF-96BD-1583141D5704}" destId="{75386213-51EF-463D-ACDE-421A516DB897}" srcOrd="0" destOrd="0" presId="urn:microsoft.com/office/officeart/2008/layout/LinedList"/>
    <dgm:cxn modelId="{BA821D99-832B-4720-A85A-8A23C3D82822}" type="presParOf" srcId="{A9232B8B-90A8-46FF-96BD-1583141D5704}" destId="{53E94D7B-6FBF-4D9B-936A-96CF95907BEE}" srcOrd="1" destOrd="0" presId="urn:microsoft.com/office/officeart/2008/layout/LinedList"/>
    <dgm:cxn modelId="{E62F3CAD-D817-4216-987C-E24F15532235}" type="presParOf" srcId="{6332E131-C887-754F-B257-382FC43F8BF4}" destId="{86280388-6146-4712-AE43-A9601930DD43}" srcOrd="2" destOrd="0" presId="urn:microsoft.com/office/officeart/2008/layout/LinedList"/>
    <dgm:cxn modelId="{805C32B4-A5FE-4527-ABF7-BB994FE54552}" type="presParOf" srcId="{6332E131-C887-754F-B257-382FC43F8BF4}" destId="{59999B29-18DD-4843-AA83-10835A40019A}" srcOrd="3" destOrd="0" presId="urn:microsoft.com/office/officeart/2008/layout/LinedList"/>
    <dgm:cxn modelId="{C0D93F12-5627-4B7D-8726-86F1D943FA71}" type="presParOf" srcId="{59999B29-18DD-4843-AA83-10835A40019A}" destId="{B930911B-1848-4091-9098-361F0660D723}" srcOrd="0" destOrd="0" presId="urn:microsoft.com/office/officeart/2008/layout/LinedList"/>
    <dgm:cxn modelId="{2DD5ADF1-6F28-4456-8C0D-CA1AB439F06C}" type="presParOf" srcId="{59999B29-18DD-4843-AA83-10835A40019A}" destId="{475E1AFB-E8A6-4497-8628-70BC24117D54}" srcOrd="1" destOrd="0" presId="urn:microsoft.com/office/officeart/2008/layout/LinedList"/>
    <dgm:cxn modelId="{634BFF53-6778-4503-9D3A-450AB3BB35E5}" type="presParOf" srcId="{6332E131-C887-754F-B257-382FC43F8BF4}" destId="{348CF55D-176F-4C80-8368-78F3B16ABE43}" srcOrd="4" destOrd="0" presId="urn:microsoft.com/office/officeart/2008/layout/LinedList"/>
    <dgm:cxn modelId="{CB8DD934-1BB9-46D4-972C-135829E2BEEE}" type="presParOf" srcId="{6332E131-C887-754F-B257-382FC43F8BF4}" destId="{C76DE147-4192-4E03-BA17-0B74921268E7}" srcOrd="5" destOrd="0" presId="urn:microsoft.com/office/officeart/2008/layout/LinedList"/>
    <dgm:cxn modelId="{040A9BA5-41FD-41FD-9131-327CA3F79F0E}" type="presParOf" srcId="{C76DE147-4192-4E03-BA17-0B74921268E7}" destId="{8D70A8AE-C122-44EB-999D-985C29600AE7}" srcOrd="0" destOrd="0" presId="urn:microsoft.com/office/officeart/2008/layout/LinedList"/>
    <dgm:cxn modelId="{D8F8DFF5-6C20-4644-9B5D-FD6DAF27BC3D}" type="presParOf" srcId="{C76DE147-4192-4E03-BA17-0B74921268E7}" destId="{E708C593-632E-47EB-B454-7659F568D796}" srcOrd="1" destOrd="0" presId="urn:microsoft.com/office/officeart/2008/layout/LinedList"/>
    <dgm:cxn modelId="{665CE1BB-7318-BD43-8A2D-619AB7079599}" type="presParOf" srcId="{6332E131-C887-754F-B257-382FC43F8BF4}" destId="{976ECF45-75AB-4268-97B3-649F1B0F4DF6}" srcOrd="6" destOrd="0" presId="urn:microsoft.com/office/officeart/2008/layout/LinedList"/>
    <dgm:cxn modelId="{7D199172-BCFA-6342-B4A8-88A45C4438F6}" type="presParOf" srcId="{6332E131-C887-754F-B257-382FC43F8BF4}" destId="{6F691C5B-A717-4010-A5F7-B6D9DD05D338}" srcOrd="7" destOrd="0" presId="urn:microsoft.com/office/officeart/2008/layout/LinedList"/>
    <dgm:cxn modelId="{6A743DD6-D197-694A-BF48-860AB07C155F}" type="presParOf" srcId="{6F691C5B-A717-4010-A5F7-B6D9DD05D338}" destId="{BDC96229-F085-4A91-B23F-B4D13BA0CB6E}" srcOrd="0" destOrd="0" presId="urn:microsoft.com/office/officeart/2008/layout/LinedList"/>
    <dgm:cxn modelId="{2A588FE3-BCCE-7A4C-8C9C-1288659B383C}" type="presParOf" srcId="{6F691C5B-A717-4010-A5F7-B6D9DD05D338}" destId="{F3DB7BB9-F978-45FB-9053-07480D0022DB}" srcOrd="1" destOrd="0" presId="urn:microsoft.com/office/officeart/2008/layout/LinedList"/>
    <dgm:cxn modelId="{B6CE448B-442A-EB40-92F5-8CA4C566517A}" type="presParOf" srcId="{6332E131-C887-754F-B257-382FC43F8BF4}" destId="{1E9B76BD-D1CA-4378-A09A-63153A9447F1}" srcOrd="8" destOrd="0" presId="urn:microsoft.com/office/officeart/2008/layout/LinedList"/>
    <dgm:cxn modelId="{F827E931-CB9B-7E4A-A3C3-9A581565405C}" type="presParOf" srcId="{6332E131-C887-754F-B257-382FC43F8BF4}" destId="{9F24BFEA-5953-47C6-B805-A4F838B9BDA3}" srcOrd="9" destOrd="0" presId="urn:microsoft.com/office/officeart/2008/layout/LinedList"/>
    <dgm:cxn modelId="{3BF2D8AC-2629-7E41-85A3-01D75ED26AC5}" type="presParOf" srcId="{9F24BFEA-5953-47C6-B805-A4F838B9BDA3}" destId="{96503F7E-D5B0-4224-980B-A677FCD86167}" srcOrd="0" destOrd="0" presId="urn:microsoft.com/office/officeart/2008/layout/LinedList"/>
    <dgm:cxn modelId="{8E9162A0-ADAB-1945-8102-07BCDCE106C9}" type="presParOf" srcId="{9F24BFEA-5953-47C6-B805-A4F838B9BDA3}" destId="{7EF6E19B-280E-46FF-AB13-461F43491884}" srcOrd="1" destOrd="0" presId="urn:microsoft.com/office/officeart/2008/layout/LinedList"/>
    <dgm:cxn modelId="{6403C4FF-C296-4719-B4C1-0BCE5F5882DB}" type="presParOf" srcId="{6332E131-C887-754F-B257-382FC43F8BF4}" destId="{958D57B3-DD0E-4BBE-8A3A-F8AF440113D5}" srcOrd="10" destOrd="0" presId="urn:microsoft.com/office/officeart/2008/layout/LinedList"/>
    <dgm:cxn modelId="{F6DC4893-9B05-41A9-AA3B-90E1B4C93E6A}" type="presParOf" srcId="{6332E131-C887-754F-B257-382FC43F8BF4}" destId="{6200404F-2B30-4DB7-825C-AEDF2200581F}" srcOrd="11" destOrd="0" presId="urn:microsoft.com/office/officeart/2008/layout/LinedList"/>
    <dgm:cxn modelId="{0B93D7EA-8F73-462F-847B-DCF5D8411E2A}" type="presParOf" srcId="{6200404F-2B30-4DB7-825C-AEDF2200581F}" destId="{7926DA7C-8820-4ECD-B105-7C505B094F3E}" srcOrd="0" destOrd="0" presId="urn:microsoft.com/office/officeart/2008/layout/LinedList"/>
    <dgm:cxn modelId="{B1AA4803-094D-406A-B804-0C0A524F9513}" type="presParOf" srcId="{6200404F-2B30-4DB7-825C-AEDF2200581F}" destId="{36FC31C0-BD6E-4B7F-BA1B-6CA9FD954062}" srcOrd="1" destOrd="0" presId="urn:microsoft.com/office/officeart/2008/layout/LinedList"/>
    <dgm:cxn modelId="{EE480414-45B9-44D1-B12E-C4A08CFFEAE4}" type="presParOf" srcId="{6332E131-C887-754F-B257-382FC43F8BF4}" destId="{278DD345-70BD-4656-A885-41FDF3308A4E}" srcOrd="12" destOrd="0" presId="urn:microsoft.com/office/officeart/2008/layout/LinedList"/>
    <dgm:cxn modelId="{EE3FFF87-3643-4AA8-B85B-853F808714CB}" type="presParOf" srcId="{6332E131-C887-754F-B257-382FC43F8BF4}" destId="{EF17E6D0-7601-47A2-8E8D-C09212DD6838}" srcOrd="13" destOrd="0" presId="urn:microsoft.com/office/officeart/2008/layout/LinedList"/>
    <dgm:cxn modelId="{41F8BE54-D218-4786-A79F-C4452B4E89CD}" type="presParOf" srcId="{EF17E6D0-7601-47A2-8E8D-C09212DD6838}" destId="{D335CAF6-3F79-4467-A8BF-F116C0E38D25}" srcOrd="0" destOrd="0" presId="urn:microsoft.com/office/officeart/2008/layout/LinedList"/>
    <dgm:cxn modelId="{716A59B8-E168-42F0-AB91-27F1C96AFA68}" type="presParOf" srcId="{EF17E6D0-7601-47A2-8E8D-C09212DD6838}" destId="{C28177F1-6212-45BB-A7CB-7A94FDC960D7}" srcOrd="1" destOrd="0" presId="urn:microsoft.com/office/officeart/2008/layout/LinedList"/>
    <dgm:cxn modelId="{B5DA6CFE-C55D-4D77-A09D-83EF0CD4D16D}" type="presParOf" srcId="{6332E131-C887-754F-B257-382FC43F8BF4}" destId="{AB43B51D-DD54-4F77-B794-41340BD0ED9E}" srcOrd="14" destOrd="0" presId="urn:microsoft.com/office/officeart/2008/layout/LinedList"/>
    <dgm:cxn modelId="{603B5696-82D6-4F07-98BE-12B98D1F12BC}" type="presParOf" srcId="{6332E131-C887-754F-B257-382FC43F8BF4}" destId="{106CE25F-3492-40D1-B526-C66E693A899E}" srcOrd="15" destOrd="0" presId="urn:microsoft.com/office/officeart/2008/layout/LinedList"/>
    <dgm:cxn modelId="{B81F1481-2459-458B-8799-B1A9997CED9D}" type="presParOf" srcId="{106CE25F-3492-40D1-B526-C66E693A899E}" destId="{B9EF2AD9-D5E7-4CF4-9AED-91EE1519A18A}" srcOrd="0" destOrd="0" presId="urn:microsoft.com/office/officeart/2008/layout/LinedList"/>
    <dgm:cxn modelId="{49B58118-7C4D-4FE9-84CD-1C527E93AB0D}" type="presParOf" srcId="{106CE25F-3492-40D1-B526-C66E693A899E}" destId="{C5F519E7-8687-471F-8263-FE7A3390BC78}"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EF2F48-FA7C-4340-87C5-ACB418AC946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6611714F-6719-4B31-95ED-11942E23822E}">
      <dgm:prSet/>
      <dgm:spPr/>
      <dgm:t>
        <a:bodyPr/>
        <a:lstStyle/>
        <a:p>
          <a:r>
            <a:rPr lang="en-US"/>
            <a:t>Intellectual merit is clearly understood by the research community, but BI continues to be challenging in definition and implementation.</a:t>
          </a:r>
        </a:p>
      </dgm:t>
    </dgm:pt>
    <dgm:pt modelId="{CA7B72F3-1BC2-4042-A257-9FF125DDA566}" type="parTrans" cxnId="{E830CB72-2A02-42A2-92EE-677A0CF60A1F}">
      <dgm:prSet/>
      <dgm:spPr/>
      <dgm:t>
        <a:bodyPr/>
        <a:lstStyle/>
        <a:p>
          <a:endParaRPr lang="en-US"/>
        </a:p>
      </dgm:t>
    </dgm:pt>
    <dgm:pt modelId="{520DB46F-6393-415F-837C-6723DFC9742A}" type="sibTrans" cxnId="{E830CB72-2A02-42A2-92EE-677A0CF60A1F}">
      <dgm:prSet/>
      <dgm:spPr/>
      <dgm:t>
        <a:bodyPr/>
        <a:lstStyle/>
        <a:p>
          <a:endParaRPr lang="en-US"/>
        </a:p>
      </dgm:t>
    </dgm:pt>
    <dgm:pt modelId="{84F9E76F-7DBB-451C-9CD3-C9708C8E1D7C}">
      <dgm:prSet/>
      <dgm:spPr/>
      <dgm:t>
        <a:bodyPr/>
        <a:lstStyle/>
        <a:p>
          <a:r>
            <a:rPr lang="en-US"/>
            <a:t>The Center for Advancing Research Impact in Society (ARIS) convened more than 100 members of the impact community from March to November 2022 to discuss the current state and desired evolution of NSF’s BI criterion.</a:t>
          </a:r>
        </a:p>
      </dgm:t>
    </dgm:pt>
    <dgm:pt modelId="{58E43E6B-3664-4760-8E6C-8DF39CB644E1}" type="parTrans" cxnId="{AFB60828-3C14-4076-A1B2-C18500DF4D9A}">
      <dgm:prSet/>
      <dgm:spPr/>
      <dgm:t>
        <a:bodyPr/>
        <a:lstStyle/>
        <a:p>
          <a:endParaRPr lang="en-US"/>
        </a:p>
      </dgm:t>
    </dgm:pt>
    <dgm:pt modelId="{E6310F59-749A-4FEA-8F01-66D3BD221424}" type="sibTrans" cxnId="{AFB60828-3C14-4076-A1B2-C18500DF4D9A}">
      <dgm:prSet/>
      <dgm:spPr/>
      <dgm:t>
        <a:bodyPr/>
        <a:lstStyle/>
        <a:p>
          <a:endParaRPr lang="en-US"/>
        </a:p>
      </dgm:t>
    </dgm:pt>
    <dgm:pt modelId="{F7F66686-1B5E-45B7-8676-68695A182182}" type="pres">
      <dgm:prSet presAssocID="{FEEF2F48-FA7C-4340-87C5-ACB418AC9460}" presName="vert0" presStyleCnt="0">
        <dgm:presLayoutVars>
          <dgm:dir/>
          <dgm:animOne val="branch"/>
          <dgm:animLvl val="lvl"/>
        </dgm:presLayoutVars>
      </dgm:prSet>
      <dgm:spPr/>
    </dgm:pt>
    <dgm:pt modelId="{120AE503-DFCF-43A6-89A8-30139384E6C2}" type="pres">
      <dgm:prSet presAssocID="{6611714F-6719-4B31-95ED-11942E23822E}" presName="thickLine" presStyleLbl="alignNode1" presStyleIdx="0" presStyleCnt="2"/>
      <dgm:spPr/>
    </dgm:pt>
    <dgm:pt modelId="{B60AA823-CED0-4E7E-8C04-CB955F72CEA5}" type="pres">
      <dgm:prSet presAssocID="{6611714F-6719-4B31-95ED-11942E23822E}" presName="horz1" presStyleCnt="0"/>
      <dgm:spPr/>
    </dgm:pt>
    <dgm:pt modelId="{C29267A1-E4DA-4DD8-A355-DD2EB6A6C665}" type="pres">
      <dgm:prSet presAssocID="{6611714F-6719-4B31-95ED-11942E23822E}" presName="tx1" presStyleLbl="revTx" presStyleIdx="0" presStyleCnt="2"/>
      <dgm:spPr/>
    </dgm:pt>
    <dgm:pt modelId="{B0E53FFE-9493-419D-B4F2-3ADB8CD3D8AD}" type="pres">
      <dgm:prSet presAssocID="{6611714F-6719-4B31-95ED-11942E23822E}" presName="vert1" presStyleCnt="0"/>
      <dgm:spPr/>
    </dgm:pt>
    <dgm:pt modelId="{A57EBBDB-F619-4F9C-A77E-E29A246D6779}" type="pres">
      <dgm:prSet presAssocID="{84F9E76F-7DBB-451C-9CD3-C9708C8E1D7C}" presName="thickLine" presStyleLbl="alignNode1" presStyleIdx="1" presStyleCnt="2"/>
      <dgm:spPr/>
    </dgm:pt>
    <dgm:pt modelId="{6780050D-E081-4869-BE19-5F5D99D28231}" type="pres">
      <dgm:prSet presAssocID="{84F9E76F-7DBB-451C-9CD3-C9708C8E1D7C}" presName="horz1" presStyleCnt="0"/>
      <dgm:spPr/>
    </dgm:pt>
    <dgm:pt modelId="{F18F49DE-C0E7-4B1E-91F0-2B2603740618}" type="pres">
      <dgm:prSet presAssocID="{84F9E76F-7DBB-451C-9CD3-C9708C8E1D7C}" presName="tx1" presStyleLbl="revTx" presStyleIdx="1" presStyleCnt="2"/>
      <dgm:spPr/>
    </dgm:pt>
    <dgm:pt modelId="{C756C1B4-EC7C-44D1-8DBA-56AA6DDB82AB}" type="pres">
      <dgm:prSet presAssocID="{84F9E76F-7DBB-451C-9CD3-C9708C8E1D7C}" presName="vert1" presStyleCnt="0"/>
      <dgm:spPr/>
    </dgm:pt>
  </dgm:ptLst>
  <dgm:cxnLst>
    <dgm:cxn modelId="{FF2F7603-DA88-4295-82E2-C17E01DA8626}" type="presOf" srcId="{6611714F-6719-4B31-95ED-11942E23822E}" destId="{C29267A1-E4DA-4DD8-A355-DD2EB6A6C665}" srcOrd="0" destOrd="0" presId="urn:microsoft.com/office/officeart/2008/layout/LinedList"/>
    <dgm:cxn modelId="{AFB60828-3C14-4076-A1B2-C18500DF4D9A}" srcId="{FEEF2F48-FA7C-4340-87C5-ACB418AC9460}" destId="{84F9E76F-7DBB-451C-9CD3-C9708C8E1D7C}" srcOrd="1" destOrd="0" parTransId="{58E43E6B-3664-4760-8E6C-8DF39CB644E1}" sibTransId="{E6310F59-749A-4FEA-8F01-66D3BD221424}"/>
    <dgm:cxn modelId="{CF009C66-0E67-40B1-8467-34D7FEEC0914}" type="presOf" srcId="{FEEF2F48-FA7C-4340-87C5-ACB418AC9460}" destId="{F7F66686-1B5E-45B7-8676-68695A182182}" srcOrd="0" destOrd="0" presId="urn:microsoft.com/office/officeart/2008/layout/LinedList"/>
    <dgm:cxn modelId="{DD73906C-1424-4AF9-BC0F-7895AB984764}" type="presOf" srcId="{84F9E76F-7DBB-451C-9CD3-C9708C8E1D7C}" destId="{F18F49DE-C0E7-4B1E-91F0-2B2603740618}" srcOrd="0" destOrd="0" presId="urn:microsoft.com/office/officeart/2008/layout/LinedList"/>
    <dgm:cxn modelId="{E830CB72-2A02-42A2-92EE-677A0CF60A1F}" srcId="{FEEF2F48-FA7C-4340-87C5-ACB418AC9460}" destId="{6611714F-6719-4B31-95ED-11942E23822E}" srcOrd="0" destOrd="0" parTransId="{CA7B72F3-1BC2-4042-A257-9FF125DDA566}" sibTransId="{520DB46F-6393-415F-837C-6723DFC9742A}"/>
    <dgm:cxn modelId="{281249D5-3529-4777-9DB5-A830E396448B}" type="presParOf" srcId="{F7F66686-1B5E-45B7-8676-68695A182182}" destId="{120AE503-DFCF-43A6-89A8-30139384E6C2}" srcOrd="0" destOrd="0" presId="urn:microsoft.com/office/officeart/2008/layout/LinedList"/>
    <dgm:cxn modelId="{1BCB6194-2347-4927-ADB4-746AEC86D396}" type="presParOf" srcId="{F7F66686-1B5E-45B7-8676-68695A182182}" destId="{B60AA823-CED0-4E7E-8C04-CB955F72CEA5}" srcOrd="1" destOrd="0" presId="urn:microsoft.com/office/officeart/2008/layout/LinedList"/>
    <dgm:cxn modelId="{EAFE7EBF-2CCA-4B48-8E43-6DBA6F4BC36B}" type="presParOf" srcId="{B60AA823-CED0-4E7E-8C04-CB955F72CEA5}" destId="{C29267A1-E4DA-4DD8-A355-DD2EB6A6C665}" srcOrd="0" destOrd="0" presId="urn:microsoft.com/office/officeart/2008/layout/LinedList"/>
    <dgm:cxn modelId="{82B0C7CD-0C01-4339-95F1-C557BD3E9A27}" type="presParOf" srcId="{B60AA823-CED0-4E7E-8C04-CB955F72CEA5}" destId="{B0E53FFE-9493-419D-B4F2-3ADB8CD3D8AD}" srcOrd="1" destOrd="0" presId="urn:microsoft.com/office/officeart/2008/layout/LinedList"/>
    <dgm:cxn modelId="{E24142B5-26F9-431F-8FCC-87D88D4850AC}" type="presParOf" srcId="{F7F66686-1B5E-45B7-8676-68695A182182}" destId="{A57EBBDB-F619-4F9C-A77E-E29A246D6779}" srcOrd="2" destOrd="0" presId="urn:microsoft.com/office/officeart/2008/layout/LinedList"/>
    <dgm:cxn modelId="{58143518-FFF6-4C3F-9202-EE1E50E71070}" type="presParOf" srcId="{F7F66686-1B5E-45B7-8676-68695A182182}" destId="{6780050D-E081-4869-BE19-5F5D99D28231}" srcOrd="3" destOrd="0" presId="urn:microsoft.com/office/officeart/2008/layout/LinedList"/>
    <dgm:cxn modelId="{639A3E15-A6E2-464C-A783-E86415F9F190}" type="presParOf" srcId="{6780050D-E081-4869-BE19-5F5D99D28231}" destId="{F18F49DE-C0E7-4B1E-91F0-2B2603740618}" srcOrd="0" destOrd="0" presId="urn:microsoft.com/office/officeart/2008/layout/LinedList"/>
    <dgm:cxn modelId="{ED43A8B7-63FD-413C-950E-9391C96A2148}" type="presParOf" srcId="{6780050D-E081-4869-BE19-5F5D99D28231}" destId="{C756C1B4-EC7C-44D1-8DBA-56AA6DDB82A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B9C195-8964-4290-9F1D-CBB18DF8DF2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F5160E8-4DBB-486B-B348-C78CB57209F7}">
      <dgm:prSet/>
      <dgm:spPr/>
      <dgm:t>
        <a:bodyPr/>
        <a:lstStyle/>
        <a:p>
          <a:r>
            <a:rPr lang="en-US" b="1"/>
            <a:t>Areas of Impact:</a:t>
          </a:r>
          <a:endParaRPr lang="en-US"/>
        </a:p>
      </dgm:t>
    </dgm:pt>
    <dgm:pt modelId="{1EFF31B5-B19C-4339-A8AD-31D47BB27A98}" type="parTrans" cxnId="{A451E5C0-3A81-49BB-A539-727B05591748}">
      <dgm:prSet/>
      <dgm:spPr/>
      <dgm:t>
        <a:bodyPr/>
        <a:lstStyle/>
        <a:p>
          <a:endParaRPr lang="en-US"/>
        </a:p>
      </dgm:t>
    </dgm:pt>
    <dgm:pt modelId="{6D52F93D-704B-4FA3-AF4B-CB5F1DC43556}" type="sibTrans" cxnId="{A451E5C0-3A81-49BB-A539-727B05591748}">
      <dgm:prSet/>
      <dgm:spPr/>
      <dgm:t>
        <a:bodyPr/>
        <a:lstStyle/>
        <a:p>
          <a:endParaRPr lang="en-US"/>
        </a:p>
      </dgm:t>
    </dgm:pt>
    <dgm:pt modelId="{0D31B342-142F-4EE5-B9E9-733987607DF1}">
      <dgm:prSet/>
      <dgm:spPr/>
      <dgm:t>
        <a:bodyPr/>
        <a:lstStyle/>
        <a:p>
          <a:r>
            <a:rPr lang="en-US"/>
            <a:t>Impacts on the health and wellbeing of people, and animal welfare</a:t>
          </a:r>
        </a:p>
      </dgm:t>
    </dgm:pt>
    <dgm:pt modelId="{9E80E094-93CD-4101-BEC6-135AFDC88665}" type="parTrans" cxnId="{E3DD08FD-1042-42B1-A38F-DC4D76EB41E1}">
      <dgm:prSet/>
      <dgm:spPr/>
      <dgm:t>
        <a:bodyPr/>
        <a:lstStyle/>
        <a:p>
          <a:endParaRPr lang="en-US"/>
        </a:p>
      </dgm:t>
    </dgm:pt>
    <dgm:pt modelId="{E4580616-EEC1-4D21-B14E-31773CD13659}" type="sibTrans" cxnId="{E3DD08FD-1042-42B1-A38F-DC4D76EB41E1}">
      <dgm:prSet/>
      <dgm:spPr/>
      <dgm:t>
        <a:bodyPr/>
        <a:lstStyle/>
        <a:p>
          <a:endParaRPr lang="en-US"/>
        </a:p>
      </dgm:t>
    </dgm:pt>
    <dgm:pt modelId="{44010C74-EE49-4213-810D-1693CA406736}">
      <dgm:prSet/>
      <dgm:spPr/>
      <dgm:t>
        <a:bodyPr/>
        <a:lstStyle/>
        <a:p>
          <a:r>
            <a:rPr lang="en-US"/>
            <a:t>Impacts on creativity, culture and society</a:t>
          </a:r>
        </a:p>
      </dgm:t>
    </dgm:pt>
    <dgm:pt modelId="{FE8BCBEF-BE28-4A18-9DD1-8BB0D6400C73}" type="parTrans" cxnId="{DE15C5FD-6938-4CB1-B118-3A9E02D391ED}">
      <dgm:prSet/>
      <dgm:spPr/>
      <dgm:t>
        <a:bodyPr/>
        <a:lstStyle/>
        <a:p>
          <a:endParaRPr lang="en-US"/>
        </a:p>
      </dgm:t>
    </dgm:pt>
    <dgm:pt modelId="{93CE543D-DC11-4260-919A-D4222912C60A}" type="sibTrans" cxnId="{DE15C5FD-6938-4CB1-B118-3A9E02D391ED}">
      <dgm:prSet/>
      <dgm:spPr/>
      <dgm:t>
        <a:bodyPr/>
        <a:lstStyle/>
        <a:p>
          <a:endParaRPr lang="en-US"/>
        </a:p>
      </dgm:t>
    </dgm:pt>
    <dgm:pt modelId="{1233F343-4AE0-41E5-8F8B-2509DEA271FA}">
      <dgm:prSet/>
      <dgm:spPr/>
      <dgm:t>
        <a:bodyPr/>
        <a:lstStyle/>
        <a:p>
          <a:r>
            <a:rPr lang="en-US"/>
            <a:t>Impact on social welfare</a:t>
          </a:r>
        </a:p>
      </dgm:t>
    </dgm:pt>
    <dgm:pt modelId="{7A3C4799-A120-40E1-BE0E-283A58AF76D8}" type="parTrans" cxnId="{391E7A28-DA57-4DD2-B63E-4DC087C144FE}">
      <dgm:prSet/>
      <dgm:spPr/>
      <dgm:t>
        <a:bodyPr/>
        <a:lstStyle/>
        <a:p>
          <a:endParaRPr lang="en-US"/>
        </a:p>
      </dgm:t>
    </dgm:pt>
    <dgm:pt modelId="{3ACC9B3A-88A6-45FC-A112-AFC4937620D0}" type="sibTrans" cxnId="{391E7A28-DA57-4DD2-B63E-4DC087C144FE}">
      <dgm:prSet/>
      <dgm:spPr/>
      <dgm:t>
        <a:bodyPr/>
        <a:lstStyle/>
        <a:p>
          <a:endParaRPr lang="en-US"/>
        </a:p>
      </dgm:t>
    </dgm:pt>
    <dgm:pt modelId="{CF4DD01E-E012-4B3C-B0C1-E44D01AAAFBC}">
      <dgm:prSet/>
      <dgm:spPr/>
      <dgm:t>
        <a:bodyPr/>
        <a:lstStyle/>
        <a:p>
          <a:r>
            <a:rPr lang="en-US"/>
            <a:t>Impacts on commerce and the economy</a:t>
          </a:r>
        </a:p>
      </dgm:t>
    </dgm:pt>
    <dgm:pt modelId="{E5FA4504-6CE0-48B2-8D1C-4E22EBC4EF2A}" type="parTrans" cxnId="{3277D3A1-FF9A-4A4A-B975-5837AECDEA6C}">
      <dgm:prSet/>
      <dgm:spPr/>
      <dgm:t>
        <a:bodyPr/>
        <a:lstStyle/>
        <a:p>
          <a:endParaRPr lang="en-US"/>
        </a:p>
      </dgm:t>
    </dgm:pt>
    <dgm:pt modelId="{2F29F8E6-4C97-40D5-B145-6B80EF100DBE}" type="sibTrans" cxnId="{3277D3A1-FF9A-4A4A-B975-5837AECDEA6C}">
      <dgm:prSet/>
      <dgm:spPr/>
      <dgm:t>
        <a:bodyPr/>
        <a:lstStyle/>
        <a:p>
          <a:endParaRPr lang="en-US"/>
        </a:p>
      </dgm:t>
    </dgm:pt>
    <dgm:pt modelId="{F96E4DE0-4803-42A8-8BED-54B0246861C7}">
      <dgm:prSet/>
      <dgm:spPr/>
      <dgm:t>
        <a:bodyPr/>
        <a:lstStyle/>
        <a:p>
          <a:r>
            <a:rPr lang="en-US"/>
            <a:t>Impacts on public policy, law and services</a:t>
          </a:r>
        </a:p>
      </dgm:t>
    </dgm:pt>
    <dgm:pt modelId="{CB443F82-5C7B-4FD8-B284-C9C12E30EA6F}" type="parTrans" cxnId="{6919508C-BC5A-49A2-B633-38A2F368778E}">
      <dgm:prSet/>
      <dgm:spPr/>
      <dgm:t>
        <a:bodyPr/>
        <a:lstStyle/>
        <a:p>
          <a:endParaRPr lang="en-US"/>
        </a:p>
      </dgm:t>
    </dgm:pt>
    <dgm:pt modelId="{0702FE7E-744E-4AAE-BF89-E43C12BB5390}" type="sibTrans" cxnId="{6919508C-BC5A-49A2-B633-38A2F368778E}">
      <dgm:prSet/>
      <dgm:spPr/>
      <dgm:t>
        <a:bodyPr/>
        <a:lstStyle/>
        <a:p>
          <a:endParaRPr lang="en-US"/>
        </a:p>
      </dgm:t>
    </dgm:pt>
    <dgm:pt modelId="{96D779D7-753A-4D94-9853-1711D98A8DC5}">
      <dgm:prSet/>
      <dgm:spPr/>
      <dgm:t>
        <a:bodyPr/>
        <a:lstStyle/>
        <a:p>
          <a:r>
            <a:rPr lang="en-US"/>
            <a:t>Impacts on production</a:t>
          </a:r>
        </a:p>
      </dgm:t>
    </dgm:pt>
    <dgm:pt modelId="{A9473476-0993-4344-85E5-ED6321FE86EF}" type="parTrans" cxnId="{FF396091-9A02-4BAF-8F50-D2AA8740B729}">
      <dgm:prSet/>
      <dgm:spPr/>
      <dgm:t>
        <a:bodyPr/>
        <a:lstStyle/>
        <a:p>
          <a:endParaRPr lang="en-US"/>
        </a:p>
      </dgm:t>
    </dgm:pt>
    <dgm:pt modelId="{09AAAFE7-7A15-4497-BB02-1626AC08A8F5}" type="sibTrans" cxnId="{FF396091-9A02-4BAF-8F50-D2AA8740B729}">
      <dgm:prSet/>
      <dgm:spPr/>
      <dgm:t>
        <a:bodyPr/>
        <a:lstStyle/>
        <a:p>
          <a:endParaRPr lang="en-US"/>
        </a:p>
      </dgm:t>
    </dgm:pt>
    <dgm:pt modelId="{B655DC7D-1616-477C-9FF6-6DD15B0F35A8}">
      <dgm:prSet/>
      <dgm:spPr/>
      <dgm:t>
        <a:bodyPr/>
        <a:lstStyle/>
        <a:p>
          <a:r>
            <a:rPr lang="en-US"/>
            <a:t>Impacts on practitioners and delivery of professional services, enhanced performance or ethical practice</a:t>
          </a:r>
        </a:p>
      </dgm:t>
    </dgm:pt>
    <dgm:pt modelId="{E9DC30E2-B999-4DAA-89A2-586446434399}" type="parTrans" cxnId="{0DBEAA5A-BB8B-4A3F-B7F2-29E1BF64F6CD}">
      <dgm:prSet/>
      <dgm:spPr/>
      <dgm:t>
        <a:bodyPr/>
        <a:lstStyle/>
        <a:p>
          <a:endParaRPr lang="en-US"/>
        </a:p>
      </dgm:t>
    </dgm:pt>
    <dgm:pt modelId="{B6879A65-1A5F-4799-8253-80CE54178E12}" type="sibTrans" cxnId="{0DBEAA5A-BB8B-4A3F-B7F2-29E1BF64F6CD}">
      <dgm:prSet/>
      <dgm:spPr/>
      <dgm:t>
        <a:bodyPr/>
        <a:lstStyle/>
        <a:p>
          <a:endParaRPr lang="en-US"/>
        </a:p>
      </dgm:t>
    </dgm:pt>
    <dgm:pt modelId="{B5C8B8DC-D4F5-4FE4-99FB-FE64A913CD4F}">
      <dgm:prSet/>
      <dgm:spPr/>
      <dgm:t>
        <a:bodyPr/>
        <a:lstStyle/>
        <a:p>
          <a:r>
            <a:rPr lang="en-US"/>
            <a:t>Impacts on the environment</a:t>
          </a:r>
        </a:p>
      </dgm:t>
    </dgm:pt>
    <dgm:pt modelId="{D4FA49C4-F6D9-4AAB-8D55-71E2F03FC2A6}" type="parTrans" cxnId="{67143205-11BA-4E66-9927-D939A8D2BB1E}">
      <dgm:prSet/>
      <dgm:spPr/>
      <dgm:t>
        <a:bodyPr/>
        <a:lstStyle/>
        <a:p>
          <a:endParaRPr lang="en-US"/>
        </a:p>
      </dgm:t>
    </dgm:pt>
    <dgm:pt modelId="{83B9F697-E808-47F1-A39F-B5C723A8B458}" type="sibTrans" cxnId="{67143205-11BA-4E66-9927-D939A8D2BB1E}">
      <dgm:prSet/>
      <dgm:spPr/>
      <dgm:t>
        <a:bodyPr/>
        <a:lstStyle/>
        <a:p>
          <a:endParaRPr lang="en-US"/>
        </a:p>
      </dgm:t>
    </dgm:pt>
    <dgm:pt modelId="{F83BC2A0-20E2-4D03-A4A5-D64FD7A2676E}">
      <dgm:prSet/>
      <dgm:spPr/>
      <dgm:t>
        <a:bodyPr/>
        <a:lstStyle/>
        <a:p>
          <a:r>
            <a:rPr lang="en-US"/>
            <a:t>Impacts on understanding, learning and participation</a:t>
          </a:r>
        </a:p>
      </dgm:t>
    </dgm:pt>
    <dgm:pt modelId="{12C48B86-406F-4937-A354-36F355565B7C}" type="parTrans" cxnId="{9C406BDF-94B6-4DF5-8749-B51BB0BBFCF9}">
      <dgm:prSet/>
      <dgm:spPr/>
      <dgm:t>
        <a:bodyPr/>
        <a:lstStyle/>
        <a:p>
          <a:endParaRPr lang="en-US"/>
        </a:p>
      </dgm:t>
    </dgm:pt>
    <dgm:pt modelId="{0DC7EAA7-F8AB-4E0F-ACDC-374BDF39AAF3}" type="sibTrans" cxnId="{9C406BDF-94B6-4DF5-8749-B51BB0BBFCF9}">
      <dgm:prSet/>
      <dgm:spPr/>
      <dgm:t>
        <a:bodyPr/>
        <a:lstStyle/>
        <a:p>
          <a:endParaRPr lang="en-US"/>
        </a:p>
      </dgm:t>
    </dgm:pt>
    <dgm:pt modelId="{AD327994-91A6-445C-85CC-097055F516C8}" type="pres">
      <dgm:prSet presAssocID="{36B9C195-8964-4290-9F1D-CBB18DF8DF2D}" presName="vert0" presStyleCnt="0">
        <dgm:presLayoutVars>
          <dgm:dir/>
          <dgm:animOne val="branch"/>
          <dgm:animLvl val="lvl"/>
        </dgm:presLayoutVars>
      </dgm:prSet>
      <dgm:spPr/>
    </dgm:pt>
    <dgm:pt modelId="{08CBF1AD-7CB7-4CD1-ACC7-0342967FFE60}" type="pres">
      <dgm:prSet presAssocID="{5F5160E8-4DBB-486B-B348-C78CB57209F7}" presName="thickLine" presStyleLbl="alignNode1" presStyleIdx="0" presStyleCnt="10"/>
      <dgm:spPr/>
    </dgm:pt>
    <dgm:pt modelId="{47DBF35F-48CF-4C94-8D11-A40F69887A81}" type="pres">
      <dgm:prSet presAssocID="{5F5160E8-4DBB-486B-B348-C78CB57209F7}" presName="horz1" presStyleCnt="0"/>
      <dgm:spPr/>
    </dgm:pt>
    <dgm:pt modelId="{F747E6AF-B9E9-49C0-A7E4-970CDC54446A}" type="pres">
      <dgm:prSet presAssocID="{5F5160E8-4DBB-486B-B348-C78CB57209F7}" presName="tx1" presStyleLbl="revTx" presStyleIdx="0" presStyleCnt="10"/>
      <dgm:spPr/>
    </dgm:pt>
    <dgm:pt modelId="{D1D260DD-BB54-4015-8DAB-C3096FCC34C7}" type="pres">
      <dgm:prSet presAssocID="{5F5160E8-4DBB-486B-B348-C78CB57209F7}" presName="vert1" presStyleCnt="0"/>
      <dgm:spPr/>
    </dgm:pt>
    <dgm:pt modelId="{EE90A274-0296-4235-86FD-C1D484E01172}" type="pres">
      <dgm:prSet presAssocID="{0D31B342-142F-4EE5-B9E9-733987607DF1}" presName="thickLine" presStyleLbl="alignNode1" presStyleIdx="1" presStyleCnt="10"/>
      <dgm:spPr/>
    </dgm:pt>
    <dgm:pt modelId="{BADAB4D6-7017-4450-A36A-1041D44C96DF}" type="pres">
      <dgm:prSet presAssocID="{0D31B342-142F-4EE5-B9E9-733987607DF1}" presName="horz1" presStyleCnt="0"/>
      <dgm:spPr/>
    </dgm:pt>
    <dgm:pt modelId="{03A40CF6-517A-434C-B752-16051B65AEF4}" type="pres">
      <dgm:prSet presAssocID="{0D31B342-142F-4EE5-B9E9-733987607DF1}" presName="tx1" presStyleLbl="revTx" presStyleIdx="1" presStyleCnt="10"/>
      <dgm:spPr/>
    </dgm:pt>
    <dgm:pt modelId="{88A1F646-9B7E-4652-8488-FB449EAB74F2}" type="pres">
      <dgm:prSet presAssocID="{0D31B342-142F-4EE5-B9E9-733987607DF1}" presName="vert1" presStyleCnt="0"/>
      <dgm:spPr/>
    </dgm:pt>
    <dgm:pt modelId="{585AA347-6B02-44EE-9499-3E174DCE95E3}" type="pres">
      <dgm:prSet presAssocID="{44010C74-EE49-4213-810D-1693CA406736}" presName="thickLine" presStyleLbl="alignNode1" presStyleIdx="2" presStyleCnt="10"/>
      <dgm:spPr/>
    </dgm:pt>
    <dgm:pt modelId="{327900B0-4979-454B-AB33-7B93B93703FC}" type="pres">
      <dgm:prSet presAssocID="{44010C74-EE49-4213-810D-1693CA406736}" presName="horz1" presStyleCnt="0"/>
      <dgm:spPr/>
    </dgm:pt>
    <dgm:pt modelId="{5552B207-EBBB-48F8-A111-0668238BEB49}" type="pres">
      <dgm:prSet presAssocID="{44010C74-EE49-4213-810D-1693CA406736}" presName="tx1" presStyleLbl="revTx" presStyleIdx="2" presStyleCnt="10"/>
      <dgm:spPr/>
    </dgm:pt>
    <dgm:pt modelId="{46A1ED0F-622D-4EDD-9CB0-D217BE3727C7}" type="pres">
      <dgm:prSet presAssocID="{44010C74-EE49-4213-810D-1693CA406736}" presName="vert1" presStyleCnt="0"/>
      <dgm:spPr/>
    </dgm:pt>
    <dgm:pt modelId="{8A8CAEBD-84B2-4F02-B8C6-1FB15FFAAE22}" type="pres">
      <dgm:prSet presAssocID="{1233F343-4AE0-41E5-8F8B-2509DEA271FA}" presName="thickLine" presStyleLbl="alignNode1" presStyleIdx="3" presStyleCnt="10"/>
      <dgm:spPr/>
    </dgm:pt>
    <dgm:pt modelId="{7B6DD625-8DBE-473A-A6D9-17826F460511}" type="pres">
      <dgm:prSet presAssocID="{1233F343-4AE0-41E5-8F8B-2509DEA271FA}" presName="horz1" presStyleCnt="0"/>
      <dgm:spPr/>
    </dgm:pt>
    <dgm:pt modelId="{1DBCC40F-502A-46E9-9840-2B270FBF7781}" type="pres">
      <dgm:prSet presAssocID="{1233F343-4AE0-41E5-8F8B-2509DEA271FA}" presName="tx1" presStyleLbl="revTx" presStyleIdx="3" presStyleCnt="10"/>
      <dgm:spPr/>
    </dgm:pt>
    <dgm:pt modelId="{91262DD8-7513-4E0A-9845-15428A2258BD}" type="pres">
      <dgm:prSet presAssocID="{1233F343-4AE0-41E5-8F8B-2509DEA271FA}" presName="vert1" presStyleCnt="0"/>
      <dgm:spPr/>
    </dgm:pt>
    <dgm:pt modelId="{094A41DF-ED40-4BEC-B660-C094EB50D76E}" type="pres">
      <dgm:prSet presAssocID="{CF4DD01E-E012-4B3C-B0C1-E44D01AAAFBC}" presName="thickLine" presStyleLbl="alignNode1" presStyleIdx="4" presStyleCnt="10"/>
      <dgm:spPr/>
    </dgm:pt>
    <dgm:pt modelId="{64026D2A-7AFC-4C5D-AE5A-72C02ECCE7C5}" type="pres">
      <dgm:prSet presAssocID="{CF4DD01E-E012-4B3C-B0C1-E44D01AAAFBC}" presName="horz1" presStyleCnt="0"/>
      <dgm:spPr/>
    </dgm:pt>
    <dgm:pt modelId="{C14E1977-8E71-4250-8561-EE49F9412DE3}" type="pres">
      <dgm:prSet presAssocID="{CF4DD01E-E012-4B3C-B0C1-E44D01AAAFBC}" presName="tx1" presStyleLbl="revTx" presStyleIdx="4" presStyleCnt="10"/>
      <dgm:spPr/>
    </dgm:pt>
    <dgm:pt modelId="{B621C065-D138-4AA1-A774-F22E4DD7758D}" type="pres">
      <dgm:prSet presAssocID="{CF4DD01E-E012-4B3C-B0C1-E44D01AAAFBC}" presName="vert1" presStyleCnt="0"/>
      <dgm:spPr/>
    </dgm:pt>
    <dgm:pt modelId="{BB6C771E-0C1D-41AD-91FD-2D37FD4FE0C4}" type="pres">
      <dgm:prSet presAssocID="{F96E4DE0-4803-42A8-8BED-54B0246861C7}" presName="thickLine" presStyleLbl="alignNode1" presStyleIdx="5" presStyleCnt="10"/>
      <dgm:spPr/>
    </dgm:pt>
    <dgm:pt modelId="{0EE44F6E-4302-4CC7-9EF2-8118C82BB1A9}" type="pres">
      <dgm:prSet presAssocID="{F96E4DE0-4803-42A8-8BED-54B0246861C7}" presName="horz1" presStyleCnt="0"/>
      <dgm:spPr/>
    </dgm:pt>
    <dgm:pt modelId="{5F640895-34CF-45CB-899D-CD32D0E6671C}" type="pres">
      <dgm:prSet presAssocID="{F96E4DE0-4803-42A8-8BED-54B0246861C7}" presName="tx1" presStyleLbl="revTx" presStyleIdx="5" presStyleCnt="10"/>
      <dgm:spPr/>
    </dgm:pt>
    <dgm:pt modelId="{8A879662-A485-4C46-86BD-9E610D08DEF2}" type="pres">
      <dgm:prSet presAssocID="{F96E4DE0-4803-42A8-8BED-54B0246861C7}" presName="vert1" presStyleCnt="0"/>
      <dgm:spPr/>
    </dgm:pt>
    <dgm:pt modelId="{A5695366-52BD-4408-AC8C-F92F569DC633}" type="pres">
      <dgm:prSet presAssocID="{96D779D7-753A-4D94-9853-1711D98A8DC5}" presName="thickLine" presStyleLbl="alignNode1" presStyleIdx="6" presStyleCnt="10"/>
      <dgm:spPr/>
    </dgm:pt>
    <dgm:pt modelId="{49666C47-506F-4CED-84BE-4EC070990B23}" type="pres">
      <dgm:prSet presAssocID="{96D779D7-753A-4D94-9853-1711D98A8DC5}" presName="horz1" presStyleCnt="0"/>
      <dgm:spPr/>
    </dgm:pt>
    <dgm:pt modelId="{9FD9B56A-C4F9-4069-B4A6-E7E190CBA5F1}" type="pres">
      <dgm:prSet presAssocID="{96D779D7-753A-4D94-9853-1711D98A8DC5}" presName="tx1" presStyleLbl="revTx" presStyleIdx="6" presStyleCnt="10"/>
      <dgm:spPr/>
    </dgm:pt>
    <dgm:pt modelId="{D2B5DB31-5077-4E0B-98E8-2ADE9CFD3883}" type="pres">
      <dgm:prSet presAssocID="{96D779D7-753A-4D94-9853-1711D98A8DC5}" presName="vert1" presStyleCnt="0"/>
      <dgm:spPr/>
    </dgm:pt>
    <dgm:pt modelId="{5CD7B576-DA45-407A-86BC-3A58F962CFBB}" type="pres">
      <dgm:prSet presAssocID="{B655DC7D-1616-477C-9FF6-6DD15B0F35A8}" presName="thickLine" presStyleLbl="alignNode1" presStyleIdx="7" presStyleCnt="10"/>
      <dgm:spPr/>
    </dgm:pt>
    <dgm:pt modelId="{C752EC4F-FFAE-403A-81AB-6C0263E1F7D2}" type="pres">
      <dgm:prSet presAssocID="{B655DC7D-1616-477C-9FF6-6DD15B0F35A8}" presName="horz1" presStyleCnt="0"/>
      <dgm:spPr/>
    </dgm:pt>
    <dgm:pt modelId="{C531FEE9-D858-462C-8D19-F139EFEDB83F}" type="pres">
      <dgm:prSet presAssocID="{B655DC7D-1616-477C-9FF6-6DD15B0F35A8}" presName="tx1" presStyleLbl="revTx" presStyleIdx="7" presStyleCnt="10"/>
      <dgm:spPr/>
    </dgm:pt>
    <dgm:pt modelId="{8807FAA8-1397-408E-82F4-0422DE2E767D}" type="pres">
      <dgm:prSet presAssocID="{B655DC7D-1616-477C-9FF6-6DD15B0F35A8}" presName="vert1" presStyleCnt="0"/>
      <dgm:spPr/>
    </dgm:pt>
    <dgm:pt modelId="{DCA2CBF5-D333-49E2-BC46-07911164E448}" type="pres">
      <dgm:prSet presAssocID="{B5C8B8DC-D4F5-4FE4-99FB-FE64A913CD4F}" presName="thickLine" presStyleLbl="alignNode1" presStyleIdx="8" presStyleCnt="10"/>
      <dgm:spPr/>
    </dgm:pt>
    <dgm:pt modelId="{17380449-5516-4B15-8121-693EF5235020}" type="pres">
      <dgm:prSet presAssocID="{B5C8B8DC-D4F5-4FE4-99FB-FE64A913CD4F}" presName="horz1" presStyleCnt="0"/>
      <dgm:spPr/>
    </dgm:pt>
    <dgm:pt modelId="{10826915-ADFD-492B-885E-D5CBFDA5A1DD}" type="pres">
      <dgm:prSet presAssocID="{B5C8B8DC-D4F5-4FE4-99FB-FE64A913CD4F}" presName="tx1" presStyleLbl="revTx" presStyleIdx="8" presStyleCnt="10"/>
      <dgm:spPr/>
    </dgm:pt>
    <dgm:pt modelId="{61A33959-1876-41A1-8475-F78721ED8006}" type="pres">
      <dgm:prSet presAssocID="{B5C8B8DC-D4F5-4FE4-99FB-FE64A913CD4F}" presName="vert1" presStyleCnt="0"/>
      <dgm:spPr/>
    </dgm:pt>
    <dgm:pt modelId="{604FE11B-0A8C-4DD1-BA83-4E0790DCEFF9}" type="pres">
      <dgm:prSet presAssocID="{F83BC2A0-20E2-4D03-A4A5-D64FD7A2676E}" presName="thickLine" presStyleLbl="alignNode1" presStyleIdx="9" presStyleCnt="10"/>
      <dgm:spPr/>
    </dgm:pt>
    <dgm:pt modelId="{17C0D493-1655-4B47-A0C9-EC538DB746E5}" type="pres">
      <dgm:prSet presAssocID="{F83BC2A0-20E2-4D03-A4A5-D64FD7A2676E}" presName="horz1" presStyleCnt="0"/>
      <dgm:spPr/>
    </dgm:pt>
    <dgm:pt modelId="{DF6675C5-F2E7-4D9D-A94A-D88AF05464AD}" type="pres">
      <dgm:prSet presAssocID="{F83BC2A0-20E2-4D03-A4A5-D64FD7A2676E}" presName="tx1" presStyleLbl="revTx" presStyleIdx="9" presStyleCnt="10"/>
      <dgm:spPr/>
    </dgm:pt>
    <dgm:pt modelId="{23294756-9423-4039-8253-9EAF67E9073A}" type="pres">
      <dgm:prSet presAssocID="{F83BC2A0-20E2-4D03-A4A5-D64FD7A2676E}" presName="vert1" presStyleCnt="0"/>
      <dgm:spPr/>
    </dgm:pt>
  </dgm:ptLst>
  <dgm:cxnLst>
    <dgm:cxn modelId="{67143205-11BA-4E66-9927-D939A8D2BB1E}" srcId="{36B9C195-8964-4290-9F1D-CBB18DF8DF2D}" destId="{B5C8B8DC-D4F5-4FE4-99FB-FE64A913CD4F}" srcOrd="8" destOrd="0" parTransId="{D4FA49C4-F6D9-4AAB-8D55-71E2F03FC2A6}" sibTransId="{83B9F697-E808-47F1-A39F-B5C723A8B458}"/>
    <dgm:cxn modelId="{391E7A28-DA57-4DD2-B63E-4DC087C144FE}" srcId="{36B9C195-8964-4290-9F1D-CBB18DF8DF2D}" destId="{1233F343-4AE0-41E5-8F8B-2509DEA271FA}" srcOrd="3" destOrd="0" parTransId="{7A3C4799-A120-40E1-BE0E-283A58AF76D8}" sibTransId="{3ACC9B3A-88A6-45FC-A112-AFC4937620D0}"/>
    <dgm:cxn modelId="{C3C4314A-35CE-47D4-8B56-84CC27C7E0E2}" type="presOf" srcId="{96D779D7-753A-4D94-9853-1711D98A8DC5}" destId="{9FD9B56A-C4F9-4069-B4A6-E7E190CBA5F1}" srcOrd="0" destOrd="0" presId="urn:microsoft.com/office/officeart/2008/layout/LinedList"/>
    <dgm:cxn modelId="{41826350-EE22-4DC3-801C-397121B3635F}" type="presOf" srcId="{F96E4DE0-4803-42A8-8BED-54B0246861C7}" destId="{5F640895-34CF-45CB-899D-CD32D0E6671C}" srcOrd="0" destOrd="0" presId="urn:microsoft.com/office/officeart/2008/layout/LinedList"/>
    <dgm:cxn modelId="{7238FB74-7A40-4D4F-AA97-4A1D1DD21D91}" type="presOf" srcId="{44010C74-EE49-4213-810D-1693CA406736}" destId="{5552B207-EBBB-48F8-A111-0668238BEB49}" srcOrd="0" destOrd="0" presId="urn:microsoft.com/office/officeart/2008/layout/LinedList"/>
    <dgm:cxn modelId="{0DBEAA5A-BB8B-4A3F-B7F2-29E1BF64F6CD}" srcId="{36B9C195-8964-4290-9F1D-CBB18DF8DF2D}" destId="{B655DC7D-1616-477C-9FF6-6DD15B0F35A8}" srcOrd="7" destOrd="0" parTransId="{E9DC30E2-B999-4DAA-89A2-586446434399}" sibTransId="{B6879A65-1A5F-4799-8253-80CE54178E12}"/>
    <dgm:cxn modelId="{6919508C-BC5A-49A2-B633-38A2F368778E}" srcId="{36B9C195-8964-4290-9F1D-CBB18DF8DF2D}" destId="{F96E4DE0-4803-42A8-8BED-54B0246861C7}" srcOrd="5" destOrd="0" parTransId="{CB443F82-5C7B-4FD8-B284-C9C12E30EA6F}" sibTransId="{0702FE7E-744E-4AAE-BF89-E43C12BB5390}"/>
    <dgm:cxn modelId="{FF396091-9A02-4BAF-8F50-D2AA8740B729}" srcId="{36B9C195-8964-4290-9F1D-CBB18DF8DF2D}" destId="{96D779D7-753A-4D94-9853-1711D98A8DC5}" srcOrd="6" destOrd="0" parTransId="{A9473476-0993-4344-85E5-ED6321FE86EF}" sibTransId="{09AAAFE7-7A15-4497-BB02-1626AC08A8F5}"/>
    <dgm:cxn modelId="{0DBA8097-6498-467C-81F2-42EAEA81B928}" type="presOf" srcId="{CF4DD01E-E012-4B3C-B0C1-E44D01AAAFBC}" destId="{C14E1977-8E71-4250-8561-EE49F9412DE3}" srcOrd="0" destOrd="0" presId="urn:microsoft.com/office/officeart/2008/layout/LinedList"/>
    <dgm:cxn modelId="{054CE89D-2784-4F64-A4E7-8BEE8ADB3203}" type="presOf" srcId="{F83BC2A0-20E2-4D03-A4A5-D64FD7A2676E}" destId="{DF6675C5-F2E7-4D9D-A94A-D88AF05464AD}" srcOrd="0" destOrd="0" presId="urn:microsoft.com/office/officeart/2008/layout/LinedList"/>
    <dgm:cxn modelId="{3277D3A1-FF9A-4A4A-B975-5837AECDEA6C}" srcId="{36B9C195-8964-4290-9F1D-CBB18DF8DF2D}" destId="{CF4DD01E-E012-4B3C-B0C1-E44D01AAAFBC}" srcOrd="4" destOrd="0" parTransId="{E5FA4504-6CE0-48B2-8D1C-4E22EBC4EF2A}" sibTransId="{2F29F8E6-4C97-40D5-B145-6B80EF100DBE}"/>
    <dgm:cxn modelId="{0A1AD1A3-78DB-4B14-A43A-6073D091AAF3}" type="presOf" srcId="{36B9C195-8964-4290-9F1D-CBB18DF8DF2D}" destId="{AD327994-91A6-445C-85CC-097055F516C8}" srcOrd="0" destOrd="0" presId="urn:microsoft.com/office/officeart/2008/layout/LinedList"/>
    <dgm:cxn modelId="{0ACE15B9-E5F4-4EF8-AF71-F81B7C6FACC3}" type="presOf" srcId="{0D31B342-142F-4EE5-B9E9-733987607DF1}" destId="{03A40CF6-517A-434C-B752-16051B65AEF4}" srcOrd="0" destOrd="0" presId="urn:microsoft.com/office/officeart/2008/layout/LinedList"/>
    <dgm:cxn modelId="{07D7A1BC-7507-4C9E-A633-1DED35F8C081}" type="presOf" srcId="{1233F343-4AE0-41E5-8F8B-2509DEA271FA}" destId="{1DBCC40F-502A-46E9-9840-2B270FBF7781}" srcOrd="0" destOrd="0" presId="urn:microsoft.com/office/officeart/2008/layout/LinedList"/>
    <dgm:cxn modelId="{A451E5C0-3A81-49BB-A539-727B05591748}" srcId="{36B9C195-8964-4290-9F1D-CBB18DF8DF2D}" destId="{5F5160E8-4DBB-486B-B348-C78CB57209F7}" srcOrd="0" destOrd="0" parTransId="{1EFF31B5-B19C-4339-A8AD-31D47BB27A98}" sibTransId="{6D52F93D-704B-4FA3-AF4B-CB5F1DC43556}"/>
    <dgm:cxn modelId="{DE65B4D1-46A5-4635-950A-8C7A9C135EB8}" type="presOf" srcId="{B5C8B8DC-D4F5-4FE4-99FB-FE64A913CD4F}" destId="{10826915-ADFD-492B-885E-D5CBFDA5A1DD}" srcOrd="0" destOrd="0" presId="urn:microsoft.com/office/officeart/2008/layout/LinedList"/>
    <dgm:cxn modelId="{9C406BDF-94B6-4DF5-8749-B51BB0BBFCF9}" srcId="{36B9C195-8964-4290-9F1D-CBB18DF8DF2D}" destId="{F83BC2A0-20E2-4D03-A4A5-D64FD7A2676E}" srcOrd="9" destOrd="0" parTransId="{12C48B86-406F-4937-A354-36F355565B7C}" sibTransId="{0DC7EAA7-F8AB-4E0F-ACDC-374BDF39AAF3}"/>
    <dgm:cxn modelId="{BAB6FDEE-AB6E-4E9C-8157-DCD7BCEABF96}" type="presOf" srcId="{5F5160E8-4DBB-486B-B348-C78CB57209F7}" destId="{F747E6AF-B9E9-49C0-A7E4-970CDC54446A}" srcOrd="0" destOrd="0" presId="urn:microsoft.com/office/officeart/2008/layout/LinedList"/>
    <dgm:cxn modelId="{E3DD08FD-1042-42B1-A38F-DC4D76EB41E1}" srcId="{36B9C195-8964-4290-9F1D-CBB18DF8DF2D}" destId="{0D31B342-142F-4EE5-B9E9-733987607DF1}" srcOrd="1" destOrd="0" parTransId="{9E80E094-93CD-4101-BEC6-135AFDC88665}" sibTransId="{E4580616-EEC1-4D21-B14E-31773CD13659}"/>
    <dgm:cxn modelId="{DE15C5FD-6938-4CB1-B118-3A9E02D391ED}" srcId="{36B9C195-8964-4290-9F1D-CBB18DF8DF2D}" destId="{44010C74-EE49-4213-810D-1693CA406736}" srcOrd="2" destOrd="0" parTransId="{FE8BCBEF-BE28-4A18-9DD1-8BB0D6400C73}" sibTransId="{93CE543D-DC11-4260-919A-D4222912C60A}"/>
    <dgm:cxn modelId="{35759AFE-B029-4B85-9EA6-10CAB6F3166B}" type="presOf" srcId="{B655DC7D-1616-477C-9FF6-6DD15B0F35A8}" destId="{C531FEE9-D858-462C-8D19-F139EFEDB83F}" srcOrd="0" destOrd="0" presId="urn:microsoft.com/office/officeart/2008/layout/LinedList"/>
    <dgm:cxn modelId="{696A4ED5-E146-4FAA-BCBB-FDCB53FD9E96}" type="presParOf" srcId="{AD327994-91A6-445C-85CC-097055F516C8}" destId="{08CBF1AD-7CB7-4CD1-ACC7-0342967FFE60}" srcOrd="0" destOrd="0" presId="urn:microsoft.com/office/officeart/2008/layout/LinedList"/>
    <dgm:cxn modelId="{61D1E588-59B2-42BF-AA99-97C38745F029}" type="presParOf" srcId="{AD327994-91A6-445C-85CC-097055F516C8}" destId="{47DBF35F-48CF-4C94-8D11-A40F69887A81}" srcOrd="1" destOrd="0" presId="urn:microsoft.com/office/officeart/2008/layout/LinedList"/>
    <dgm:cxn modelId="{6E481174-13A4-4392-B42F-F2F660136E86}" type="presParOf" srcId="{47DBF35F-48CF-4C94-8D11-A40F69887A81}" destId="{F747E6AF-B9E9-49C0-A7E4-970CDC54446A}" srcOrd="0" destOrd="0" presId="urn:microsoft.com/office/officeart/2008/layout/LinedList"/>
    <dgm:cxn modelId="{C2C9B61F-C504-45E8-BF1A-367A5A184FFB}" type="presParOf" srcId="{47DBF35F-48CF-4C94-8D11-A40F69887A81}" destId="{D1D260DD-BB54-4015-8DAB-C3096FCC34C7}" srcOrd="1" destOrd="0" presId="urn:microsoft.com/office/officeart/2008/layout/LinedList"/>
    <dgm:cxn modelId="{E7727EF7-161F-416D-AD34-4AE787342894}" type="presParOf" srcId="{AD327994-91A6-445C-85CC-097055F516C8}" destId="{EE90A274-0296-4235-86FD-C1D484E01172}" srcOrd="2" destOrd="0" presId="urn:microsoft.com/office/officeart/2008/layout/LinedList"/>
    <dgm:cxn modelId="{06FF7B39-D15C-4C9B-945B-C7F700227C8B}" type="presParOf" srcId="{AD327994-91A6-445C-85CC-097055F516C8}" destId="{BADAB4D6-7017-4450-A36A-1041D44C96DF}" srcOrd="3" destOrd="0" presId="urn:microsoft.com/office/officeart/2008/layout/LinedList"/>
    <dgm:cxn modelId="{C65BD4B6-6917-4939-9A1A-5FD0B33FBA5B}" type="presParOf" srcId="{BADAB4D6-7017-4450-A36A-1041D44C96DF}" destId="{03A40CF6-517A-434C-B752-16051B65AEF4}" srcOrd="0" destOrd="0" presId="urn:microsoft.com/office/officeart/2008/layout/LinedList"/>
    <dgm:cxn modelId="{9BE0C1E6-2A94-4A38-AE43-CC8BE8FC6876}" type="presParOf" srcId="{BADAB4D6-7017-4450-A36A-1041D44C96DF}" destId="{88A1F646-9B7E-4652-8488-FB449EAB74F2}" srcOrd="1" destOrd="0" presId="urn:microsoft.com/office/officeart/2008/layout/LinedList"/>
    <dgm:cxn modelId="{46B19F86-A40E-415A-B9F2-101864239131}" type="presParOf" srcId="{AD327994-91A6-445C-85CC-097055F516C8}" destId="{585AA347-6B02-44EE-9499-3E174DCE95E3}" srcOrd="4" destOrd="0" presId="urn:microsoft.com/office/officeart/2008/layout/LinedList"/>
    <dgm:cxn modelId="{93A8B5FB-984C-4629-8AE9-60773CD64617}" type="presParOf" srcId="{AD327994-91A6-445C-85CC-097055F516C8}" destId="{327900B0-4979-454B-AB33-7B93B93703FC}" srcOrd="5" destOrd="0" presId="urn:microsoft.com/office/officeart/2008/layout/LinedList"/>
    <dgm:cxn modelId="{0039F061-9482-4B70-A3A2-CAE8D68692F1}" type="presParOf" srcId="{327900B0-4979-454B-AB33-7B93B93703FC}" destId="{5552B207-EBBB-48F8-A111-0668238BEB49}" srcOrd="0" destOrd="0" presId="urn:microsoft.com/office/officeart/2008/layout/LinedList"/>
    <dgm:cxn modelId="{0877D910-9A30-4545-8120-095796B6B951}" type="presParOf" srcId="{327900B0-4979-454B-AB33-7B93B93703FC}" destId="{46A1ED0F-622D-4EDD-9CB0-D217BE3727C7}" srcOrd="1" destOrd="0" presId="urn:microsoft.com/office/officeart/2008/layout/LinedList"/>
    <dgm:cxn modelId="{065F26EA-28C6-46F3-B623-FAD8BA168101}" type="presParOf" srcId="{AD327994-91A6-445C-85CC-097055F516C8}" destId="{8A8CAEBD-84B2-4F02-B8C6-1FB15FFAAE22}" srcOrd="6" destOrd="0" presId="urn:microsoft.com/office/officeart/2008/layout/LinedList"/>
    <dgm:cxn modelId="{F360F055-0CF2-40E5-A8CD-5302CC89B96C}" type="presParOf" srcId="{AD327994-91A6-445C-85CC-097055F516C8}" destId="{7B6DD625-8DBE-473A-A6D9-17826F460511}" srcOrd="7" destOrd="0" presId="urn:microsoft.com/office/officeart/2008/layout/LinedList"/>
    <dgm:cxn modelId="{35A2CAEE-0D2D-429B-8F41-20106E0DFADE}" type="presParOf" srcId="{7B6DD625-8DBE-473A-A6D9-17826F460511}" destId="{1DBCC40F-502A-46E9-9840-2B270FBF7781}" srcOrd="0" destOrd="0" presId="urn:microsoft.com/office/officeart/2008/layout/LinedList"/>
    <dgm:cxn modelId="{787614F4-36C2-4A39-948E-859684564D38}" type="presParOf" srcId="{7B6DD625-8DBE-473A-A6D9-17826F460511}" destId="{91262DD8-7513-4E0A-9845-15428A2258BD}" srcOrd="1" destOrd="0" presId="urn:microsoft.com/office/officeart/2008/layout/LinedList"/>
    <dgm:cxn modelId="{307E91A6-654C-460D-BA90-68D8A1667188}" type="presParOf" srcId="{AD327994-91A6-445C-85CC-097055F516C8}" destId="{094A41DF-ED40-4BEC-B660-C094EB50D76E}" srcOrd="8" destOrd="0" presId="urn:microsoft.com/office/officeart/2008/layout/LinedList"/>
    <dgm:cxn modelId="{E86206C6-741A-420C-AEC5-01E03CFDC28F}" type="presParOf" srcId="{AD327994-91A6-445C-85CC-097055F516C8}" destId="{64026D2A-7AFC-4C5D-AE5A-72C02ECCE7C5}" srcOrd="9" destOrd="0" presId="urn:microsoft.com/office/officeart/2008/layout/LinedList"/>
    <dgm:cxn modelId="{70D928C1-F4AE-493A-B4C7-318733A9B8AA}" type="presParOf" srcId="{64026D2A-7AFC-4C5D-AE5A-72C02ECCE7C5}" destId="{C14E1977-8E71-4250-8561-EE49F9412DE3}" srcOrd="0" destOrd="0" presId="urn:microsoft.com/office/officeart/2008/layout/LinedList"/>
    <dgm:cxn modelId="{16C39FAA-AA10-425B-8849-833C873E8C4E}" type="presParOf" srcId="{64026D2A-7AFC-4C5D-AE5A-72C02ECCE7C5}" destId="{B621C065-D138-4AA1-A774-F22E4DD7758D}" srcOrd="1" destOrd="0" presId="urn:microsoft.com/office/officeart/2008/layout/LinedList"/>
    <dgm:cxn modelId="{284BC2A7-FD61-4F0D-9CA9-502B03791F4B}" type="presParOf" srcId="{AD327994-91A6-445C-85CC-097055F516C8}" destId="{BB6C771E-0C1D-41AD-91FD-2D37FD4FE0C4}" srcOrd="10" destOrd="0" presId="urn:microsoft.com/office/officeart/2008/layout/LinedList"/>
    <dgm:cxn modelId="{B9247533-D7FB-462B-B255-58F6F4FF8EAF}" type="presParOf" srcId="{AD327994-91A6-445C-85CC-097055F516C8}" destId="{0EE44F6E-4302-4CC7-9EF2-8118C82BB1A9}" srcOrd="11" destOrd="0" presId="urn:microsoft.com/office/officeart/2008/layout/LinedList"/>
    <dgm:cxn modelId="{63074C7C-677A-4BB9-A8EF-F09C19DA5425}" type="presParOf" srcId="{0EE44F6E-4302-4CC7-9EF2-8118C82BB1A9}" destId="{5F640895-34CF-45CB-899D-CD32D0E6671C}" srcOrd="0" destOrd="0" presId="urn:microsoft.com/office/officeart/2008/layout/LinedList"/>
    <dgm:cxn modelId="{12C184DB-9B1C-4F00-8D6C-889FEEE22293}" type="presParOf" srcId="{0EE44F6E-4302-4CC7-9EF2-8118C82BB1A9}" destId="{8A879662-A485-4C46-86BD-9E610D08DEF2}" srcOrd="1" destOrd="0" presId="urn:microsoft.com/office/officeart/2008/layout/LinedList"/>
    <dgm:cxn modelId="{CDCC675D-D1DD-493B-9FDA-C9446F7439E0}" type="presParOf" srcId="{AD327994-91A6-445C-85CC-097055F516C8}" destId="{A5695366-52BD-4408-AC8C-F92F569DC633}" srcOrd="12" destOrd="0" presId="urn:microsoft.com/office/officeart/2008/layout/LinedList"/>
    <dgm:cxn modelId="{073E6635-045F-44DF-BBCB-B813A6551C53}" type="presParOf" srcId="{AD327994-91A6-445C-85CC-097055F516C8}" destId="{49666C47-506F-4CED-84BE-4EC070990B23}" srcOrd="13" destOrd="0" presId="urn:microsoft.com/office/officeart/2008/layout/LinedList"/>
    <dgm:cxn modelId="{C9B67F80-E426-4E1E-980B-BAFCC2A066FE}" type="presParOf" srcId="{49666C47-506F-4CED-84BE-4EC070990B23}" destId="{9FD9B56A-C4F9-4069-B4A6-E7E190CBA5F1}" srcOrd="0" destOrd="0" presId="urn:microsoft.com/office/officeart/2008/layout/LinedList"/>
    <dgm:cxn modelId="{A3184609-DEA3-4811-8EBD-FAF4E8040ED7}" type="presParOf" srcId="{49666C47-506F-4CED-84BE-4EC070990B23}" destId="{D2B5DB31-5077-4E0B-98E8-2ADE9CFD3883}" srcOrd="1" destOrd="0" presId="urn:microsoft.com/office/officeart/2008/layout/LinedList"/>
    <dgm:cxn modelId="{24F50715-4082-4BBF-9A74-54FB89E5C138}" type="presParOf" srcId="{AD327994-91A6-445C-85CC-097055F516C8}" destId="{5CD7B576-DA45-407A-86BC-3A58F962CFBB}" srcOrd="14" destOrd="0" presId="urn:microsoft.com/office/officeart/2008/layout/LinedList"/>
    <dgm:cxn modelId="{E229B403-2A11-49D4-9B9D-8CB68774D93A}" type="presParOf" srcId="{AD327994-91A6-445C-85CC-097055F516C8}" destId="{C752EC4F-FFAE-403A-81AB-6C0263E1F7D2}" srcOrd="15" destOrd="0" presId="urn:microsoft.com/office/officeart/2008/layout/LinedList"/>
    <dgm:cxn modelId="{8D17575D-B490-4B63-A1E0-7858DDBE8393}" type="presParOf" srcId="{C752EC4F-FFAE-403A-81AB-6C0263E1F7D2}" destId="{C531FEE9-D858-462C-8D19-F139EFEDB83F}" srcOrd="0" destOrd="0" presId="urn:microsoft.com/office/officeart/2008/layout/LinedList"/>
    <dgm:cxn modelId="{AB8ECF80-DEC8-4546-980F-D78B60BA9F64}" type="presParOf" srcId="{C752EC4F-FFAE-403A-81AB-6C0263E1F7D2}" destId="{8807FAA8-1397-408E-82F4-0422DE2E767D}" srcOrd="1" destOrd="0" presId="urn:microsoft.com/office/officeart/2008/layout/LinedList"/>
    <dgm:cxn modelId="{7ABF5DA1-BAAA-491A-A75F-B01E67917A6A}" type="presParOf" srcId="{AD327994-91A6-445C-85CC-097055F516C8}" destId="{DCA2CBF5-D333-49E2-BC46-07911164E448}" srcOrd="16" destOrd="0" presId="urn:microsoft.com/office/officeart/2008/layout/LinedList"/>
    <dgm:cxn modelId="{9C15398A-37D9-483D-BABE-E3992D7BAE3F}" type="presParOf" srcId="{AD327994-91A6-445C-85CC-097055F516C8}" destId="{17380449-5516-4B15-8121-693EF5235020}" srcOrd="17" destOrd="0" presId="urn:microsoft.com/office/officeart/2008/layout/LinedList"/>
    <dgm:cxn modelId="{BA649468-7D2B-4DD8-9595-2388CC5FF13C}" type="presParOf" srcId="{17380449-5516-4B15-8121-693EF5235020}" destId="{10826915-ADFD-492B-885E-D5CBFDA5A1DD}" srcOrd="0" destOrd="0" presId="urn:microsoft.com/office/officeart/2008/layout/LinedList"/>
    <dgm:cxn modelId="{A51AB72C-8EB6-4D5C-930A-DE078BB95E44}" type="presParOf" srcId="{17380449-5516-4B15-8121-693EF5235020}" destId="{61A33959-1876-41A1-8475-F78721ED8006}" srcOrd="1" destOrd="0" presId="urn:microsoft.com/office/officeart/2008/layout/LinedList"/>
    <dgm:cxn modelId="{FE696968-6C18-4866-A5B1-7429157B809E}" type="presParOf" srcId="{AD327994-91A6-445C-85CC-097055F516C8}" destId="{604FE11B-0A8C-4DD1-BA83-4E0790DCEFF9}" srcOrd="18" destOrd="0" presId="urn:microsoft.com/office/officeart/2008/layout/LinedList"/>
    <dgm:cxn modelId="{70046AC1-5B98-48ED-8F36-C0538BFEAB26}" type="presParOf" srcId="{AD327994-91A6-445C-85CC-097055F516C8}" destId="{17C0D493-1655-4B47-A0C9-EC538DB746E5}" srcOrd="19" destOrd="0" presId="urn:microsoft.com/office/officeart/2008/layout/LinedList"/>
    <dgm:cxn modelId="{E5F00671-A9CD-4553-A699-6D23296E473A}" type="presParOf" srcId="{17C0D493-1655-4B47-A0C9-EC538DB746E5}" destId="{DF6675C5-F2E7-4D9D-A94A-D88AF05464AD}" srcOrd="0" destOrd="0" presId="urn:microsoft.com/office/officeart/2008/layout/LinedList"/>
    <dgm:cxn modelId="{D2065FC2-E4BF-4B0C-B7AA-85F10BFFF55E}" type="presParOf" srcId="{17C0D493-1655-4B47-A0C9-EC538DB746E5}" destId="{23294756-9423-4039-8253-9EAF67E907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0FAE6-5BA1-4CD8-8C2C-F1CC7A66AE38}"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B3AF7B2-968D-4DCF-AFAA-0E69724E451E}">
      <dgm:prSet custT="1"/>
      <dgm:spPr/>
      <dgm:t>
        <a:bodyPr/>
        <a:lstStyle/>
        <a:p>
          <a:r>
            <a:rPr lang="en-US" sz="2200" b="1">
              <a:solidFill>
                <a:srgbClr val="001B48"/>
              </a:solidFill>
            </a:rPr>
            <a:t>Instrumental</a:t>
          </a:r>
          <a:r>
            <a:rPr lang="en-US" sz="2200">
              <a:solidFill>
                <a:srgbClr val="001B48"/>
              </a:solidFill>
            </a:rPr>
            <a:t> </a:t>
          </a:r>
          <a:r>
            <a:rPr lang="en-US" sz="2200" b="1">
              <a:solidFill>
                <a:srgbClr val="001B48"/>
              </a:solidFill>
            </a:rPr>
            <a:t>impacts </a:t>
          </a:r>
          <a:r>
            <a:rPr lang="en-US" sz="2200">
              <a:solidFill>
                <a:srgbClr val="001B48"/>
              </a:solidFill>
            </a:rPr>
            <a:t>– your research led to tangible changes to plans, decisions, practices, or policies</a:t>
          </a:r>
        </a:p>
      </dgm:t>
    </dgm:pt>
    <dgm:pt modelId="{862C3308-FB5B-4B49-8B3D-CBB2EDABFBE6}" type="parTrans" cxnId="{9E9DBE45-D904-4A0D-96BF-52ACF40AE416}">
      <dgm:prSet/>
      <dgm:spPr/>
      <dgm:t>
        <a:bodyPr/>
        <a:lstStyle/>
        <a:p>
          <a:endParaRPr lang="en-US">
            <a:solidFill>
              <a:srgbClr val="001B48"/>
            </a:solidFill>
          </a:endParaRPr>
        </a:p>
      </dgm:t>
    </dgm:pt>
    <dgm:pt modelId="{33FC8DCA-584A-411B-9D32-636F5428DB87}" type="sibTrans" cxnId="{9E9DBE45-D904-4A0D-96BF-52ACF40AE416}">
      <dgm:prSet/>
      <dgm:spPr/>
      <dgm:t>
        <a:bodyPr/>
        <a:lstStyle/>
        <a:p>
          <a:endParaRPr lang="en-US">
            <a:solidFill>
              <a:srgbClr val="001B48"/>
            </a:solidFill>
          </a:endParaRPr>
        </a:p>
      </dgm:t>
    </dgm:pt>
    <dgm:pt modelId="{66F62378-BDB5-4F2A-B8CD-BC968667A665}">
      <dgm:prSet custT="1"/>
      <dgm:spPr/>
      <dgm:t>
        <a:bodyPr/>
        <a:lstStyle/>
        <a:p>
          <a:r>
            <a:rPr lang="en-US" sz="2200" b="1">
              <a:solidFill>
                <a:srgbClr val="001B48"/>
              </a:solidFill>
            </a:rPr>
            <a:t>Conceptual</a:t>
          </a:r>
          <a:r>
            <a:rPr lang="en-US" sz="2200">
              <a:solidFill>
                <a:srgbClr val="001B48"/>
              </a:solidFill>
            </a:rPr>
            <a:t> </a:t>
          </a:r>
          <a:r>
            <a:rPr lang="en-US" sz="2200" b="1">
              <a:solidFill>
                <a:srgbClr val="001B48"/>
              </a:solidFill>
            </a:rPr>
            <a:t>impacts </a:t>
          </a:r>
          <a:r>
            <a:rPr lang="en-US" sz="2200">
              <a:solidFill>
                <a:srgbClr val="001B48"/>
              </a:solidFill>
            </a:rPr>
            <a:t>– your research contributed to changes in people’s knowledge about or awareness of an issue</a:t>
          </a:r>
        </a:p>
      </dgm:t>
    </dgm:pt>
    <dgm:pt modelId="{F026A6F9-F4E0-4AB0-BC77-0817C7566F28}" type="parTrans" cxnId="{055DF7EE-620F-4F1C-B38F-D481C3FB4415}">
      <dgm:prSet/>
      <dgm:spPr/>
      <dgm:t>
        <a:bodyPr/>
        <a:lstStyle/>
        <a:p>
          <a:endParaRPr lang="en-US">
            <a:solidFill>
              <a:srgbClr val="001B48"/>
            </a:solidFill>
          </a:endParaRPr>
        </a:p>
      </dgm:t>
    </dgm:pt>
    <dgm:pt modelId="{B3F4875D-F33B-431E-BB8D-AE2A30BC46E6}" type="sibTrans" cxnId="{055DF7EE-620F-4F1C-B38F-D481C3FB4415}">
      <dgm:prSet/>
      <dgm:spPr/>
      <dgm:t>
        <a:bodyPr/>
        <a:lstStyle/>
        <a:p>
          <a:endParaRPr lang="en-US">
            <a:solidFill>
              <a:srgbClr val="001B48"/>
            </a:solidFill>
          </a:endParaRPr>
        </a:p>
      </dgm:t>
    </dgm:pt>
    <dgm:pt modelId="{6F6CB2E8-D8D8-434B-9C7D-B6AE13D9DB2C}">
      <dgm:prSet custT="1"/>
      <dgm:spPr/>
      <dgm:t>
        <a:bodyPr/>
        <a:lstStyle/>
        <a:p>
          <a:r>
            <a:rPr lang="en-US" sz="2200" b="1">
              <a:solidFill>
                <a:srgbClr val="001B48"/>
              </a:solidFill>
            </a:rPr>
            <a:t>Capacity building</a:t>
          </a:r>
          <a:r>
            <a:rPr lang="en-US" sz="2200">
              <a:solidFill>
                <a:srgbClr val="001B48"/>
              </a:solidFill>
            </a:rPr>
            <a:t> </a:t>
          </a:r>
          <a:r>
            <a:rPr lang="en-US" sz="2200" b="1">
              <a:solidFill>
                <a:srgbClr val="001B48"/>
              </a:solidFill>
            </a:rPr>
            <a:t>impacts </a:t>
          </a:r>
          <a:r>
            <a:rPr lang="en-US" sz="2200">
              <a:solidFill>
                <a:srgbClr val="001B48"/>
              </a:solidFill>
            </a:rPr>
            <a:t>– your research contributed to enhancing the skills, expertise, or resources of an organization or group of people</a:t>
          </a:r>
        </a:p>
      </dgm:t>
    </dgm:pt>
    <dgm:pt modelId="{7F7024A1-61B8-46E8-9BCE-D79B5814A074}" type="parTrans" cxnId="{37F34125-67B9-49BB-8973-179FC956E70F}">
      <dgm:prSet/>
      <dgm:spPr/>
      <dgm:t>
        <a:bodyPr/>
        <a:lstStyle/>
        <a:p>
          <a:endParaRPr lang="en-US">
            <a:solidFill>
              <a:srgbClr val="001B48"/>
            </a:solidFill>
          </a:endParaRPr>
        </a:p>
      </dgm:t>
    </dgm:pt>
    <dgm:pt modelId="{EAEEA4F2-C628-4F40-861C-E4BD257D981A}" type="sibTrans" cxnId="{37F34125-67B9-49BB-8973-179FC956E70F}">
      <dgm:prSet/>
      <dgm:spPr/>
      <dgm:t>
        <a:bodyPr/>
        <a:lstStyle/>
        <a:p>
          <a:endParaRPr lang="en-US">
            <a:solidFill>
              <a:srgbClr val="001B48"/>
            </a:solidFill>
          </a:endParaRPr>
        </a:p>
      </dgm:t>
    </dgm:pt>
    <dgm:pt modelId="{A8934747-91A2-4C9A-AC9F-05345795EB5D}">
      <dgm:prSet custT="1"/>
      <dgm:spPr/>
      <dgm:t>
        <a:bodyPr/>
        <a:lstStyle/>
        <a:p>
          <a:r>
            <a:rPr lang="en-US" sz="2200" b="1">
              <a:solidFill>
                <a:srgbClr val="001B48"/>
              </a:solidFill>
            </a:rPr>
            <a:t>Connectivity impacts</a:t>
          </a:r>
          <a:r>
            <a:rPr lang="en-US" sz="2200">
              <a:solidFill>
                <a:srgbClr val="001B48"/>
              </a:solidFill>
            </a:rPr>
            <a:t> – your research led to new or strengthened relationships, partnerships, or networks that endure after the project ends</a:t>
          </a:r>
        </a:p>
      </dgm:t>
    </dgm:pt>
    <dgm:pt modelId="{A007C223-2A25-41E2-9A70-2F21D152B8F6}" type="parTrans" cxnId="{825ED616-1760-4483-9925-436D20937C84}">
      <dgm:prSet/>
      <dgm:spPr/>
      <dgm:t>
        <a:bodyPr/>
        <a:lstStyle/>
        <a:p>
          <a:endParaRPr lang="en-US">
            <a:solidFill>
              <a:srgbClr val="001B48"/>
            </a:solidFill>
          </a:endParaRPr>
        </a:p>
      </dgm:t>
    </dgm:pt>
    <dgm:pt modelId="{29BF109A-077B-4D0B-9104-E171750AC870}" type="sibTrans" cxnId="{825ED616-1760-4483-9925-436D20937C84}">
      <dgm:prSet/>
      <dgm:spPr/>
      <dgm:t>
        <a:bodyPr/>
        <a:lstStyle/>
        <a:p>
          <a:endParaRPr lang="en-US">
            <a:solidFill>
              <a:srgbClr val="001B48"/>
            </a:solidFill>
          </a:endParaRPr>
        </a:p>
      </dgm:t>
    </dgm:pt>
    <dgm:pt modelId="{AD0B84D0-F937-4F56-A7A7-2A8E27C1DD36}">
      <dgm:prSet custT="1"/>
      <dgm:spPr/>
      <dgm:t>
        <a:bodyPr/>
        <a:lstStyle/>
        <a:p>
          <a:r>
            <a:rPr lang="en-US" sz="1900" b="1" i="1">
              <a:solidFill>
                <a:srgbClr val="001B48"/>
              </a:solidFill>
            </a:rPr>
            <a:t>Socio-environmental impacts </a:t>
          </a:r>
          <a:r>
            <a:rPr lang="en-US" sz="1900" i="1">
              <a:solidFill>
                <a:srgbClr val="001B48"/>
              </a:solidFill>
            </a:rPr>
            <a:t>– changes to social and/or ecological systems, such as improvements in health and well-being or in ecosystem structure and function, that result from actions taken because of your research.</a:t>
          </a:r>
          <a:endParaRPr lang="en-US" sz="1900">
            <a:solidFill>
              <a:srgbClr val="001B48"/>
            </a:solidFill>
          </a:endParaRPr>
        </a:p>
      </dgm:t>
    </dgm:pt>
    <dgm:pt modelId="{A67DCF23-6CEC-408F-A9CE-F60D0659E3A9}" type="parTrans" cxnId="{5B5E05A3-C7DD-4346-AC49-FC5E29DFCBBF}">
      <dgm:prSet/>
      <dgm:spPr/>
      <dgm:t>
        <a:bodyPr/>
        <a:lstStyle/>
        <a:p>
          <a:endParaRPr lang="en-US">
            <a:solidFill>
              <a:srgbClr val="001B48"/>
            </a:solidFill>
          </a:endParaRPr>
        </a:p>
      </dgm:t>
    </dgm:pt>
    <dgm:pt modelId="{234D7B70-BDA6-4243-9761-52285066695B}" type="sibTrans" cxnId="{5B5E05A3-C7DD-4346-AC49-FC5E29DFCBBF}">
      <dgm:prSet/>
      <dgm:spPr/>
      <dgm:t>
        <a:bodyPr/>
        <a:lstStyle/>
        <a:p>
          <a:endParaRPr lang="en-US">
            <a:solidFill>
              <a:srgbClr val="001B48"/>
            </a:solidFill>
          </a:endParaRPr>
        </a:p>
      </dgm:t>
    </dgm:pt>
    <dgm:pt modelId="{900A41DF-F089-4855-BFBE-064321716352}" type="pres">
      <dgm:prSet presAssocID="{CD90FAE6-5BA1-4CD8-8C2C-F1CC7A66AE38}" presName="vert0" presStyleCnt="0">
        <dgm:presLayoutVars>
          <dgm:dir/>
          <dgm:animOne val="branch"/>
          <dgm:animLvl val="lvl"/>
        </dgm:presLayoutVars>
      </dgm:prSet>
      <dgm:spPr/>
    </dgm:pt>
    <dgm:pt modelId="{307C022C-CF1B-4C70-BEAD-959D43915D72}" type="pres">
      <dgm:prSet presAssocID="{7B3AF7B2-968D-4DCF-AFAA-0E69724E451E}" presName="thickLine" presStyleLbl="alignNode1" presStyleIdx="0" presStyleCnt="5"/>
      <dgm:spPr/>
    </dgm:pt>
    <dgm:pt modelId="{1C601BDA-A6FA-4FE3-AE9B-5DB258B4C51A}" type="pres">
      <dgm:prSet presAssocID="{7B3AF7B2-968D-4DCF-AFAA-0E69724E451E}" presName="horz1" presStyleCnt="0"/>
      <dgm:spPr/>
    </dgm:pt>
    <dgm:pt modelId="{775DA632-18E6-473D-B010-95FBB9758E49}" type="pres">
      <dgm:prSet presAssocID="{7B3AF7B2-968D-4DCF-AFAA-0E69724E451E}" presName="tx1" presStyleLbl="revTx" presStyleIdx="0" presStyleCnt="5"/>
      <dgm:spPr/>
    </dgm:pt>
    <dgm:pt modelId="{7BABF58D-3190-456D-B7B1-13CD9053A49B}" type="pres">
      <dgm:prSet presAssocID="{7B3AF7B2-968D-4DCF-AFAA-0E69724E451E}" presName="vert1" presStyleCnt="0"/>
      <dgm:spPr/>
    </dgm:pt>
    <dgm:pt modelId="{B56472B2-37C1-4ECE-A7CC-35D0F0BA3AEC}" type="pres">
      <dgm:prSet presAssocID="{66F62378-BDB5-4F2A-B8CD-BC968667A665}" presName="thickLine" presStyleLbl="alignNode1" presStyleIdx="1" presStyleCnt="5"/>
      <dgm:spPr/>
    </dgm:pt>
    <dgm:pt modelId="{01A09C42-4547-4BFD-8F6C-5C51553A67B0}" type="pres">
      <dgm:prSet presAssocID="{66F62378-BDB5-4F2A-B8CD-BC968667A665}" presName="horz1" presStyleCnt="0"/>
      <dgm:spPr/>
    </dgm:pt>
    <dgm:pt modelId="{5D05C3ED-BE07-4E67-BEA7-D2818E4AB518}" type="pres">
      <dgm:prSet presAssocID="{66F62378-BDB5-4F2A-B8CD-BC968667A665}" presName="tx1" presStyleLbl="revTx" presStyleIdx="1" presStyleCnt="5"/>
      <dgm:spPr/>
    </dgm:pt>
    <dgm:pt modelId="{6E44639A-726D-4046-B4DE-1F19B0A5BF38}" type="pres">
      <dgm:prSet presAssocID="{66F62378-BDB5-4F2A-B8CD-BC968667A665}" presName="vert1" presStyleCnt="0"/>
      <dgm:spPr/>
    </dgm:pt>
    <dgm:pt modelId="{6B1DEFF2-B91B-4BDF-9236-E8B9A545033E}" type="pres">
      <dgm:prSet presAssocID="{6F6CB2E8-D8D8-434B-9C7D-B6AE13D9DB2C}" presName="thickLine" presStyleLbl="alignNode1" presStyleIdx="2" presStyleCnt="5"/>
      <dgm:spPr/>
    </dgm:pt>
    <dgm:pt modelId="{36E18F06-7926-4EAC-BAA8-B9F150C37E4F}" type="pres">
      <dgm:prSet presAssocID="{6F6CB2E8-D8D8-434B-9C7D-B6AE13D9DB2C}" presName="horz1" presStyleCnt="0"/>
      <dgm:spPr/>
    </dgm:pt>
    <dgm:pt modelId="{2E78A016-77A6-4302-AE54-A0E029F7C656}" type="pres">
      <dgm:prSet presAssocID="{6F6CB2E8-D8D8-434B-9C7D-B6AE13D9DB2C}" presName="tx1" presStyleLbl="revTx" presStyleIdx="2" presStyleCnt="5"/>
      <dgm:spPr/>
    </dgm:pt>
    <dgm:pt modelId="{1532BCD1-74AA-4102-9C1B-09CBF13338E3}" type="pres">
      <dgm:prSet presAssocID="{6F6CB2E8-D8D8-434B-9C7D-B6AE13D9DB2C}" presName="vert1" presStyleCnt="0"/>
      <dgm:spPr/>
    </dgm:pt>
    <dgm:pt modelId="{847CDEF0-9A74-450F-8D25-5D401EB43B2E}" type="pres">
      <dgm:prSet presAssocID="{A8934747-91A2-4C9A-AC9F-05345795EB5D}" presName="thickLine" presStyleLbl="alignNode1" presStyleIdx="3" presStyleCnt="5"/>
      <dgm:spPr/>
    </dgm:pt>
    <dgm:pt modelId="{362E05DB-06C1-4319-8B7E-72EC14B0AD1D}" type="pres">
      <dgm:prSet presAssocID="{A8934747-91A2-4C9A-AC9F-05345795EB5D}" presName="horz1" presStyleCnt="0"/>
      <dgm:spPr/>
    </dgm:pt>
    <dgm:pt modelId="{5D99F14C-030E-4157-93ED-4ACD89865FFC}" type="pres">
      <dgm:prSet presAssocID="{A8934747-91A2-4C9A-AC9F-05345795EB5D}" presName="tx1" presStyleLbl="revTx" presStyleIdx="3" presStyleCnt="5"/>
      <dgm:spPr/>
    </dgm:pt>
    <dgm:pt modelId="{3C88047B-BB8E-4993-A1CA-B8FA07B6A301}" type="pres">
      <dgm:prSet presAssocID="{A8934747-91A2-4C9A-AC9F-05345795EB5D}" presName="vert1" presStyleCnt="0"/>
      <dgm:spPr/>
    </dgm:pt>
    <dgm:pt modelId="{82FD0996-C67E-45F7-8BB3-805203DACB8D}" type="pres">
      <dgm:prSet presAssocID="{AD0B84D0-F937-4F56-A7A7-2A8E27C1DD36}" presName="thickLine" presStyleLbl="alignNode1" presStyleIdx="4" presStyleCnt="5"/>
      <dgm:spPr/>
    </dgm:pt>
    <dgm:pt modelId="{6110CB99-B13F-4ABA-B2F2-E50B66BC01E9}" type="pres">
      <dgm:prSet presAssocID="{AD0B84D0-F937-4F56-A7A7-2A8E27C1DD36}" presName="horz1" presStyleCnt="0"/>
      <dgm:spPr/>
    </dgm:pt>
    <dgm:pt modelId="{3B1AE68C-DB41-4DF2-8A2D-697282F4665D}" type="pres">
      <dgm:prSet presAssocID="{AD0B84D0-F937-4F56-A7A7-2A8E27C1DD36}" presName="tx1" presStyleLbl="revTx" presStyleIdx="4" presStyleCnt="5"/>
      <dgm:spPr/>
    </dgm:pt>
    <dgm:pt modelId="{DC990119-EB37-4441-B5C0-7FE0937106F8}" type="pres">
      <dgm:prSet presAssocID="{AD0B84D0-F937-4F56-A7A7-2A8E27C1DD36}" presName="vert1" presStyleCnt="0"/>
      <dgm:spPr/>
    </dgm:pt>
  </dgm:ptLst>
  <dgm:cxnLst>
    <dgm:cxn modelId="{EA431D07-D0BA-4E19-BA81-29EEF63BBE8E}" type="presOf" srcId="{AD0B84D0-F937-4F56-A7A7-2A8E27C1DD36}" destId="{3B1AE68C-DB41-4DF2-8A2D-697282F4665D}" srcOrd="0" destOrd="0" presId="urn:microsoft.com/office/officeart/2008/layout/LinedList"/>
    <dgm:cxn modelId="{825ED616-1760-4483-9925-436D20937C84}" srcId="{CD90FAE6-5BA1-4CD8-8C2C-F1CC7A66AE38}" destId="{A8934747-91A2-4C9A-AC9F-05345795EB5D}" srcOrd="3" destOrd="0" parTransId="{A007C223-2A25-41E2-9A70-2F21D152B8F6}" sibTransId="{29BF109A-077B-4D0B-9104-E171750AC870}"/>
    <dgm:cxn modelId="{E1D18023-100F-407B-A059-8FBD900F283C}" type="presOf" srcId="{6F6CB2E8-D8D8-434B-9C7D-B6AE13D9DB2C}" destId="{2E78A016-77A6-4302-AE54-A0E029F7C656}" srcOrd="0" destOrd="0" presId="urn:microsoft.com/office/officeart/2008/layout/LinedList"/>
    <dgm:cxn modelId="{37F34125-67B9-49BB-8973-179FC956E70F}" srcId="{CD90FAE6-5BA1-4CD8-8C2C-F1CC7A66AE38}" destId="{6F6CB2E8-D8D8-434B-9C7D-B6AE13D9DB2C}" srcOrd="2" destOrd="0" parTransId="{7F7024A1-61B8-46E8-9BCE-D79B5814A074}" sibTransId="{EAEEA4F2-C628-4F40-861C-E4BD257D981A}"/>
    <dgm:cxn modelId="{A27D7138-287B-4A81-B2F9-68489993A687}" type="presOf" srcId="{A8934747-91A2-4C9A-AC9F-05345795EB5D}" destId="{5D99F14C-030E-4157-93ED-4ACD89865FFC}" srcOrd="0" destOrd="0" presId="urn:microsoft.com/office/officeart/2008/layout/LinedList"/>
    <dgm:cxn modelId="{9E9DBE45-D904-4A0D-96BF-52ACF40AE416}" srcId="{CD90FAE6-5BA1-4CD8-8C2C-F1CC7A66AE38}" destId="{7B3AF7B2-968D-4DCF-AFAA-0E69724E451E}" srcOrd="0" destOrd="0" parTransId="{862C3308-FB5B-4B49-8B3D-CBB2EDABFBE6}" sibTransId="{33FC8DCA-584A-411B-9D32-636F5428DB87}"/>
    <dgm:cxn modelId="{31538A90-78E0-443C-904D-EC061DDEB9F5}" type="presOf" srcId="{CD90FAE6-5BA1-4CD8-8C2C-F1CC7A66AE38}" destId="{900A41DF-F089-4855-BFBE-064321716352}" srcOrd="0" destOrd="0" presId="urn:microsoft.com/office/officeart/2008/layout/LinedList"/>
    <dgm:cxn modelId="{965AFCA1-9787-4F83-99A9-66FB49A8F1E6}" type="presOf" srcId="{7B3AF7B2-968D-4DCF-AFAA-0E69724E451E}" destId="{775DA632-18E6-473D-B010-95FBB9758E49}" srcOrd="0" destOrd="0" presId="urn:microsoft.com/office/officeart/2008/layout/LinedList"/>
    <dgm:cxn modelId="{5B5E05A3-C7DD-4346-AC49-FC5E29DFCBBF}" srcId="{CD90FAE6-5BA1-4CD8-8C2C-F1CC7A66AE38}" destId="{AD0B84D0-F937-4F56-A7A7-2A8E27C1DD36}" srcOrd="4" destOrd="0" parTransId="{A67DCF23-6CEC-408F-A9CE-F60D0659E3A9}" sibTransId="{234D7B70-BDA6-4243-9761-52285066695B}"/>
    <dgm:cxn modelId="{B6FD45A6-4C21-4B5F-9BAD-9502D5E9ADA1}" type="presOf" srcId="{66F62378-BDB5-4F2A-B8CD-BC968667A665}" destId="{5D05C3ED-BE07-4E67-BEA7-D2818E4AB518}" srcOrd="0" destOrd="0" presId="urn:microsoft.com/office/officeart/2008/layout/LinedList"/>
    <dgm:cxn modelId="{055DF7EE-620F-4F1C-B38F-D481C3FB4415}" srcId="{CD90FAE6-5BA1-4CD8-8C2C-F1CC7A66AE38}" destId="{66F62378-BDB5-4F2A-B8CD-BC968667A665}" srcOrd="1" destOrd="0" parTransId="{F026A6F9-F4E0-4AB0-BC77-0817C7566F28}" sibTransId="{B3F4875D-F33B-431E-BB8D-AE2A30BC46E6}"/>
    <dgm:cxn modelId="{96EC71EC-C8A1-4F80-AEC2-7F1D198503B8}" type="presParOf" srcId="{900A41DF-F089-4855-BFBE-064321716352}" destId="{307C022C-CF1B-4C70-BEAD-959D43915D72}" srcOrd="0" destOrd="0" presId="urn:microsoft.com/office/officeart/2008/layout/LinedList"/>
    <dgm:cxn modelId="{1C3D89BB-947F-42E6-AB67-2968D4ADA24F}" type="presParOf" srcId="{900A41DF-F089-4855-BFBE-064321716352}" destId="{1C601BDA-A6FA-4FE3-AE9B-5DB258B4C51A}" srcOrd="1" destOrd="0" presId="urn:microsoft.com/office/officeart/2008/layout/LinedList"/>
    <dgm:cxn modelId="{3A07FF22-7ED4-4799-99D7-78EAC55F2C94}" type="presParOf" srcId="{1C601BDA-A6FA-4FE3-AE9B-5DB258B4C51A}" destId="{775DA632-18E6-473D-B010-95FBB9758E49}" srcOrd="0" destOrd="0" presId="urn:microsoft.com/office/officeart/2008/layout/LinedList"/>
    <dgm:cxn modelId="{A1D282F4-B8F4-4C5D-9173-EEA30666B83F}" type="presParOf" srcId="{1C601BDA-A6FA-4FE3-AE9B-5DB258B4C51A}" destId="{7BABF58D-3190-456D-B7B1-13CD9053A49B}" srcOrd="1" destOrd="0" presId="urn:microsoft.com/office/officeart/2008/layout/LinedList"/>
    <dgm:cxn modelId="{212DEC27-8A8F-448D-BE8B-FD89AEF550AC}" type="presParOf" srcId="{900A41DF-F089-4855-BFBE-064321716352}" destId="{B56472B2-37C1-4ECE-A7CC-35D0F0BA3AEC}" srcOrd="2" destOrd="0" presId="urn:microsoft.com/office/officeart/2008/layout/LinedList"/>
    <dgm:cxn modelId="{FF3ECDD1-F245-4804-80DF-99B5AD507C59}" type="presParOf" srcId="{900A41DF-F089-4855-BFBE-064321716352}" destId="{01A09C42-4547-4BFD-8F6C-5C51553A67B0}" srcOrd="3" destOrd="0" presId="urn:microsoft.com/office/officeart/2008/layout/LinedList"/>
    <dgm:cxn modelId="{C99E9FC1-B30D-42FF-B785-965BCD10D5A7}" type="presParOf" srcId="{01A09C42-4547-4BFD-8F6C-5C51553A67B0}" destId="{5D05C3ED-BE07-4E67-BEA7-D2818E4AB518}" srcOrd="0" destOrd="0" presId="urn:microsoft.com/office/officeart/2008/layout/LinedList"/>
    <dgm:cxn modelId="{F7C5F693-38FC-4830-AB78-9BF30C59589C}" type="presParOf" srcId="{01A09C42-4547-4BFD-8F6C-5C51553A67B0}" destId="{6E44639A-726D-4046-B4DE-1F19B0A5BF38}" srcOrd="1" destOrd="0" presId="urn:microsoft.com/office/officeart/2008/layout/LinedList"/>
    <dgm:cxn modelId="{C8CCBFAD-FFFD-43EB-9855-467472710183}" type="presParOf" srcId="{900A41DF-F089-4855-BFBE-064321716352}" destId="{6B1DEFF2-B91B-4BDF-9236-E8B9A545033E}" srcOrd="4" destOrd="0" presId="urn:microsoft.com/office/officeart/2008/layout/LinedList"/>
    <dgm:cxn modelId="{FF9AB4EE-C187-4CC3-9E21-8E76F1E7A113}" type="presParOf" srcId="{900A41DF-F089-4855-BFBE-064321716352}" destId="{36E18F06-7926-4EAC-BAA8-B9F150C37E4F}" srcOrd="5" destOrd="0" presId="urn:microsoft.com/office/officeart/2008/layout/LinedList"/>
    <dgm:cxn modelId="{5505DD2F-C05C-4668-86A6-E766A6548A6E}" type="presParOf" srcId="{36E18F06-7926-4EAC-BAA8-B9F150C37E4F}" destId="{2E78A016-77A6-4302-AE54-A0E029F7C656}" srcOrd="0" destOrd="0" presId="urn:microsoft.com/office/officeart/2008/layout/LinedList"/>
    <dgm:cxn modelId="{B97BA424-0147-45A9-9043-4460BD4C159B}" type="presParOf" srcId="{36E18F06-7926-4EAC-BAA8-B9F150C37E4F}" destId="{1532BCD1-74AA-4102-9C1B-09CBF13338E3}" srcOrd="1" destOrd="0" presId="urn:microsoft.com/office/officeart/2008/layout/LinedList"/>
    <dgm:cxn modelId="{5D04E7C5-8166-4077-A9B2-FE6122CBDDC7}" type="presParOf" srcId="{900A41DF-F089-4855-BFBE-064321716352}" destId="{847CDEF0-9A74-450F-8D25-5D401EB43B2E}" srcOrd="6" destOrd="0" presId="urn:microsoft.com/office/officeart/2008/layout/LinedList"/>
    <dgm:cxn modelId="{B46EF791-C373-4257-96DC-B4A81C86AD71}" type="presParOf" srcId="{900A41DF-F089-4855-BFBE-064321716352}" destId="{362E05DB-06C1-4319-8B7E-72EC14B0AD1D}" srcOrd="7" destOrd="0" presId="urn:microsoft.com/office/officeart/2008/layout/LinedList"/>
    <dgm:cxn modelId="{C9579BC0-F246-4550-AD6C-736E535375C6}" type="presParOf" srcId="{362E05DB-06C1-4319-8B7E-72EC14B0AD1D}" destId="{5D99F14C-030E-4157-93ED-4ACD89865FFC}" srcOrd="0" destOrd="0" presId="urn:microsoft.com/office/officeart/2008/layout/LinedList"/>
    <dgm:cxn modelId="{6B1E0FE9-6AF4-4A72-BA63-9679AA7F2ABD}" type="presParOf" srcId="{362E05DB-06C1-4319-8B7E-72EC14B0AD1D}" destId="{3C88047B-BB8E-4993-A1CA-B8FA07B6A301}" srcOrd="1" destOrd="0" presId="urn:microsoft.com/office/officeart/2008/layout/LinedList"/>
    <dgm:cxn modelId="{8C02BC75-D309-4CB9-BF8E-17686261C23A}" type="presParOf" srcId="{900A41DF-F089-4855-BFBE-064321716352}" destId="{82FD0996-C67E-45F7-8BB3-805203DACB8D}" srcOrd="8" destOrd="0" presId="urn:microsoft.com/office/officeart/2008/layout/LinedList"/>
    <dgm:cxn modelId="{A5A5918D-BE80-4356-AB5B-12AA425254D0}" type="presParOf" srcId="{900A41DF-F089-4855-BFBE-064321716352}" destId="{6110CB99-B13F-4ABA-B2F2-E50B66BC01E9}" srcOrd="9" destOrd="0" presId="urn:microsoft.com/office/officeart/2008/layout/LinedList"/>
    <dgm:cxn modelId="{AB57AC16-658B-46CE-B441-34AF7A872A11}" type="presParOf" srcId="{6110CB99-B13F-4ABA-B2F2-E50B66BC01E9}" destId="{3B1AE68C-DB41-4DF2-8A2D-697282F4665D}" srcOrd="0" destOrd="0" presId="urn:microsoft.com/office/officeart/2008/layout/LinedList"/>
    <dgm:cxn modelId="{2A779346-B0F6-47C1-9B88-D321F4A66338}" type="presParOf" srcId="{6110CB99-B13F-4ABA-B2F2-E50B66BC01E9}" destId="{DC990119-EB37-4441-B5C0-7FE0937106F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0E29A4-3C35-440A-8119-F1B1FBD5FAF9}"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en-US"/>
        </a:p>
      </dgm:t>
    </dgm:pt>
    <dgm:pt modelId="{B1F42C96-E5E8-49A4-BF34-DE13DC10C36D}">
      <dgm:prSet/>
      <dgm:spPr/>
      <dgm:t>
        <a:bodyPr/>
        <a:lstStyle/>
        <a:p>
          <a:r>
            <a:rPr lang="en-US"/>
            <a:t>Consider this an essential part of your long-term career portfolio, not simply a different ‘statement’ for each proposal you write, or each project</a:t>
          </a:r>
        </a:p>
      </dgm:t>
    </dgm:pt>
    <dgm:pt modelId="{91393D96-4B06-4DBD-A26C-2400A28D2B82}" type="parTrans" cxnId="{A6C16933-8252-4AEA-A960-F01C2F32483C}">
      <dgm:prSet/>
      <dgm:spPr/>
      <dgm:t>
        <a:bodyPr/>
        <a:lstStyle/>
        <a:p>
          <a:endParaRPr lang="en-US"/>
        </a:p>
      </dgm:t>
    </dgm:pt>
    <dgm:pt modelId="{F1576966-7AA5-44B9-824E-4FC45FDB18CC}" type="sibTrans" cxnId="{A6C16933-8252-4AEA-A960-F01C2F32483C}">
      <dgm:prSet/>
      <dgm:spPr/>
      <dgm:t>
        <a:bodyPr/>
        <a:lstStyle/>
        <a:p>
          <a:endParaRPr lang="en-US"/>
        </a:p>
      </dgm:t>
    </dgm:pt>
    <dgm:pt modelId="{4A38C4F1-0097-4D6F-AB85-7A8F39D8332F}">
      <dgm:prSet/>
      <dgm:spPr/>
      <dgm:t>
        <a:bodyPr/>
        <a:lstStyle/>
        <a:p>
          <a:r>
            <a:rPr lang="en-US"/>
            <a:t>Discovering your impact identity can help you to articulate your impact mission in proposals</a:t>
          </a:r>
        </a:p>
      </dgm:t>
    </dgm:pt>
    <dgm:pt modelId="{1280D757-C1DD-4D76-BBA5-60E62531F73A}" type="parTrans" cxnId="{CF4E7612-7FBA-45C8-A44C-154A09741323}">
      <dgm:prSet/>
      <dgm:spPr/>
      <dgm:t>
        <a:bodyPr/>
        <a:lstStyle/>
        <a:p>
          <a:endParaRPr lang="en-US"/>
        </a:p>
      </dgm:t>
    </dgm:pt>
    <dgm:pt modelId="{9BB08499-24D8-45B2-BE22-04224BA43832}" type="sibTrans" cxnId="{CF4E7612-7FBA-45C8-A44C-154A09741323}">
      <dgm:prSet/>
      <dgm:spPr/>
      <dgm:t>
        <a:bodyPr/>
        <a:lstStyle/>
        <a:p>
          <a:endParaRPr lang="en-US"/>
        </a:p>
      </dgm:t>
    </dgm:pt>
    <dgm:pt modelId="{B7FE5F48-2B98-4019-8183-72D41522F6AC}">
      <dgm:prSet/>
      <dgm:spPr/>
      <dgm:t>
        <a:bodyPr/>
        <a:lstStyle/>
        <a:p>
          <a:r>
            <a:rPr lang="en-US"/>
            <a:t>Identify what societal impacts are priorities for you – in what ways are you hoping to change the world and why did you choose this professional pathway? </a:t>
          </a:r>
        </a:p>
      </dgm:t>
    </dgm:pt>
    <dgm:pt modelId="{B10C6F55-8388-4AC7-ABB5-005DA8522D47}" type="parTrans" cxnId="{662DB7A4-24C0-4CCC-B045-860793272F46}">
      <dgm:prSet/>
      <dgm:spPr/>
      <dgm:t>
        <a:bodyPr/>
        <a:lstStyle/>
        <a:p>
          <a:endParaRPr lang="en-US"/>
        </a:p>
      </dgm:t>
    </dgm:pt>
    <dgm:pt modelId="{BAAFA7D4-730A-4769-BC12-E29AF57CF8B9}" type="sibTrans" cxnId="{662DB7A4-24C0-4CCC-B045-860793272F46}">
      <dgm:prSet/>
      <dgm:spPr/>
      <dgm:t>
        <a:bodyPr/>
        <a:lstStyle/>
        <a:p>
          <a:endParaRPr lang="en-US"/>
        </a:p>
      </dgm:t>
    </dgm:pt>
    <dgm:pt modelId="{B9FEB1FF-E521-422D-A87B-2C460940DCCA}">
      <dgm:prSet/>
      <dgm:spPr/>
      <dgm:t>
        <a:bodyPr/>
        <a:lstStyle/>
        <a:p>
          <a:r>
            <a:rPr lang="en-US"/>
            <a:t>How might your current work actually change the world and for whom?</a:t>
          </a:r>
        </a:p>
      </dgm:t>
    </dgm:pt>
    <dgm:pt modelId="{36EA2BEE-4086-43B4-8C1F-16B5069822B9}" type="parTrans" cxnId="{C23BF5AF-F865-497C-A60E-4AAE8A95A4BE}">
      <dgm:prSet/>
      <dgm:spPr/>
      <dgm:t>
        <a:bodyPr/>
        <a:lstStyle/>
        <a:p>
          <a:endParaRPr lang="en-US"/>
        </a:p>
      </dgm:t>
    </dgm:pt>
    <dgm:pt modelId="{2D8066FC-DDDB-401B-B767-CF26552F501C}" type="sibTrans" cxnId="{C23BF5AF-F865-497C-A60E-4AAE8A95A4BE}">
      <dgm:prSet/>
      <dgm:spPr/>
      <dgm:t>
        <a:bodyPr/>
        <a:lstStyle/>
        <a:p>
          <a:endParaRPr lang="en-US"/>
        </a:p>
      </dgm:t>
    </dgm:pt>
    <dgm:pt modelId="{0774C92E-3FDE-406E-AA41-C5CCA429474D}">
      <dgm:prSet/>
      <dgm:spPr/>
      <dgm:t>
        <a:bodyPr/>
        <a:lstStyle/>
        <a:p>
          <a:r>
            <a:rPr lang="en-US"/>
            <a:t>What people, programs, expertise, partners, institutions, tools do you already have access to that can help you reach your impact goals?</a:t>
          </a:r>
        </a:p>
      </dgm:t>
    </dgm:pt>
    <dgm:pt modelId="{1632F48C-A116-459F-9B40-F882CA919A76}" type="parTrans" cxnId="{CB51161C-DE00-4585-810A-ABFA82AB4989}">
      <dgm:prSet/>
      <dgm:spPr/>
      <dgm:t>
        <a:bodyPr/>
        <a:lstStyle/>
        <a:p>
          <a:endParaRPr lang="en-US"/>
        </a:p>
      </dgm:t>
    </dgm:pt>
    <dgm:pt modelId="{76E4B04C-F2A1-43EE-B4AB-95AEF9679041}" type="sibTrans" cxnId="{CB51161C-DE00-4585-810A-ABFA82AB4989}">
      <dgm:prSet/>
      <dgm:spPr/>
      <dgm:t>
        <a:bodyPr/>
        <a:lstStyle/>
        <a:p>
          <a:endParaRPr lang="en-US"/>
        </a:p>
      </dgm:t>
    </dgm:pt>
    <dgm:pt modelId="{906BAB45-20D8-4BD7-A2BD-902DFDBBA7FD}" type="pres">
      <dgm:prSet presAssocID="{150E29A4-3C35-440A-8119-F1B1FBD5FAF9}" presName="diagram" presStyleCnt="0">
        <dgm:presLayoutVars>
          <dgm:dir/>
          <dgm:resizeHandles val="exact"/>
        </dgm:presLayoutVars>
      </dgm:prSet>
      <dgm:spPr/>
    </dgm:pt>
    <dgm:pt modelId="{25249D60-0DE5-4CAF-8AC0-F12ECDF8F049}" type="pres">
      <dgm:prSet presAssocID="{B1F42C96-E5E8-49A4-BF34-DE13DC10C36D}" presName="node" presStyleLbl="node1" presStyleIdx="0" presStyleCnt="5">
        <dgm:presLayoutVars>
          <dgm:bulletEnabled val="1"/>
        </dgm:presLayoutVars>
      </dgm:prSet>
      <dgm:spPr/>
    </dgm:pt>
    <dgm:pt modelId="{426A8591-6FAA-42F8-B280-90A7943A02FA}" type="pres">
      <dgm:prSet presAssocID="{F1576966-7AA5-44B9-824E-4FC45FDB18CC}" presName="sibTrans" presStyleCnt="0"/>
      <dgm:spPr/>
    </dgm:pt>
    <dgm:pt modelId="{6DEEF3C5-868F-465D-A8B2-B0A603F5A827}" type="pres">
      <dgm:prSet presAssocID="{4A38C4F1-0097-4D6F-AB85-7A8F39D8332F}" presName="node" presStyleLbl="node1" presStyleIdx="1" presStyleCnt="5">
        <dgm:presLayoutVars>
          <dgm:bulletEnabled val="1"/>
        </dgm:presLayoutVars>
      </dgm:prSet>
      <dgm:spPr/>
    </dgm:pt>
    <dgm:pt modelId="{F9053DED-CEFC-448B-80E9-81F221C03E32}" type="pres">
      <dgm:prSet presAssocID="{9BB08499-24D8-45B2-BE22-04224BA43832}" presName="sibTrans" presStyleCnt="0"/>
      <dgm:spPr/>
    </dgm:pt>
    <dgm:pt modelId="{F032BE97-23DF-4392-B843-1BB1B286143D}" type="pres">
      <dgm:prSet presAssocID="{B7FE5F48-2B98-4019-8183-72D41522F6AC}" presName="node" presStyleLbl="node1" presStyleIdx="2" presStyleCnt="5">
        <dgm:presLayoutVars>
          <dgm:bulletEnabled val="1"/>
        </dgm:presLayoutVars>
      </dgm:prSet>
      <dgm:spPr/>
    </dgm:pt>
    <dgm:pt modelId="{5947E363-F164-4E50-A69D-F2874617CEC7}" type="pres">
      <dgm:prSet presAssocID="{BAAFA7D4-730A-4769-BC12-E29AF57CF8B9}" presName="sibTrans" presStyleCnt="0"/>
      <dgm:spPr/>
    </dgm:pt>
    <dgm:pt modelId="{9DD63407-0FC7-48DD-9571-B3FEBC7C03AE}" type="pres">
      <dgm:prSet presAssocID="{B9FEB1FF-E521-422D-A87B-2C460940DCCA}" presName="node" presStyleLbl="node1" presStyleIdx="3" presStyleCnt="5">
        <dgm:presLayoutVars>
          <dgm:bulletEnabled val="1"/>
        </dgm:presLayoutVars>
      </dgm:prSet>
      <dgm:spPr/>
    </dgm:pt>
    <dgm:pt modelId="{21CE57D8-88CC-4206-AE8C-41A8AD74381C}" type="pres">
      <dgm:prSet presAssocID="{2D8066FC-DDDB-401B-B767-CF26552F501C}" presName="sibTrans" presStyleCnt="0"/>
      <dgm:spPr/>
    </dgm:pt>
    <dgm:pt modelId="{5DD7BB59-ED31-47E0-9110-4D0029919846}" type="pres">
      <dgm:prSet presAssocID="{0774C92E-3FDE-406E-AA41-C5CCA429474D}" presName="node" presStyleLbl="node1" presStyleIdx="4" presStyleCnt="5">
        <dgm:presLayoutVars>
          <dgm:bulletEnabled val="1"/>
        </dgm:presLayoutVars>
      </dgm:prSet>
      <dgm:spPr/>
    </dgm:pt>
  </dgm:ptLst>
  <dgm:cxnLst>
    <dgm:cxn modelId="{CF4E7612-7FBA-45C8-A44C-154A09741323}" srcId="{150E29A4-3C35-440A-8119-F1B1FBD5FAF9}" destId="{4A38C4F1-0097-4D6F-AB85-7A8F39D8332F}" srcOrd="1" destOrd="0" parTransId="{1280D757-C1DD-4D76-BBA5-60E62531F73A}" sibTransId="{9BB08499-24D8-45B2-BE22-04224BA43832}"/>
    <dgm:cxn modelId="{507CC915-1C02-4AC0-A689-74449201F328}" type="presOf" srcId="{B1F42C96-E5E8-49A4-BF34-DE13DC10C36D}" destId="{25249D60-0DE5-4CAF-8AC0-F12ECDF8F049}" srcOrd="0" destOrd="0" presId="urn:microsoft.com/office/officeart/2005/8/layout/default"/>
    <dgm:cxn modelId="{F2D55617-E3AA-4158-A4D8-21EBD755C2B0}" type="presOf" srcId="{150E29A4-3C35-440A-8119-F1B1FBD5FAF9}" destId="{906BAB45-20D8-4BD7-A2BD-902DFDBBA7FD}" srcOrd="0" destOrd="0" presId="urn:microsoft.com/office/officeart/2005/8/layout/default"/>
    <dgm:cxn modelId="{CB51161C-DE00-4585-810A-ABFA82AB4989}" srcId="{150E29A4-3C35-440A-8119-F1B1FBD5FAF9}" destId="{0774C92E-3FDE-406E-AA41-C5CCA429474D}" srcOrd="4" destOrd="0" parTransId="{1632F48C-A116-459F-9B40-F882CA919A76}" sibTransId="{76E4B04C-F2A1-43EE-B4AB-95AEF9679041}"/>
    <dgm:cxn modelId="{3A4B102D-F565-41D0-9B34-158630430A2D}" type="presOf" srcId="{0774C92E-3FDE-406E-AA41-C5CCA429474D}" destId="{5DD7BB59-ED31-47E0-9110-4D0029919846}" srcOrd="0" destOrd="0" presId="urn:microsoft.com/office/officeart/2005/8/layout/default"/>
    <dgm:cxn modelId="{A6C16933-8252-4AEA-A960-F01C2F32483C}" srcId="{150E29A4-3C35-440A-8119-F1B1FBD5FAF9}" destId="{B1F42C96-E5E8-49A4-BF34-DE13DC10C36D}" srcOrd="0" destOrd="0" parTransId="{91393D96-4B06-4DBD-A26C-2400A28D2B82}" sibTransId="{F1576966-7AA5-44B9-824E-4FC45FDB18CC}"/>
    <dgm:cxn modelId="{AE2B14A2-C99B-41C2-B931-0A9477DF78CB}" type="presOf" srcId="{B7FE5F48-2B98-4019-8183-72D41522F6AC}" destId="{F032BE97-23DF-4392-B843-1BB1B286143D}" srcOrd="0" destOrd="0" presId="urn:microsoft.com/office/officeart/2005/8/layout/default"/>
    <dgm:cxn modelId="{662DB7A4-24C0-4CCC-B045-860793272F46}" srcId="{150E29A4-3C35-440A-8119-F1B1FBD5FAF9}" destId="{B7FE5F48-2B98-4019-8183-72D41522F6AC}" srcOrd="2" destOrd="0" parTransId="{B10C6F55-8388-4AC7-ABB5-005DA8522D47}" sibTransId="{BAAFA7D4-730A-4769-BC12-E29AF57CF8B9}"/>
    <dgm:cxn modelId="{C23BF5AF-F865-497C-A60E-4AAE8A95A4BE}" srcId="{150E29A4-3C35-440A-8119-F1B1FBD5FAF9}" destId="{B9FEB1FF-E521-422D-A87B-2C460940DCCA}" srcOrd="3" destOrd="0" parTransId="{36EA2BEE-4086-43B4-8C1F-16B5069822B9}" sibTransId="{2D8066FC-DDDB-401B-B767-CF26552F501C}"/>
    <dgm:cxn modelId="{A8DF43CC-081A-496F-A687-7576732C8D1F}" type="presOf" srcId="{B9FEB1FF-E521-422D-A87B-2C460940DCCA}" destId="{9DD63407-0FC7-48DD-9571-B3FEBC7C03AE}" srcOrd="0" destOrd="0" presId="urn:microsoft.com/office/officeart/2005/8/layout/default"/>
    <dgm:cxn modelId="{6442DDD5-39BD-443A-8EB7-4F0620943AAF}" type="presOf" srcId="{4A38C4F1-0097-4D6F-AB85-7A8F39D8332F}" destId="{6DEEF3C5-868F-465D-A8B2-B0A603F5A827}" srcOrd="0" destOrd="0" presId="urn:microsoft.com/office/officeart/2005/8/layout/default"/>
    <dgm:cxn modelId="{CA38DA9C-4FFD-470A-A5AD-3689405EC464}" type="presParOf" srcId="{906BAB45-20D8-4BD7-A2BD-902DFDBBA7FD}" destId="{25249D60-0DE5-4CAF-8AC0-F12ECDF8F049}" srcOrd="0" destOrd="0" presId="urn:microsoft.com/office/officeart/2005/8/layout/default"/>
    <dgm:cxn modelId="{1F45E3CC-CB94-47C4-B8B1-1F70652F1911}" type="presParOf" srcId="{906BAB45-20D8-4BD7-A2BD-902DFDBBA7FD}" destId="{426A8591-6FAA-42F8-B280-90A7943A02FA}" srcOrd="1" destOrd="0" presId="urn:microsoft.com/office/officeart/2005/8/layout/default"/>
    <dgm:cxn modelId="{E030796C-9E01-43CF-B62D-9D3947CBBA4B}" type="presParOf" srcId="{906BAB45-20D8-4BD7-A2BD-902DFDBBA7FD}" destId="{6DEEF3C5-868F-465D-A8B2-B0A603F5A827}" srcOrd="2" destOrd="0" presId="urn:microsoft.com/office/officeart/2005/8/layout/default"/>
    <dgm:cxn modelId="{DF10CB0B-259E-4464-A29A-C754EF8C02C0}" type="presParOf" srcId="{906BAB45-20D8-4BD7-A2BD-902DFDBBA7FD}" destId="{F9053DED-CEFC-448B-80E9-81F221C03E32}" srcOrd="3" destOrd="0" presId="urn:microsoft.com/office/officeart/2005/8/layout/default"/>
    <dgm:cxn modelId="{FB8AA537-0436-4472-8510-28D74CECFED9}" type="presParOf" srcId="{906BAB45-20D8-4BD7-A2BD-902DFDBBA7FD}" destId="{F032BE97-23DF-4392-B843-1BB1B286143D}" srcOrd="4" destOrd="0" presId="urn:microsoft.com/office/officeart/2005/8/layout/default"/>
    <dgm:cxn modelId="{C07FB97E-B4AC-4A15-912B-ADAC1A4F7D7F}" type="presParOf" srcId="{906BAB45-20D8-4BD7-A2BD-902DFDBBA7FD}" destId="{5947E363-F164-4E50-A69D-F2874617CEC7}" srcOrd="5" destOrd="0" presId="urn:microsoft.com/office/officeart/2005/8/layout/default"/>
    <dgm:cxn modelId="{DC4FBF69-DADB-4050-B477-B8D0485D7563}" type="presParOf" srcId="{906BAB45-20D8-4BD7-A2BD-902DFDBBA7FD}" destId="{9DD63407-0FC7-48DD-9571-B3FEBC7C03AE}" srcOrd="6" destOrd="0" presId="urn:microsoft.com/office/officeart/2005/8/layout/default"/>
    <dgm:cxn modelId="{F787C9EA-D006-43AA-A06B-A383D8086B68}" type="presParOf" srcId="{906BAB45-20D8-4BD7-A2BD-902DFDBBA7FD}" destId="{21CE57D8-88CC-4206-AE8C-41A8AD74381C}" srcOrd="7" destOrd="0" presId="urn:microsoft.com/office/officeart/2005/8/layout/default"/>
    <dgm:cxn modelId="{C8FE4894-94A4-49CB-B9F1-0ECB75341AA9}" type="presParOf" srcId="{906BAB45-20D8-4BD7-A2BD-902DFDBBA7FD}" destId="{5DD7BB59-ED31-47E0-9110-4D0029919846}"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0A8BE8-222F-4764-930F-0202A36C456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5CA8E65-958F-4D10-8655-1FF87673CF3C}">
      <dgm:prSet/>
      <dgm:spPr/>
      <dgm:t>
        <a:bodyPr/>
        <a:lstStyle/>
        <a:p>
          <a:pPr rtl="0"/>
          <a:r>
            <a:rPr lang="en-US" b="1">
              <a:latin typeface="Calibri"/>
              <a:ea typeface="Calibri"/>
              <a:cs typeface="Calibri"/>
            </a:rPr>
            <a:t>Begin with Existing</a:t>
          </a:r>
          <a:r>
            <a:rPr lang="en-US" b="0"/>
            <a:t> </a:t>
          </a:r>
          <a:r>
            <a:rPr lang="en-US" b="1"/>
            <a:t>Relationships</a:t>
          </a:r>
        </a:p>
      </dgm:t>
    </dgm:pt>
    <dgm:pt modelId="{F85FAC38-815B-47AD-81E9-618D804141B6}" type="parTrans" cxnId="{00C31DE4-2AD1-4259-B256-0002157335F1}">
      <dgm:prSet/>
      <dgm:spPr/>
      <dgm:t>
        <a:bodyPr/>
        <a:lstStyle/>
        <a:p>
          <a:endParaRPr lang="en-US"/>
        </a:p>
      </dgm:t>
    </dgm:pt>
    <dgm:pt modelId="{82EEAD36-87EA-4E8C-9BC5-5768F4CD2D2B}" type="sibTrans" cxnId="{00C31DE4-2AD1-4259-B256-0002157335F1}">
      <dgm:prSet/>
      <dgm:spPr/>
      <dgm:t>
        <a:bodyPr/>
        <a:lstStyle/>
        <a:p>
          <a:endParaRPr lang="en-US"/>
        </a:p>
      </dgm:t>
    </dgm:pt>
    <dgm:pt modelId="{0A2E8C5C-0E8A-4D2E-8E2C-97E07FC3CAA3}">
      <dgm:prSet/>
      <dgm:spPr/>
      <dgm:t>
        <a:bodyPr/>
        <a:lstStyle/>
        <a:p>
          <a:r>
            <a:rPr lang="en-US">
              <a:latin typeface="Calibri"/>
              <a:ea typeface="Calibri"/>
              <a:cs typeface="Calibri"/>
            </a:rPr>
            <a:t>K-14 educators</a:t>
          </a:r>
        </a:p>
      </dgm:t>
    </dgm:pt>
    <dgm:pt modelId="{17A0DB37-8EFF-4943-B66A-66AC4F0E57F8}" type="parTrans" cxnId="{912EC883-EA6A-49C2-B1A5-708D9DED0EED}">
      <dgm:prSet/>
      <dgm:spPr/>
      <dgm:t>
        <a:bodyPr/>
        <a:lstStyle/>
        <a:p>
          <a:endParaRPr lang="en-US"/>
        </a:p>
      </dgm:t>
    </dgm:pt>
    <dgm:pt modelId="{4C3130C7-A635-4C87-B7D9-0C535499B0E9}" type="sibTrans" cxnId="{912EC883-EA6A-49C2-B1A5-708D9DED0EED}">
      <dgm:prSet/>
      <dgm:spPr/>
      <dgm:t>
        <a:bodyPr/>
        <a:lstStyle/>
        <a:p>
          <a:endParaRPr lang="en-US"/>
        </a:p>
      </dgm:t>
    </dgm:pt>
    <dgm:pt modelId="{6A1CB583-D098-4AC2-A2F0-403BBC6B112E}">
      <dgm:prSet/>
      <dgm:spPr/>
      <dgm:t>
        <a:bodyPr/>
        <a:lstStyle/>
        <a:p>
          <a:r>
            <a:rPr lang="en-US">
              <a:latin typeface="Calibri"/>
              <a:ea typeface="Calibri"/>
              <a:cs typeface="Calibri"/>
            </a:rPr>
            <a:t>Informal educators</a:t>
          </a:r>
        </a:p>
      </dgm:t>
    </dgm:pt>
    <dgm:pt modelId="{EDA538CB-E496-4363-911B-1520F6E59C84}" type="parTrans" cxnId="{A4E08895-377F-4C8B-A7D8-3F6283F94CF3}">
      <dgm:prSet/>
      <dgm:spPr/>
      <dgm:t>
        <a:bodyPr/>
        <a:lstStyle/>
        <a:p>
          <a:endParaRPr lang="en-US"/>
        </a:p>
      </dgm:t>
    </dgm:pt>
    <dgm:pt modelId="{40D19D41-2728-4C30-975C-44C940AA06D5}" type="sibTrans" cxnId="{A4E08895-377F-4C8B-A7D8-3F6283F94CF3}">
      <dgm:prSet/>
      <dgm:spPr/>
      <dgm:t>
        <a:bodyPr/>
        <a:lstStyle/>
        <a:p>
          <a:endParaRPr lang="en-US"/>
        </a:p>
      </dgm:t>
    </dgm:pt>
    <dgm:pt modelId="{480F5619-4A26-49CA-86F8-5BC65CD1DB83}">
      <dgm:prSet/>
      <dgm:spPr/>
      <dgm:t>
        <a:bodyPr/>
        <a:lstStyle/>
        <a:p>
          <a:r>
            <a:rPr lang="en-US">
              <a:latin typeface="Calibri"/>
              <a:ea typeface="Calibri"/>
              <a:cs typeface="Calibri"/>
            </a:rPr>
            <a:t>Industry or commercial partners</a:t>
          </a:r>
        </a:p>
      </dgm:t>
    </dgm:pt>
    <dgm:pt modelId="{85FE4257-AB76-450C-92D2-C5E51B143500}" type="parTrans" cxnId="{92DED713-2E59-48CE-A248-FF5FF8C9205C}">
      <dgm:prSet/>
      <dgm:spPr/>
      <dgm:t>
        <a:bodyPr/>
        <a:lstStyle/>
        <a:p>
          <a:endParaRPr lang="en-US"/>
        </a:p>
      </dgm:t>
    </dgm:pt>
    <dgm:pt modelId="{454AF73E-7558-403F-B2D8-22E432810AF7}" type="sibTrans" cxnId="{92DED713-2E59-48CE-A248-FF5FF8C9205C}">
      <dgm:prSet/>
      <dgm:spPr/>
      <dgm:t>
        <a:bodyPr/>
        <a:lstStyle/>
        <a:p>
          <a:endParaRPr lang="en-US"/>
        </a:p>
      </dgm:t>
    </dgm:pt>
    <dgm:pt modelId="{C158473C-94E3-497C-B51D-FB44BD5FE708}">
      <dgm:prSet/>
      <dgm:spPr/>
      <dgm:t>
        <a:bodyPr/>
        <a:lstStyle/>
        <a:p>
          <a:r>
            <a:rPr lang="en-US">
              <a:latin typeface="Calibri"/>
              <a:ea typeface="Calibri"/>
              <a:cs typeface="Calibri"/>
            </a:rPr>
            <a:t>Civic, community, spiritual leaders</a:t>
          </a:r>
        </a:p>
      </dgm:t>
    </dgm:pt>
    <dgm:pt modelId="{872996D4-3D3B-4713-9742-B34C87E651BF}" type="parTrans" cxnId="{3ECAFB25-F5A1-46D7-AACA-9913C8FDE944}">
      <dgm:prSet/>
      <dgm:spPr/>
      <dgm:t>
        <a:bodyPr/>
        <a:lstStyle/>
        <a:p>
          <a:endParaRPr lang="en-US"/>
        </a:p>
      </dgm:t>
    </dgm:pt>
    <dgm:pt modelId="{528BBBAF-49A8-472C-8F37-32C754274988}" type="sibTrans" cxnId="{3ECAFB25-F5A1-46D7-AACA-9913C8FDE944}">
      <dgm:prSet/>
      <dgm:spPr/>
      <dgm:t>
        <a:bodyPr/>
        <a:lstStyle/>
        <a:p>
          <a:endParaRPr lang="en-US"/>
        </a:p>
      </dgm:t>
    </dgm:pt>
    <dgm:pt modelId="{35F5E218-2B79-4AE3-89A2-F5CAFD5D27B4}">
      <dgm:prSet phldr="0"/>
      <dgm:spPr/>
      <dgm:t>
        <a:bodyPr/>
        <a:lstStyle/>
        <a:p>
          <a:pPr rtl="0"/>
          <a:r>
            <a:rPr lang="en-US">
              <a:latin typeface="Calibri"/>
              <a:ea typeface="Calibri"/>
              <a:cs typeface="Calibri"/>
            </a:rPr>
            <a:t>Other professional</a:t>
          </a:r>
        </a:p>
      </dgm:t>
    </dgm:pt>
    <dgm:pt modelId="{310B5A92-2568-4458-A8AE-0EA7523FB063}" type="parTrans" cxnId="{2BDDA495-FFAC-4EE6-A475-347828928AEA}">
      <dgm:prSet/>
      <dgm:spPr/>
    </dgm:pt>
    <dgm:pt modelId="{C911368A-1F90-47A6-9C8F-7A67FA42BDB6}" type="sibTrans" cxnId="{2BDDA495-FFAC-4EE6-A475-347828928AEA}">
      <dgm:prSet/>
      <dgm:spPr/>
    </dgm:pt>
    <dgm:pt modelId="{A6F4D24C-384A-4D49-B7B1-582A69AAE4E0}" type="pres">
      <dgm:prSet presAssocID="{450A8BE8-222F-4764-930F-0202A36C4567}" presName="linear" presStyleCnt="0">
        <dgm:presLayoutVars>
          <dgm:dir/>
          <dgm:animLvl val="lvl"/>
          <dgm:resizeHandles val="exact"/>
        </dgm:presLayoutVars>
      </dgm:prSet>
      <dgm:spPr/>
    </dgm:pt>
    <dgm:pt modelId="{F591E4EB-09A7-4816-BBD2-A1D3F1B08F57}" type="pres">
      <dgm:prSet presAssocID="{25CA8E65-958F-4D10-8655-1FF87673CF3C}" presName="parentLin" presStyleCnt="0"/>
      <dgm:spPr/>
    </dgm:pt>
    <dgm:pt modelId="{1CAD31E8-98D2-4B85-ACCC-2D53F01B33AF}" type="pres">
      <dgm:prSet presAssocID="{25CA8E65-958F-4D10-8655-1FF87673CF3C}" presName="parentLeftMargin" presStyleLbl="node1" presStyleIdx="0" presStyleCnt="1"/>
      <dgm:spPr/>
    </dgm:pt>
    <dgm:pt modelId="{07B202DE-6B83-4E1F-884F-545A690C1125}" type="pres">
      <dgm:prSet presAssocID="{25CA8E65-958F-4D10-8655-1FF87673CF3C}" presName="parentText" presStyleLbl="node1" presStyleIdx="0" presStyleCnt="1">
        <dgm:presLayoutVars>
          <dgm:chMax val="0"/>
          <dgm:bulletEnabled val="1"/>
        </dgm:presLayoutVars>
      </dgm:prSet>
      <dgm:spPr/>
    </dgm:pt>
    <dgm:pt modelId="{544CD2D5-F59D-4548-B20B-4B9E8CD1B9D7}" type="pres">
      <dgm:prSet presAssocID="{25CA8E65-958F-4D10-8655-1FF87673CF3C}" presName="negativeSpace" presStyleCnt="0"/>
      <dgm:spPr/>
    </dgm:pt>
    <dgm:pt modelId="{EA612B83-9FFD-47C2-B5A9-C02347CC7A2C}" type="pres">
      <dgm:prSet presAssocID="{25CA8E65-958F-4D10-8655-1FF87673CF3C}" presName="childText" presStyleLbl="conFgAcc1" presStyleIdx="0" presStyleCnt="1">
        <dgm:presLayoutVars>
          <dgm:bulletEnabled val="1"/>
        </dgm:presLayoutVars>
      </dgm:prSet>
      <dgm:spPr/>
    </dgm:pt>
  </dgm:ptLst>
  <dgm:cxnLst>
    <dgm:cxn modelId="{92DED713-2E59-48CE-A248-FF5FF8C9205C}" srcId="{25CA8E65-958F-4D10-8655-1FF87673CF3C}" destId="{480F5619-4A26-49CA-86F8-5BC65CD1DB83}" srcOrd="2" destOrd="0" parTransId="{85FE4257-AB76-450C-92D2-C5E51B143500}" sibTransId="{454AF73E-7558-403F-B2D8-22E432810AF7}"/>
    <dgm:cxn modelId="{B1858515-D77C-4ABF-BD46-76BC36B8F624}" type="presOf" srcId="{25CA8E65-958F-4D10-8655-1FF87673CF3C}" destId="{1CAD31E8-98D2-4B85-ACCC-2D53F01B33AF}" srcOrd="0" destOrd="0" presId="urn:microsoft.com/office/officeart/2005/8/layout/list1"/>
    <dgm:cxn modelId="{3ECAFB25-F5A1-46D7-AACA-9913C8FDE944}" srcId="{25CA8E65-958F-4D10-8655-1FF87673CF3C}" destId="{C158473C-94E3-497C-B51D-FB44BD5FE708}" srcOrd="3" destOrd="0" parTransId="{872996D4-3D3B-4713-9742-B34C87E651BF}" sibTransId="{528BBBAF-49A8-472C-8F37-32C754274988}"/>
    <dgm:cxn modelId="{4A469564-36CB-4E26-9E25-0C01C2ABCC92}" type="presOf" srcId="{6A1CB583-D098-4AC2-A2F0-403BBC6B112E}" destId="{EA612B83-9FFD-47C2-B5A9-C02347CC7A2C}" srcOrd="0" destOrd="1" presId="urn:microsoft.com/office/officeart/2005/8/layout/list1"/>
    <dgm:cxn modelId="{8908806A-B790-4750-A2E5-F9CF1577C054}" type="presOf" srcId="{35F5E218-2B79-4AE3-89A2-F5CAFD5D27B4}" destId="{EA612B83-9FFD-47C2-B5A9-C02347CC7A2C}" srcOrd="0" destOrd="4" presId="urn:microsoft.com/office/officeart/2005/8/layout/list1"/>
    <dgm:cxn modelId="{912EC883-EA6A-49C2-B1A5-708D9DED0EED}" srcId="{25CA8E65-958F-4D10-8655-1FF87673CF3C}" destId="{0A2E8C5C-0E8A-4D2E-8E2C-97E07FC3CAA3}" srcOrd="0" destOrd="0" parTransId="{17A0DB37-8EFF-4943-B66A-66AC4F0E57F8}" sibTransId="{4C3130C7-A635-4C87-B7D9-0C535499B0E9}"/>
    <dgm:cxn modelId="{04B65685-1D7E-45C0-ABB5-02BF8B915F48}" type="presOf" srcId="{480F5619-4A26-49CA-86F8-5BC65CD1DB83}" destId="{EA612B83-9FFD-47C2-B5A9-C02347CC7A2C}" srcOrd="0" destOrd="2" presId="urn:microsoft.com/office/officeart/2005/8/layout/list1"/>
    <dgm:cxn modelId="{BCA23A88-99CD-44B8-B200-D59C50037FC8}" type="presOf" srcId="{0A2E8C5C-0E8A-4D2E-8E2C-97E07FC3CAA3}" destId="{EA612B83-9FFD-47C2-B5A9-C02347CC7A2C}" srcOrd="0" destOrd="0" presId="urn:microsoft.com/office/officeart/2005/8/layout/list1"/>
    <dgm:cxn modelId="{A4E08895-377F-4C8B-A7D8-3F6283F94CF3}" srcId="{25CA8E65-958F-4D10-8655-1FF87673CF3C}" destId="{6A1CB583-D098-4AC2-A2F0-403BBC6B112E}" srcOrd="1" destOrd="0" parTransId="{EDA538CB-E496-4363-911B-1520F6E59C84}" sibTransId="{40D19D41-2728-4C30-975C-44C940AA06D5}"/>
    <dgm:cxn modelId="{2BDDA495-FFAC-4EE6-A475-347828928AEA}" srcId="{25CA8E65-958F-4D10-8655-1FF87673CF3C}" destId="{35F5E218-2B79-4AE3-89A2-F5CAFD5D27B4}" srcOrd="4" destOrd="0" parTransId="{310B5A92-2568-4458-A8AE-0EA7523FB063}" sibTransId="{C911368A-1F90-47A6-9C8F-7A67FA42BDB6}"/>
    <dgm:cxn modelId="{72559BCD-1D80-48B4-BA75-6FC294703C9D}" type="presOf" srcId="{25CA8E65-958F-4D10-8655-1FF87673CF3C}" destId="{07B202DE-6B83-4E1F-884F-545A690C1125}" srcOrd="1" destOrd="0" presId="urn:microsoft.com/office/officeart/2005/8/layout/list1"/>
    <dgm:cxn modelId="{F220B4DB-4833-4DEF-BC83-EF2F8C02AEA3}" type="presOf" srcId="{450A8BE8-222F-4764-930F-0202A36C4567}" destId="{A6F4D24C-384A-4D49-B7B1-582A69AAE4E0}" srcOrd="0" destOrd="0" presId="urn:microsoft.com/office/officeart/2005/8/layout/list1"/>
    <dgm:cxn modelId="{5F39DBDB-D00D-4833-9B10-2E8210BB3010}" type="presOf" srcId="{C158473C-94E3-497C-B51D-FB44BD5FE708}" destId="{EA612B83-9FFD-47C2-B5A9-C02347CC7A2C}" srcOrd="0" destOrd="3" presId="urn:microsoft.com/office/officeart/2005/8/layout/list1"/>
    <dgm:cxn modelId="{00C31DE4-2AD1-4259-B256-0002157335F1}" srcId="{450A8BE8-222F-4764-930F-0202A36C4567}" destId="{25CA8E65-958F-4D10-8655-1FF87673CF3C}" srcOrd="0" destOrd="0" parTransId="{F85FAC38-815B-47AD-81E9-618D804141B6}" sibTransId="{82EEAD36-87EA-4E8C-9BC5-5768F4CD2D2B}"/>
    <dgm:cxn modelId="{2901149B-AD3A-4960-974A-05F3DB3925EF}" type="presParOf" srcId="{A6F4D24C-384A-4D49-B7B1-582A69AAE4E0}" destId="{F591E4EB-09A7-4816-BBD2-A1D3F1B08F57}" srcOrd="0" destOrd="0" presId="urn:microsoft.com/office/officeart/2005/8/layout/list1"/>
    <dgm:cxn modelId="{10F09ABC-D31D-4FAD-B276-63066A572BE5}" type="presParOf" srcId="{F591E4EB-09A7-4816-BBD2-A1D3F1B08F57}" destId="{1CAD31E8-98D2-4B85-ACCC-2D53F01B33AF}" srcOrd="0" destOrd="0" presId="urn:microsoft.com/office/officeart/2005/8/layout/list1"/>
    <dgm:cxn modelId="{0B4AA787-9ACC-4FAD-B161-AD8A655FFD36}" type="presParOf" srcId="{F591E4EB-09A7-4816-BBD2-A1D3F1B08F57}" destId="{07B202DE-6B83-4E1F-884F-545A690C1125}" srcOrd="1" destOrd="0" presId="urn:microsoft.com/office/officeart/2005/8/layout/list1"/>
    <dgm:cxn modelId="{70FC459A-B45D-4B2A-97DB-EC52D7CAA73F}" type="presParOf" srcId="{A6F4D24C-384A-4D49-B7B1-582A69AAE4E0}" destId="{544CD2D5-F59D-4548-B20B-4B9E8CD1B9D7}" srcOrd="1" destOrd="0" presId="urn:microsoft.com/office/officeart/2005/8/layout/list1"/>
    <dgm:cxn modelId="{D99A98AC-A024-46B3-8276-2512098BB4A7}" type="presParOf" srcId="{A6F4D24C-384A-4D49-B7B1-582A69AAE4E0}" destId="{EA612B83-9FFD-47C2-B5A9-C02347CC7A2C}"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40A101-F244-4B71-84E8-165B3E1FF79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D104E39-00BA-44A5-B657-4AF772BE30B7}">
      <dgm:prSet/>
      <dgm:spPr/>
      <dgm:t>
        <a:bodyPr/>
        <a:lstStyle/>
        <a:p>
          <a:pPr>
            <a:lnSpc>
              <a:spcPct val="100000"/>
            </a:lnSpc>
          </a:pPr>
          <a:r>
            <a:rPr lang="en-US"/>
            <a:t>We need to go beyond </a:t>
          </a:r>
          <a:r>
            <a:rPr lang="en-US" u="sng"/>
            <a:t>addressing</a:t>
          </a:r>
          <a:r>
            <a:rPr lang="en-US"/>
            <a:t> a particular problem</a:t>
          </a:r>
        </a:p>
      </dgm:t>
    </dgm:pt>
    <dgm:pt modelId="{7F977739-DB5E-464F-A09D-03F75F0E2D19}" type="parTrans" cxnId="{0EA9F2A6-2589-4EDE-A546-F082ACE8B696}">
      <dgm:prSet/>
      <dgm:spPr/>
      <dgm:t>
        <a:bodyPr/>
        <a:lstStyle/>
        <a:p>
          <a:endParaRPr lang="en-US"/>
        </a:p>
      </dgm:t>
    </dgm:pt>
    <dgm:pt modelId="{7B6360F6-97CF-40B2-B121-91EE79FF7EA2}" type="sibTrans" cxnId="{0EA9F2A6-2589-4EDE-A546-F082ACE8B696}">
      <dgm:prSet/>
      <dgm:spPr/>
      <dgm:t>
        <a:bodyPr/>
        <a:lstStyle/>
        <a:p>
          <a:endParaRPr lang="en-US"/>
        </a:p>
      </dgm:t>
    </dgm:pt>
    <dgm:pt modelId="{CEB7BCE3-5BAF-45A8-8807-4E969A4EA29D}">
      <dgm:prSet/>
      <dgm:spPr/>
      <dgm:t>
        <a:bodyPr/>
        <a:lstStyle/>
        <a:p>
          <a:pPr>
            <a:lnSpc>
              <a:spcPct val="100000"/>
            </a:lnSpc>
          </a:pPr>
          <a:r>
            <a:rPr lang="en-US" b="0"/>
            <a:t>We want to demonstrate that we’ve </a:t>
          </a:r>
          <a:r>
            <a:rPr lang="en-US" b="0" u="sng"/>
            <a:t>contributed to </a:t>
          </a:r>
          <a:r>
            <a:rPr lang="en-US" b="0" u="sng">
              <a:latin typeface="Calibri"/>
              <a:ea typeface="Calibri"/>
              <a:cs typeface="Calibri"/>
            </a:rPr>
            <a:t>solving</a:t>
          </a:r>
          <a:r>
            <a:rPr lang="en-US" b="0">
              <a:latin typeface="Calibri"/>
              <a:ea typeface="Calibri"/>
              <a:cs typeface="Calibri"/>
            </a:rPr>
            <a:t> a problem</a:t>
          </a:r>
          <a:r>
            <a:rPr lang="en-US" b="0"/>
            <a:t> – that some kind of demonstrable change has occurred</a:t>
          </a:r>
        </a:p>
      </dgm:t>
    </dgm:pt>
    <dgm:pt modelId="{161D4E4E-BEA0-48A5-BEE4-FE031891C6E9}" type="parTrans" cxnId="{1B3DAEBC-7C93-409E-AAAB-3D600006B406}">
      <dgm:prSet/>
      <dgm:spPr/>
      <dgm:t>
        <a:bodyPr/>
        <a:lstStyle/>
        <a:p>
          <a:endParaRPr lang="en-US"/>
        </a:p>
      </dgm:t>
    </dgm:pt>
    <dgm:pt modelId="{6455C546-83C1-44B8-8547-8986BF6B0EE7}" type="sibTrans" cxnId="{1B3DAEBC-7C93-409E-AAAB-3D600006B406}">
      <dgm:prSet/>
      <dgm:spPr/>
      <dgm:t>
        <a:bodyPr/>
        <a:lstStyle/>
        <a:p>
          <a:endParaRPr lang="en-US"/>
        </a:p>
      </dgm:t>
    </dgm:pt>
    <dgm:pt modelId="{0B4782C9-605C-47AF-A15B-6F17346143D3}">
      <dgm:prSet/>
      <dgm:spPr/>
      <dgm:t>
        <a:bodyPr/>
        <a:lstStyle/>
        <a:p>
          <a:pPr>
            <a:lnSpc>
              <a:spcPct val="100000"/>
            </a:lnSpc>
          </a:pPr>
          <a:r>
            <a:rPr lang="en-US"/>
            <a:t>Outputs in-and-of themselves are not the source of change (although that can be indicators and contributors)</a:t>
          </a:r>
        </a:p>
      </dgm:t>
    </dgm:pt>
    <dgm:pt modelId="{3D438810-A7AE-4EB9-9CC0-4D40520AE37D}" type="parTrans" cxnId="{90FAEBDB-7B89-4BDF-9554-2DB520017A91}">
      <dgm:prSet/>
      <dgm:spPr/>
      <dgm:t>
        <a:bodyPr/>
        <a:lstStyle/>
        <a:p>
          <a:endParaRPr lang="en-US"/>
        </a:p>
      </dgm:t>
    </dgm:pt>
    <dgm:pt modelId="{B938AC5A-262A-4F47-8AE8-122CA36B80C3}" type="sibTrans" cxnId="{90FAEBDB-7B89-4BDF-9554-2DB520017A91}">
      <dgm:prSet/>
      <dgm:spPr/>
      <dgm:t>
        <a:bodyPr/>
        <a:lstStyle/>
        <a:p>
          <a:endParaRPr lang="en-US"/>
        </a:p>
      </dgm:t>
    </dgm:pt>
    <dgm:pt modelId="{CE50683E-7363-4782-B62A-71B1A8F56578}">
      <dgm:prSet/>
      <dgm:spPr/>
      <dgm:t>
        <a:bodyPr/>
        <a:lstStyle/>
        <a:p>
          <a:pPr>
            <a:lnSpc>
              <a:spcPct val="100000"/>
            </a:lnSpc>
          </a:pPr>
          <a:r>
            <a:rPr lang="en-US"/>
            <a:t>Research findings can help propel change – so can the *process* of doing the research, particularly when we are engaging with societal partners</a:t>
          </a:r>
        </a:p>
      </dgm:t>
    </dgm:pt>
    <dgm:pt modelId="{8D28DB29-E67F-4104-B101-4922488AA1C5}" type="parTrans" cxnId="{0DD1013C-869B-441A-A925-37B740F734D4}">
      <dgm:prSet/>
      <dgm:spPr/>
      <dgm:t>
        <a:bodyPr/>
        <a:lstStyle/>
        <a:p>
          <a:endParaRPr lang="en-US"/>
        </a:p>
      </dgm:t>
    </dgm:pt>
    <dgm:pt modelId="{EBD03E10-C1A3-438C-9A01-3CEE7CBC5E45}" type="sibTrans" cxnId="{0DD1013C-869B-441A-A925-37B740F734D4}">
      <dgm:prSet/>
      <dgm:spPr/>
      <dgm:t>
        <a:bodyPr/>
        <a:lstStyle/>
        <a:p>
          <a:endParaRPr lang="en-US"/>
        </a:p>
      </dgm:t>
    </dgm:pt>
    <dgm:pt modelId="{6C26E5BE-9026-4760-B4C8-A86C50CA9B80}" type="pres">
      <dgm:prSet presAssocID="{5B40A101-F244-4B71-84E8-165B3E1FF790}" presName="root" presStyleCnt="0">
        <dgm:presLayoutVars>
          <dgm:dir/>
          <dgm:resizeHandles val="exact"/>
        </dgm:presLayoutVars>
      </dgm:prSet>
      <dgm:spPr/>
    </dgm:pt>
    <dgm:pt modelId="{A160399F-926C-43F2-B783-D6D8632F77B6}" type="pres">
      <dgm:prSet presAssocID="{3D104E39-00BA-44A5-B657-4AF772BE30B7}" presName="compNode" presStyleCnt="0"/>
      <dgm:spPr/>
    </dgm:pt>
    <dgm:pt modelId="{86F9032B-7D84-43F6-A088-71046B819091}" type="pres">
      <dgm:prSet presAssocID="{3D104E39-00BA-44A5-B657-4AF772BE30B7}" presName="bgRect" presStyleLbl="bgShp" presStyleIdx="0" presStyleCnt="4"/>
      <dgm:spPr/>
    </dgm:pt>
    <dgm:pt modelId="{A08FF143-D2B2-4B75-9CF2-6F73548BF6FE}" type="pres">
      <dgm:prSet presAssocID="{3D104E39-00BA-44A5-B657-4AF772BE30B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D3D45445-7B0C-4B68-8627-E8C3F2948F75}" type="pres">
      <dgm:prSet presAssocID="{3D104E39-00BA-44A5-B657-4AF772BE30B7}" presName="spaceRect" presStyleCnt="0"/>
      <dgm:spPr/>
    </dgm:pt>
    <dgm:pt modelId="{7446CBC4-10D6-4C71-8F32-66380712C1AA}" type="pres">
      <dgm:prSet presAssocID="{3D104E39-00BA-44A5-B657-4AF772BE30B7}" presName="parTx" presStyleLbl="revTx" presStyleIdx="0" presStyleCnt="4">
        <dgm:presLayoutVars>
          <dgm:chMax val="0"/>
          <dgm:chPref val="0"/>
        </dgm:presLayoutVars>
      </dgm:prSet>
      <dgm:spPr/>
    </dgm:pt>
    <dgm:pt modelId="{5B890126-6196-4765-AF2D-A3CA4064C3C9}" type="pres">
      <dgm:prSet presAssocID="{7B6360F6-97CF-40B2-B121-91EE79FF7EA2}" presName="sibTrans" presStyleCnt="0"/>
      <dgm:spPr/>
    </dgm:pt>
    <dgm:pt modelId="{6BDFD54F-B9DF-4004-8E63-0278BB0C4A9B}" type="pres">
      <dgm:prSet presAssocID="{CEB7BCE3-5BAF-45A8-8807-4E969A4EA29D}" presName="compNode" presStyleCnt="0"/>
      <dgm:spPr/>
    </dgm:pt>
    <dgm:pt modelId="{9EC21475-018D-4294-8848-64A8E452BEF3}" type="pres">
      <dgm:prSet presAssocID="{CEB7BCE3-5BAF-45A8-8807-4E969A4EA29D}" presName="bgRect" presStyleLbl="bgShp" presStyleIdx="1" presStyleCnt="4"/>
      <dgm:spPr/>
    </dgm:pt>
    <dgm:pt modelId="{469E317B-D59D-447B-B58E-046B32705CA9}" type="pres">
      <dgm:prSet presAssocID="{CEB7BCE3-5BAF-45A8-8807-4E969A4EA29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ze"/>
        </a:ext>
      </dgm:extLst>
    </dgm:pt>
    <dgm:pt modelId="{72F8F682-88C6-4D97-BEC8-0AC733FAA08D}" type="pres">
      <dgm:prSet presAssocID="{CEB7BCE3-5BAF-45A8-8807-4E969A4EA29D}" presName="spaceRect" presStyleCnt="0"/>
      <dgm:spPr/>
    </dgm:pt>
    <dgm:pt modelId="{71F92B80-A9B1-4E7A-9C71-E1BBB808CFCE}" type="pres">
      <dgm:prSet presAssocID="{CEB7BCE3-5BAF-45A8-8807-4E969A4EA29D}" presName="parTx" presStyleLbl="revTx" presStyleIdx="1" presStyleCnt="4">
        <dgm:presLayoutVars>
          <dgm:chMax val="0"/>
          <dgm:chPref val="0"/>
        </dgm:presLayoutVars>
      </dgm:prSet>
      <dgm:spPr/>
    </dgm:pt>
    <dgm:pt modelId="{45B146F2-DC3F-48D7-8B2F-1287148DD068}" type="pres">
      <dgm:prSet presAssocID="{6455C546-83C1-44B8-8547-8986BF6B0EE7}" presName="sibTrans" presStyleCnt="0"/>
      <dgm:spPr/>
    </dgm:pt>
    <dgm:pt modelId="{E9D4F610-084A-4433-8CD2-760CF9216FD6}" type="pres">
      <dgm:prSet presAssocID="{0B4782C9-605C-47AF-A15B-6F17346143D3}" presName="compNode" presStyleCnt="0"/>
      <dgm:spPr/>
    </dgm:pt>
    <dgm:pt modelId="{0ED2BAD5-77FE-4372-8FCB-3A9BBEE98F84}" type="pres">
      <dgm:prSet presAssocID="{0B4782C9-605C-47AF-A15B-6F17346143D3}" presName="bgRect" presStyleLbl="bgShp" presStyleIdx="2" presStyleCnt="4"/>
      <dgm:spPr/>
    </dgm:pt>
    <dgm:pt modelId="{A416C291-1F9C-4D9F-BEE5-AF2722139045}" type="pres">
      <dgm:prSet presAssocID="{0B4782C9-605C-47AF-A15B-6F17346143D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ears"/>
        </a:ext>
      </dgm:extLst>
    </dgm:pt>
    <dgm:pt modelId="{FDDF09A6-710D-4A12-B096-05EB651AB956}" type="pres">
      <dgm:prSet presAssocID="{0B4782C9-605C-47AF-A15B-6F17346143D3}" presName="spaceRect" presStyleCnt="0"/>
      <dgm:spPr/>
    </dgm:pt>
    <dgm:pt modelId="{6F11081F-251D-4481-99D0-B11DE894C038}" type="pres">
      <dgm:prSet presAssocID="{0B4782C9-605C-47AF-A15B-6F17346143D3}" presName="parTx" presStyleLbl="revTx" presStyleIdx="2" presStyleCnt="4">
        <dgm:presLayoutVars>
          <dgm:chMax val="0"/>
          <dgm:chPref val="0"/>
        </dgm:presLayoutVars>
      </dgm:prSet>
      <dgm:spPr/>
    </dgm:pt>
    <dgm:pt modelId="{52E2C139-6830-460D-944F-2006257C4939}" type="pres">
      <dgm:prSet presAssocID="{B938AC5A-262A-4F47-8AE8-122CA36B80C3}" presName="sibTrans" presStyleCnt="0"/>
      <dgm:spPr/>
    </dgm:pt>
    <dgm:pt modelId="{C8A721DC-3BB2-4CCD-9DE8-4150E9737766}" type="pres">
      <dgm:prSet presAssocID="{CE50683E-7363-4782-B62A-71B1A8F56578}" presName="compNode" presStyleCnt="0"/>
      <dgm:spPr/>
    </dgm:pt>
    <dgm:pt modelId="{31EFA49A-85F4-4582-8EB8-4356FB4C3129}" type="pres">
      <dgm:prSet presAssocID="{CE50683E-7363-4782-B62A-71B1A8F56578}" presName="bgRect" presStyleLbl="bgShp" presStyleIdx="3" presStyleCnt="4"/>
      <dgm:spPr/>
    </dgm:pt>
    <dgm:pt modelId="{6341125A-C5A3-49BF-B49B-60D87BA829BD}" type="pres">
      <dgm:prSet presAssocID="{CE50683E-7363-4782-B62A-71B1A8F5657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icroscope"/>
        </a:ext>
      </dgm:extLst>
    </dgm:pt>
    <dgm:pt modelId="{D74CFE26-1076-494D-BBD0-70405953C37A}" type="pres">
      <dgm:prSet presAssocID="{CE50683E-7363-4782-B62A-71B1A8F56578}" presName="spaceRect" presStyleCnt="0"/>
      <dgm:spPr/>
    </dgm:pt>
    <dgm:pt modelId="{5E766CC7-DAB9-4AFA-A9F6-33729D50BF98}" type="pres">
      <dgm:prSet presAssocID="{CE50683E-7363-4782-B62A-71B1A8F56578}" presName="parTx" presStyleLbl="revTx" presStyleIdx="3" presStyleCnt="4">
        <dgm:presLayoutVars>
          <dgm:chMax val="0"/>
          <dgm:chPref val="0"/>
        </dgm:presLayoutVars>
      </dgm:prSet>
      <dgm:spPr/>
    </dgm:pt>
  </dgm:ptLst>
  <dgm:cxnLst>
    <dgm:cxn modelId="{9CAC022F-A991-4CB7-90F8-937401214CA7}" type="presOf" srcId="{5B40A101-F244-4B71-84E8-165B3E1FF790}" destId="{6C26E5BE-9026-4760-B4C8-A86C50CA9B80}" srcOrd="0" destOrd="0" presId="urn:microsoft.com/office/officeart/2018/2/layout/IconVerticalSolidList"/>
    <dgm:cxn modelId="{0DD1013C-869B-441A-A925-37B740F734D4}" srcId="{5B40A101-F244-4B71-84E8-165B3E1FF790}" destId="{CE50683E-7363-4782-B62A-71B1A8F56578}" srcOrd="3" destOrd="0" parTransId="{8D28DB29-E67F-4104-B101-4922488AA1C5}" sibTransId="{EBD03E10-C1A3-438C-9A01-3CEE7CBC5E45}"/>
    <dgm:cxn modelId="{BC27416E-7B40-4F74-84CA-2EE95E6507D6}" type="presOf" srcId="{CEB7BCE3-5BAF-45A8-8807-4E969A4EA29D}" destId="{71F92B80-A9B1-4E7A-9C71-E1BBB808CFCE}" srcOrd="0" destOrd="0" presId="urn:microsoft.com/office/officeart/2018/2/layout/IconVerticalSolidList"/>
    <dgm:cxn modelId="{BD456555-5770-48A0-905F-0D499B8AAD95}" type="presOf" srcId="{3D104E39-00BA-44A5-B657-4AF772BE30B7}" destId="{7446CBC4-10D6-4C71-8F32-66380712C1AA}" srcOrd="0" destOrd="0" presId="urn:microsoft.com/office/officeart/2018/2/layout/IconVerticalSolidList"/>
    <dgm:cxn modelId="{A7985B97-AEAE-481E-9C31-BAC9C9CD225F}" type="presOf" srcId="{CE50683E-7363-4782-B62A-71B1A8F56578}" destId="{5E766CC7-DAB9-4AFA-A9F6-33729D50BF98}" srcOrd="0" destOrd="0" presId="urn:microsoft.com/office/officeart/2018/2/layout/IconVerticalSolidList"/>
    <dgm:cxn modelId="{0EA9F2A6-2589-4EDE-A546-F082ACE8B696}" srcId="{5B40A101-F244-4B71-84E8-165B3E1FF790}" destId="{3D104E39-00BA-44A5-B657-4AF772BE30B7}" srcOrd="0" destOrd="0" parTransId="{7F977739-DB5E-464F-A09D-03F75F0E2D19}" sibTransId="{7B6360F6-97CF-40B2-B121-91EE79FF7EA2}"/>
    <dgm:cxn modelId="{1B3DAEBC-7C93-409E-AAAB-3D600006B406}" srcId="{5B40A101-F244-4B71-84E8-165B3E1FF790}" destId="{CEB7BCE3-5BAF-45A8-8807-4E969A4EA29D}" srcOrd="1" destOrd="0" parTransId="{161D4E4E-BEA0-48A5-BEE4-FE031891C6E9}" sibTransId="{6455C546-83C1-44B8-8547-8986BF6B0EE7}"/>
    <dgm:cxn modelId="{2CB5C7C9-1723-4D38-B371-C7FBEA2B341F}" type="presOf" srcId="{0B4782C9-605C-47AF-A15B-6F17346143D3}" destId="{6F11081F-251D-4481-99D0-B11DE894C038}" srcOrd="0" destOrd="0" presId="urn:microsoft.com/office/officeart/2018/2/layout/IconVerticalSolidList"/>
    <dgm:cxn modelId="{90FAEBDB-7B89-4BDF-9554-2DB520017A91}" srcId="{5B40A101-F244-4B71-84E8-165B3E1FF790}" destId="{0B4782C9-605C-47AF-A15B-6F17346143D3}" srcOrd="2" destOrd="0" parTransId="{3D438810-A7AE-4EB9-9CC0-4D40520AE37D}" sibTransId="{B938AC5A-262A-4F47-8AE8-122CA36B80C3}"/>
    <dgm:cxn modelId="{A497A7A9-E4B9-4498-97E0-344143FE0152}" type="presParOf" srcId="{6C26E5BE-9026-4760-B4C8-A86C50CA9B80}" destId="{A160399F-926C-43F2-B783-D6D8632F77B6}" srcOrd="0" destOrd="0" presId="urn:microsoft.com/office/officeart/2018/2/layout/IconVerticalSolidList"/>
    <dgm:cxn modelId="{32623C44-1FD9-49CD-BF6B-07477F6354BD}" type="presParOf" srcId="{A160399F-926C-43F2-B783-D6D8632F77B6}" destId="{86F9032B-7D84-43F6-A088-71046B819091}" srcOrd="0" destOrd="0" presId="urn:microsoft.com/office/officeart/2018/2/layout/IconVerticalSolidList"/>
    <dgm:cxn modelId="{B04A9508-E93E-453E-B0CA-1795AA1E3620}" type="presParOf" srcId="{A160399F-926C-43F2-B783-D6D8632F77B6}" destId="{A08FF143-D2B2-4B75-9CF2-6F73548BF6FE}" srcOrd="1" destOrd="0" presId="urn:microsoft.com/office/officeart/2018/2/layout/IconVerticalSolidList"/>
    <dgm:cxn modelId="{CB5981CE-7E59-4F7F-AD38-4B6846D792DC}" type="presParOf" srcId="{A160399F-926C-43F2-B783-D6D8632F77B6}" destId="{D3D45445-7B0C-4B68-8627-E8C3F2948F75}" srcOrd="2" destOrd="0" presId="urn:microsoft.com/office/officeart/2018/2/layout/IconVerticalSolidList"/>
    <dgm:cxn modelId="{68F27CA2-4B74-47DF-ACE3-8D9DADFE8B12}" type="presParOf" srcId="{A160399F-926C-43F2-B783-D6D8632F77B6}" destId="{7446CBC4-10D6-4C71-8F32-66380712C1AA}" srcOrd="3" destOrd="0" presId="urn:microsoft.com/office/officeart/2018/2/layout/IconVerticalSolidList"/>
    <dgm:cxn modelId="{06DF86ED-4574-4B0C-8F73-C1BF4867C40D}" type="presParOf" srcId="{6C26E5BE-9026-4760-B4C8-A86C50CA9B80}" destId="{5B890126-6196-4765-AF2D-A3CA4064C3C9}" srcOrd="1" destOrd="0" presId="urn:microsoft.com/office/officeart/2018/2/layout/IconVerticalSolidList"/>
    <dgm:cxn modelId="{CD185FF8-0F2F-4C2C-8285-4EA2DE117BCF}" type="presParOf" srcId="{6C26E5BE-9026-4760-B4C8-A86C50CA9B80}" destId="{6BDFD54F-B9DF-4004-8E63-0278BB0C4A9B}" srcOrd="2" destOrd="0" presId="urn:microsoft.com/office/officeart/2018/2/layout/IconVerticalSolidList"/>
    <dgm:cxn modelId="{72EDDEDF-DF7A-40A7-B61E-9100FDD1A659}" type="presParOf" srcId="{6BDFD54F-B9DF-4004-8E63-0278BB0C4A9B}" destId="{9EC21475-018D-4294-8848-64A8E452BEF3}" srcOrd="0" destOrd="0" presId="urn:microsoft.com/office/officeart/2018/2/layout/IconVerticalSolidList"/>
    <dgm:cxn modelId="{1C26DC63-E536-49ED-8837-315A937496AE}" type="presParOf" srcId="{6BDFD54F-B9DF-4004-8E63-0278BB0C4A9B}" destId="{469E317B-D59D-447B-B58E-046B32705CA9}" srcOrd="1" destOrd="0" presId="urn:microsoft.com/office/officeart/2018/2/layout/IconVerticalSolidList"/>
    <dgm:cxn modelId="{D8BDA0DF-5BB7-4399-9C96-4A25948C9EF3}" type="presParOf" srcId="{6BDFD54F-B9DF-4004-8E63-0278BB0C4A9B}" destId="{72F8F682-88C6-4D97-BEC8-0AC733FAA08D}" srcOrd="2" destOrd="0" presId="urn:microsoft.com/office/officeart/2018/2/layout/IconVerticalSolidList"/>
    <dgm:cxn modelId="{0B02B156-E916-4575-B841-97251A0ACA13}" type="presParOf" srcId="{6BDFD54F-B9DF-4004-8E63-0278BB0C4A9B}" destId="{71F92B80-A9B1-4E7A-9C71-E1BBB808CFCE}" srcOrd="3" destOrd="0" presId="urn:microsoft.com/office/officeart/2018/2/layout/IconVerticalSolidList"/>
    <dgm:cxn modelId="{A3708BA8-68D3-434E-ADB9-662BCD746A16}" type="presParOf" srcId="{6C26E5BE-9026-4760-B4C8-A86C50CA9B80}" destId="{45B146F2-DC3F-48D7-8B2F-1287148DD068}" srcOrd="3" destOrd="0" presId="urn:microsoft.com/office/officeart/2018/2/layout/IconVerticalSolidList"/>
    <dgm:cxn modelId="{D772054B-C2B2-42EA-BCA8-EC81C48374D8}" type="presParOf" srcId="{6C26E5BE-9026-4760-B4C8-A86C50CA9B80}" destId="{E9D4F610-084A-4433-8CD2-760CF9216FD6}" srcOrd="4" destOrd="0" presId="urn:microsoft.com/office/officeart/2018/2/layout/IconVerticalSolidList"/>
    <dgm:cxn modelId="{012388E0-56F6-4E6A-BE43-40E10E0B5C21}" type="presParOf" srcId="{E9D4F610-084A-4433-8CD2-760CF9216FD6}" destId="{0ED2BAD5-77FE-4372-8FCB-3A9BBEE98F84}" srcOrd="0" destOrd="0" presId="urn:microsoft.com/office/officeart/2018/2/layout/IconVerticalSolidList"/>
    <dgm:cxn modelId="{D1B30497-3C67-4056-8EFA-BCB49855A64B}" type="presParOf" srcId="{E9D4F610-084A-4433-8CD2-760CF9216FD6}" destId="{A416C291-1F9C-4D9F-BEE5-AF2722139045}" srcOrd="1" destOrd="0" presId="urn:microsoft.com/office/officeart/2018/2/layout/IconVerticalSolidList"/>
    <dgm:cxn modelId="{4F82C58E-D83C-4BF8-B4A4-9784010B5FB2}" type="presParOf" srcId="{E9D4F610-084A-4433-8CD2-760CF9216FD6}" destId="{FDDF09A6-710D-4A12-B096-05EB651AB956}" srcOrd="2" destOrd="0" presId="urn:microsoft.com/office/officeart/2018/2/layout/IconVerticalSolidList"/>
    <dgm:cxn modelId="{86F848F9-C069-4238-9ADC-FB709EBB3BCE}" type="presParOf" srcId="{E9D4F610-084A-4433-8CD2-760CF9216FD6}" destId="{6F11081F-251D-4481-99D0-B11DE894C038}" srcOrd="3" destOrd="0" presId="urn:microsoft.com/office/officeart/2018/2/layout/IconVerticalSolidList"/>
    <dgm:cxn modelId="{76C7F466-FC20-40E3-BC06-82238484C5A4}" type="presParOf" srcId="{6C26E5BE-9026-4760-B4C8-A86C50CA9B80}" destId="{52E2C139-6830-460D-944F-2006257C4939}" srcOrd="5" destOrd="0" presId="urn:microsoft.com/office/officeart/2018/2/layout/IconVerticalSolidList"/>
    <dgm:cxn modelId="{91955BE6-64A9-458E-A2F5-E84B771A33F0}" type="presParOf" srcId="{6C26E5BE-9026-4760-B4C8-A86C50CA9B80}" destId="{C8A721DC-3BB2-4CCD-9DE8-4150E9737766}" srcOrd="6" destOrd="0" presId="urn:microsoft.com/office/officeart/2018/2/layout/IconVerticalSolidList"/>
    <dgm:cxn modelId="{0BAA5B0E-47AD-4AFB-80F2-5382C6ED3268}" type="presParOf" srcId="{C8A721DC-3BB2-4CCD-9DE8-4150E9737766}" destId="{31EFA49A-85F4-4582-8EB8-4356FB4C3129}" srcOrd="0" destOrd="0" presId="urn:microsoft.com/office/officeart/2018/2/layout/IconVerticalSolidList"/>
    <dgm:cxn modelId="{1AADF608-B6C8-43A3-95BE-7199862F6C7F}" type="presParOf" srcId="{C8A721DC-3BB2-4CCD-9DE8-4150E9737766}" destId="{6341125A-C5A3-49BF-B49B-60D87BA829BD}" srcOrd="1" destOrd="0" presId="urn:microsoft.com/office/officeart/2018/2/layout/IconVerticalSolidList"/>
    <dgm:cxn modelId="{61543469-CFC3-4D94-8457-6AC58ADC1A6A}" type="presParOf" srcId="{C8A721DC-3BB2-4CCD-9DE8-4150E9737766}" destId="{D74CFE26-1076-494D-BBD0-70405953C37A}" srcOrd="2" destOrd="0" presId="urn:microsoft.com/office/officeart/2018/2/layout/IconVerticalSolidList"/>
    <dgm:cxn modelId="{3F431439-29EC-4FFE-AC19-54881C3773D7}" type="presParOf" srcId="{C8A721DC-3BB2-4CCD-9DE8-4150E9737766}" destId="{5E766CC7-DAB9-4AFA-A9F6-33729D50BF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1C2FD-17A0-4047-B041-9C0F369776F4}">
      <dsp:nvSpPr>
        <dsp:cNvPr id="0" name=""/>
        <dsp:cNvSpPr/>
      </dsp:nvSpPr>
      <dsp:spPr>
        <a:xfrm>
          <a:off x="0" y="0"/>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86213-51EF-463D-ACDE-421A516DB897}">
      <dsp:nvSpPr>
        <dsp:cNvPr id="0" name=""/>
        <dsp:cNvSpPr/>
      </dsp:nvSpPr>
      <dsp:spPr>
        <a:xfrm>
          <a:off x="0" y="0"/>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a:solidFill>
                <a:schemeClr val="bg1"/>
              </a:solidFill>
              <a:latin typeface="Calibri Light" panose="020F0302020204030204"/>
            </a:rPr>
            <a:t>What are Societal Impacts of Research?</a:t>
          </a:r>
        </a:p>
      </dsp:txBody>
      <dsp:txXfrm>
        <a:off x="0" y="0"/>
        <a:ext cx="5031485" cy="643136"/>
      </dsp:txXfrm>
    </dsp:sp>
    <dsp:sp modelId="{86280388-6146-4712-AE43-A9601930DD43}">
      <dsp:nvSpPr>
        <dsp:cNvPr id="0" name=""/>
        <dsp:cNvSpPr/>
      </dsp:nvSpPr>
      <dsp:spPr>
        <a:xfrm>
          <a:off x="0" y="643135"/>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30911B-1848-4091-9098-361F0660D723}">
      <dsp:nvSpPr>
        <dsp:cNvPr id="0" name=""/>
        <dsp:cNvSpPr/>
      </dsp:nvSpPr>
      <dsp:spPr>
        <a:xfrm>
          <a:off x="0" y="643136"/>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a:solidFill>
                <a:schemeClr val="bg1"/>
              </a:solidFill>
              <a:latin typeface="Calibri Light" panose="020F0302020204030204"/>
            </a:rPr>
            <a:t>Why Address Societal Impacts in Our Work?</a:t>
          </a:r>
        </a:p>
      </dsp:txBody>
      <dsp:txXfrm>
        <a:off x="0" y="643136"/>
        <a:ext cx="5031485" cy="643136"/>
      </dsp:txXfrm>
    </dsp:sp>
    <dsp:sp modelId="{348CF55D-176F-4C80-8368-78F3B16ABE43}">
      <dsp:nvSpPr>
        <dsp:cNvPr id="0" name=""/>
        <dsp:cNvSpPr/>
      </dsp:nvSpPr>
      <dsp:spPr>
        <a:xfrm>
          <a:off x="0" y="1286271"/>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0A8AE-C122-44EB-999D-985C29600AE7}">
      <dsp:nvSpPr>
        <dsp:cNvPr id="0" name=""/>
        <dsp:cNvSpPr/>
      </dsp:nvSpPr>
      <dsp:spPr>
        <a:xfrm>
          <a:off x="0" y="1286272"/>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kern="1200">
              <a:solidFill>
                <a:schemeClr val="bg1"/>
              </a:solidFill>
              <a:latin typeface="Calibri Light" panose="020F0302020204030204"/>
            </a:rPr>
            <a:t>NSF and Broader Impacts</a:t>
          </a:r>
        </a:p>
      </dsp:txBody>
      <dsp:txXfrm>
        <a:off x="0" y="1286272"/>
        <a:ext cx="5031485" cy="643136"/>
      </dsp:txXfrm>
    </dsp:sp>
    <dsp:sp modelId="{976ECF45-75AB-4268-97B3-649F1B0F4DF6}">
      <dsp:nvSpPr>
        <dsp:cNvPr id="0" name=""/>
        <dsp:cNvSpPr/>
      </dsp:nvSpPr>
      <dsp:spPr>
        <a:xfrm>
          <a:off x="0" y="1929408"/>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C96229-F085-4A91-B23F-B4D13BA0CB6E}">
      <dsp:nvSpPr>
        <dsp:cNvPr id="0" name=""/>
        <dsp:cNvSpPr/>
      </dsp:nvSpPr>
      <dsp:spPr>
        <a:xfrm>
          <a:off x="0" y="1929408"/>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0" kern="1200">
              <a:solidFill>
                <a:schemeClr val="bg1"/>
              </a:solidFill>
              <a:latin typeface="Calibri Light" panose="020F0302020204030204"/>
            </a:rPr>
            <a:t>Societal Impacts Frameworks</a:t>
          </a:r>
        </a:p>
      </dsp:txBody>
      <dsp:txXfrm>
        <a:off x="0" y="1929408"/>
        <a:ext cx="5031485" cy="643136"/>
      </dsp:txXfrm>
    </dsp:sp>
    <dsp:sp modelId="{1E9B76BD-D1CA-4378-A09A-63153A9447F1}">
      <dsp:nvSpPr>
        <dsp:cNvPr id="0" name=""/>
        <dsp:cNvSpPr/>
      </dsp:nvSpPr>
      <dsp:spPr>
        <a:xfrm>
          <a:off x="0" y="2572543"/>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503F7E-D5B0-4224-980B-A677FCD86167}">
      <dsp:nvSpPr>
        <dsp:cNvPr id="0" name=""/>
        <dsp:cNvSpPr/>
      </dsp:nvSpPr>
      <dsp:spPr>
        <a:xfrm>
          <a:off x="0" y="2572544"/>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0" kern="1200">
              <a:solidFill>
                <a:schemeClr val="bg1"/>
              </a:solidFill>
              <a:latin typeface="Calibri Light" panose="020F0302020204030204"/>
            </a:rPr>
            <a:t>Societal Impacts Pilot Test</a:t>
          </a:r>
        </a:p>
      </dsp:txBody>
      <dsp:txXfrm>
        <a:off x="0" y="2572544"/>
        <a:ext cx="5031485" cy="643136"/>
      </dsp:txXfrm>
    </dsp:sp>
    <dsp:sp modelId="{958D57B3-DD0E-4BBE-8A3A-F8AF440113D5}">
      <dsp:nvSpPr>
        <dsp:cNvPr id="0" name=""/>
        <dsp:cNvSpPr/>
      </dsp:nvSpPr>
      <dsp:spPr>
        <a:xfrm>
          <a:off x="0" y="3215680"/>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26DA7C-8820-4ECD-B105-7C505B094F3E}">
      <dsp:nvSpPr>
        <dsp:cNvPr id="0" name=""/>
        <dsp:cNvSpPr/>
      </dsp:nvSpPr>
      <dsp:spPr>
        <a:xfrm>
          <a:off x="0" y="3215679"/>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0" kern="1200">
              <a:solidFill>
                <a:schemeClr val="bg1"/>
              </a:solidFill>
              <a:latin typeface="Calibri Light" panose="020F0302020204030204"/>
            </a:rPr>
            <a:t>Connecting Your Research to Societal Impacts</a:t>
          </a:r>
        </a:p>
      </dsp:txBody>
      <dsp:txXfrm>
        <a:off x="0" y="3215679"/>
        <a:ext cx="5031485" cy="643136"/>
      </dsp:txXfrm>
    </dsp:sp>
    <dsp:sp modelId="{278DD345-70BD-4656-A885-41FDF3308A4E}">
      <dsp:nvSpPr>
        <dsp:cNvPr id="0" name=""/>
        <dsp:cNvSpPr/>
      </dsp:nvSpPr>
      <dsp:spPr>
        <a:xfrm>
          <a:off x="0" y="3858816"/>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35CAF6-3F79-4467-A8BF-F116C0E38D25}">
      <dsp:nvSpPr>
        <dsp:cNvPr id="0" name=""/>
        <dsp:cNvSpPr/>
      </dsp:nvSpPr>
      <dsp:spPr>
        <a:xfrm>
          <a:off x="0" y="3858816"/>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i="0" kern="1200">
              <a:solidFill>
                <a:schemeClr val="bg1"/>
              </a:solidFill>
              <a:latin typeface="Calibri Light" panose="020F0302020204030204"/>
            </a:rPr>
            <a:t>Best Practices When Planning for Impact</a:t>
          </a:r>
        </a:p>
      </dsp:txBody>
      <dsp:txXfrm>
        <a:off x="0" y="3858816"/>
        <a:ext cx="5031485" cy="643136"/>
      </dsp:txXfrm>
    </dsp:sp>
    <dsp:sp modelId="{AB43B51D-DD54-4F77-B794-41340BD0ED9E}">
      <dsp:nvSpPr>
        <dsp:cNvPr id="0" name=""/>
        <dsp:cNvSpPr/>
      </dsp:nvSpPr>
      <dsp:spPr>
        <a:xfrm>
          <a:off x="0" y="4501951"/>
          <a:ext cx="5031485"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EF2AD9-D5E7-4CF4-9AED-91EE1519A18A}">
      <dsp:nvSpPr>
        <dsp:cNvPr id="0" name=""/>
        <dsp:cNvSpPr/>
      </dsp:nvSpPr>
      <dsp:spPr>
        <a:xfrm>
          <a:off x="0" y="4501951"/>
          <a:ext cx="5031485" cy="6431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solidFill>
                <a:schemeClr val="bg1"/>
              </a:solidFill>
              <a:latin typeface="Calibri Light" panose="020F0302020204030204"/>
            </a:rPr>
            <a:t>Resources</a:t>
          </a:r>
          <a:endParaRPr lang="en-US" sz="2100" kern="1200">
            <a:solidFill>
              <a:schemeClr val="bg1"/>
            </a:solidFill>
          </a:endParaRPr>
        </a:p>
      </dsp:txBody>
      <dsp:txXfrm>
        <a:off x="0" y="4501951"/>
        <a:ext cx="5031485" cy="6431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AE503-DFCF-43A6-89A8-30139384E6C2}">
      <dsp:nvSpPr>
        <dsp:cNvPr id="0" name=""/>
        <dsp:cNvSpPr/>
      </dsp:nvSpPr>
      <dsp:spPr>
        <a:xfrm>
          <a:off x="0" y="0"/>
          <a:ext cx="33823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9267A1-E4DA-4DD8-A355-DD2EB6A6C665}">
      <dsp:nvSpPr>
        <dsp:cNvPr id="0" name=""/>
        <dsp:cNvSpPr/>
      </dsp:nvSpPr>
      <dsp:spPr>
        <a:xfrm>
          <a:off x="0" y="0"/>
          <a:ext cx="3382387" cy="264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Intellectual merit is clearly understood by the research community, but BI continues to be challenging in definition and implementation.</a:t>
          </a:r>
        </a:p>
      </dsp:txBody>
      <dsp:txXfrm>
        <a:off x="0" y="0"/>
        <a:ext cx="3382387" cy="2646878"/>
      </dsp:txXfrm>
    </dsp:sp>
    <dsp:sp modelId="{A57EBBDB-F619-4F9C-A77E-E29A246D6779}">
      <dsp:nvSpPr>
        <dsp:cNvPr id="0" name=""/>
        <dsp:cNvSpPr/>
      </dsp:nvSpPr>
      <dsp:spPr>
        <a:xfrm>
          <a:off x="0" y="2646878"/>
          <a:ext cx="33823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8F49DE-C0E7-4B1E-91F0-2B2603740618}">
      <dsp:nvSpPr>
        <dsp:cNvPr id="0" name=""/>
        <dsp:cNvSpPr/>
      </dsp:nvSpPr>
      <dsp:spPr>
        <a:xfrm>
          <a:off x="0" y="2646878"/>
          <a:ext cx="3382387" cy="2646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The Center for Advancing Research Impact in Society (ARIS) convened more than 100 members of the impact community from March to November 2022 to discuss the current state and desired evolution of NSF’s BI criterion.</a:t>
          </a:r>
        </a:p>
      </dsp:txBody>
      <dsp:txXfrm>
        <a:off x="0" y="2646878"/>
        <a:ext cx="3382387" cy="2646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BF1AD-7CB7-4CD1-ACC7-0342967FFE60}">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7E6AF-B9E9-49C0-A7E4-970CDC54446A}">
      <dsp:nvSpPr>
        <dsp:cNvPr id="0" name=""/>
        <dsp:cNvSpPr/>
      </dsp:nvSpPr>
      <dsp:spPr>
        <a:xfrm>
          <a:off x="0" y="53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kern="1200"/>
            <a:t>Areas of Impact:</a:t>
          </a:r>
          <a:endParaRPr lang="en-US" sz="1900" kern="1200"/>
        </a:p>
      </dsp:txBody>
      <dsp:txXfrm>
        <a:off x="0" y="531"/>
        <a:ext cx="10515600" cy="435027"/>
      </dsp:txXfrm>
    </dsp:sp>
    <dsp:sp modelId="{EE90A274-0296-4235-86FD-C1D484E01172}">
      <dsp:nvSpPr>
        <dsp:cNvPr id="0" name=""/>
        <dsp:cNvSpPr/>
      </dsp:nvSpPr>
      <dsp:spPr>
        <a:xfrm>
          <a:off x="0" y="43555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A40CF6-517A-434C-B752-16051B65AEF4}">
      <dsp:nvSpPr>
        <dsp:cNvPr id="0" name=""/>
        <dsp:cNvSpPr/>
      </dsp:nvSpPr>
      <dsp:spPr>
        <a:xfrm>
          <a:off x="0" y="435558"/>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the health and wellbeing of people, and animal welfare</a:t>
          </a:r>
        </a:p>
      </dsp:txBody>
      <dsp:txXfrm>
        <a:off x="0" y="435558"/>
        <a:ext cx="10515600" cy="435027"/>
      </dsp:txXfrm>
    </dsp:sp>
    <dsp:sp modelId="{585AA347-6B02-44EE-9499-3E174DCE95E3}">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52B207-EBBB-48F8-A111-0668238BEB49}">
      <dsp:nvSpPr>
        <dsp:cNvPr id="0" name=""/>
        <dsp:cNvSpPr/>
      </dsp:nvSpPr>
      <dsp:spPr>
        <a:xfrm>
          <a:off x="0" y="87058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creativity, culture and society</a:t>
          </a:r>
        </a:p>
      </dsp:txBody>
      <dsp:txXfrm>
        <a:off x="0" y="870586"/>
        <a:ext cx="10515600" cy="435027"/>
      </dsp:txXfrm>
    </dsp:sp>
    <dsp:sp modelId="{8A8CAEBD-84B2-4F02-B8C6-1FB15FFAAE22}">
      <dsp:nvSpPr>
        <dsp:cNvPr id="0" name=""/>
        <dsp:cNvSpPr/>
      </dsp:nvSpPr>
      <dsp:spPr>
        <a:xfrm>
          <a:off x="0" y="130561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CC40F-502A-46E9-9840-2B270FBF7781}">
      <dsp:nvSpPr>
        <dsp:cNvPr id="0" name=""/>
        <dsp:cNvSpPr/>
      </dsp:nvSpPr>
      <dsp:spPr>
        <a:xfrm>
          <a:off x="0" y="1305613"/>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 on social welfare</a:t>
          </a:r>
        </a:p>
      </dsp:txBody>
      <dsp:txXfrm>
        <a:off x="0" y="1305613"/>
        <a:ext cx="10515600" cy="435027"/>
      </dsp:txXfrm>
    </dsp:sp>
    <dsp:sp modelId="{094A41DF-ED40-4BEC-B660-C094EB50D76E}">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4E1977-8E71-4250-8561-EE49F9412DE3}">
      <dsp:nvSpPr>
        <dsp:cNvPr id="0" name=""/>
        <dsp:cNvSpPr/>
      </dsp:nvSpPr>
      <dsp:spPr>
        <a:xfrm>
          <a:off x="0" y="174064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commerce and the economy</a:t>
          </a:r>
        </a:p>
      </dsp:txBody>
      <dsp:txXfrm>
        <a:off x="0" y="1740641"/>
        <a:ext cx="10515600" cy="435027"/>
      </dsp:txXfrm>
    </dsp:sp>
    <dsp:sp modelId="{BB6C771E-0C1D-41AD-91FD-2D37FD4FE0C4}">
      <dsp:nvSpPr>
        <dsp:cNvPr id="0" name=""/>
        <dsp:cNvSpPr/>
      </dsp:nvSpPr>
      <dsp:spPr>
        <a:xfrm>
          <a:off x="0" y="217566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640895-34CF-45CB-899D-CD32D0E6671C}">
      <dsp:nvSpPr>
        <dsp:cNvPr id="0" name=""/>
        <dsp:cNvSpPr/>
      </dsp:nvSpPr>
      <dsp:spPr>
        <a:xfrm>
          <a:off x="0" y="217566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public policy, law and services</a:t>
          </a:r>
        </a:p>
      </dsp:txBody>
      <dsp:txXfrm>
        <a:off x="0" y="2175669"/>
        <a:ext cx="10515600" cy="435027"/>
      </dsp:txXfrm>
    </dsp:sp>
    <dsp:sp modelId="{A5695366-52BD-4408-AC8C-F92F569DC633}">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D9B56A-C4F9-4069-B4A6-E7E190CBA5F1}">
      <dsp:nvSpPr>
        <dsp:cNvPr id="0" name=""/>
        <dsp:cNvSpPr/>
      </dsp:nvSpPr>
      <dsp:spPr>
        <a:xfrm>
          <a:off x="0" y="261069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production</a:t>
          </a:r>
        </a:p>
      </dsp:txBody>
      <dsp:txXfrm>
        <a:off x="0" y="2610696"/>
        <a:ext cx="10515600" cy="435027"/>
      </dsp:txXfrm>
    </dsp:sp>
    <dsp:sp modelId="{5CD7B576-DA45-407A-86BC-3A58F962CFBB}">
      <dsp:nvSpPr>
        <dsp:cNvPr id="0" name=""/>
        <dsp:cNvSpPr/>
      </dsp:nvSpPr>
      <dsp:spPr>
        <a:xfrm>
          <a:off x="0" y="30457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1FEE9-D858-462C-8D19-F139EFEDB83F}">
      <dsp:nvSpPr>
        <dsp:cNvPr id="0" name=""/>
        <dsp:cNvSpPr/>
      </dsp:nvSpPr>
      <dsp:spPr>
        <a:xfrm>
          <a:off x="0" y="3045724"/>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practitioners and delivery of professional services, enhanced performance or ethical practice</a:t>
          </a:r>
        </a:p>
      </dsp:txBody>
      <dsp:txXfrm>
        <a:off x="0" y="3045724"/>
        <a:ext cx="10515600" cy="435027"/>
      </dsp:txXfrm>
    </dsp:sp>
    <dsp:sp modelId="{DCA2CBF5-D333-49E2-BC46-07911164E448}">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26915-ADFD-492B-885E-D5CBFDA5A1DD}">
      <dsp:nvSpPr>
        <dsp:cNvPr id="0" name=""/>
        <dsp:cNvSpPr/>
      </dsp:nvSpPr>
      <dsp:spPr>
        <a:xfrm>
          <a:off x="0" y="348075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the environment</a:t>
          </a:r>
        </a:p>
      </dsp:txBody>
      <dsp:txXfrm>
        <a:off x="0" y="3480751"/>
        <a:ext cx="10515600" cy="435027"/>
      </dsp:txXfrm>
    </dsp:sp>
    <dsp:sp modelId="{604FE11B-0A8C-4DD1-BA83-4E0790DCEFF9}">
      <dsp:nvSpPr>
        <dsp:cNvPr id="0" name=""/>
        <dsp:cNvSpPr/>
      </dsp:nvSpPr>
      <dsp:spPr>
        <a:xfrm>
          <a:off x="0" y="391577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6675C5-F2E7-4D9D-A94A-D88AF05464AD}">
      <dsp:nvSpPr>
        <dsp:cNvPr id="0" name=""/>
        <dsp:cNvSpPr/>
      </dsp:nvSpPr>
      <dsp:spPr>
        <a:xfrm>
          <a:off x="0" y="391577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Impacts on understanding, learning and participation</a:t>
          </a:r>
        </a:p>
      </dsp:txBody>
      <dsp:txXfrm>
        <a:off x="0" y="3915779"/>
        <a:ext cx="10515600" cy="435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C022C-CF1B-4C70-BEAD-959D43915D72}">
      <dsp:nvSpPr>
        <dsp:cNvPr id="0" name=""/>
        <dsp:cNvSpPr/>
      </dsp:nvSpPr>
      <dsp:spPr>
        <a:xfrm>
          <a:off x="0" y="675"/>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5DA632-18E6-473D-B010-95FBB9758E49}">
      <dsp:nvSpPr>
        <dsp:cNvPr id="0" name=""/>
        <dsp:cNvSpPr/>
      </dsp:nvSpPr>
      <dsp:spPr>
        <a:xfrm>
          <a:off x="0" y="675"/>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rgbClr val="001B48"/>
              </a:solidFill>
            </a:rPr>
            <a:t>Instrumental</a:t>
          </a:r>
          <a:r>
            <a:rPr lang="en-US" sz="2200" kern="1200">
              <a:solidFill>
                <a:srgbClr val="001B48"/>
              </a:solidFill>
            </a:rPr>
            <a:t> </a:t>
          </a:r>
          <a:r>
            <a:rPr lang="en-US" sz="2200" b="1" kern="1200">
              <a:solidFill>
                <a:srgbClr val="001B48"/>
              </a:solidFill>
            </a:rPr>
            <a:t>impacts </a:t>
          </a:r>
          <a:r>
            <a:rPr lang="en-US" sz="2200" kern="1200">
              <a:solidFill>
                <a:srgbClr val="001B48"/>
              </a:solidFill>
            </a:rPr>
            <a:t>– your research led to tangible changes to plans, decisions, practices, or policies</a:t>
          </a:r>
        </a:p>
      </dsp:txBody>
      <dsp:txXfrm>
        <a:off x="0" y="675"/>
        <a:ext cx="6900512" cy="1106957"/>
      </dsp:txXfrm>
    </dsp:sp>
    <dsp:sp modelId="{B56472B2-37C1-4ECE-A7CC-35D0F0BA3AEC}">
      <dsp:nvSpPr>
        <dsp:cNvPr id="0" name=""/>
        <dsp:cNvSpPr/>
      </dsp:nvSpPr>
      <dsp:spPr>
        <a:xfrm>
          <a:off x="0" y="1107633"/>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05C3ED-BE07-4E67-BEA7-D2818E4AB518}">
      <dsp:nvSpPr>
        <dsp:cNvPr id="0" name=""/>
        <dsp:cNvSpPr/>
      </dsp:nvSpPr>
      <dsp:spPr>
        <a:xfrm>
          <a:off x="0" y="1107633"/>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rgbClr val="001B48"/>
              </a:solidFill>
            </a:rPr>
            <a:t>Conceptual</a:t>
          </a:r>
          <a:r>
            <a:rPr lang="en-US" sz="2200" kern="1200">
              <a:solidFill>
                <a:srgbClr val="001B48"/>
              </a:solidFill>
            </a:rPr>
            <a:t> </a:t>
          </a:r>
          <a:r>
            <a:rPr lang="en-US" sz="2200" b="1" kern="1200">
              <a:solidFill>
                <a:srgbClr val="001B48"/>
              </a:solidFill>
            </a:rPr>
            <a:t>impacts </a:t>
          </a:r>
          <a:r>
            <a:rPr lang="en-US" sz="2200" kern="1200">
              <a:solidFill>
                <a:srgbClr val="001B48"/>
              </a:solidFill>
            </a:rPr>
            <a:t>– your research contributed to changes in people’s knowledge about or awareness of an issue</a:t>
          </a:r>
        </a:p>
      </dsp:txBody>
      <dsp:txXfrm>
        <a:off x="0" y="1107633"/>
        <a:ext cx="6900512" cy="1106957"/>
      </dsp:txXfrm>
    </dsp:sp>
    <dsp:sp modelId="{6B1DEFF2-B91B-4BDF-9236-E8B9A545033E}">
      <dsp:nvSpPr>
        <dsp:cNvPr id="0" name=""/>
        <dsp:cNvSpPr/>
      </dsp:nvSpPr>
      <dsp:spPr>
        <a:xfrm>
          <a:off x="0" y="221459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8A016-77A6-4302-AE54-A0E029F7C656}">
      <dsp:nvSpPr>
        <dsp:cNvPr id="0" name=""/>
        <dsp:cNvSpPr/>
      </dsp:nvSpPr>
      <dsp:spPr>
        <a:xfrm>
          <a:off x="0" y="2214591"/>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rgbClr val="001B48"/>
              </a:solidFill>
            </a:rPr>
            <a:t>Capacity building</a:t>
          </a:r>
          <a:r>
            <a:rPr lang="en-US" sz="2200" kern="1200">
              <a:solidFill>
                <a:srgbClr val="001B48"/>
              </a:solidFill>
            </a:rPr>
            <a:t> </a:t>
          </a:r>
          <a:r>
            <a:rPr lang="en-US" sz="2200" b="1" kern="1200">
              <a:solidFill>
                <a:srgbClr val="001B48"/>
              </a:solidFill>
            </a:rPr>
            <a:t>impacts </a:t>
          </a:r>
          <a:r>
            <a:rPr lang="en-US" sz="2200" kern="1200">
              <a:solidFill>
                <a:srgbClr val="001B48"/>
              </a:solidFill>
            </a:rPr>
            <a:t>– your research contributed to enhancing the skills, expertise, or resources of an organization or group of people</a:t>
          </a:r>
        </a:p>
      </dsp:txBody>
      <dsp:txXfrm>
        <a:off x="0" y="2214591"/>
        <a:ext cx="6900512" cy="1106957"/>
      </dsp:txXfrm>
    </dsp:sp>
    <dsp:sp modelId="{847CDEF0-9A74-450F-8D25-5D401EB43B2E}">
      <dsp:nvSpPr>
        <dsp:cNvPr id="0" name=""/>
        <dsp:cNvSpPr/>
      </dsp:nvSpPr>
      <dsp:spPr>
        <a:xfrm>
          <a:off x="0" y="3321549"/>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99F14C-030E-4157-93ED-4ACD89865FFC}">
      <dsp:nvSpPr>
        <dsp:cNvPr id="0" name=""/>
        <dsp:cNvSpPr/>
      </dsp:nvSpPr>
      <dsp:spPr>
        <a:xfrm>
          <a:off x="0" y="3321549"/>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a:solidFill>
                <a:srgbClr val="001B48"/>
              </a:solidFill>
            </a:rPr>
            <a:t>Connectivity impacts</a:t>
          </a:r>
          <a:r>
            <a:rPr lang="en-US" sz="2200" kern="1200">
              <a:solidFill>
                <a:srgbClr val="001B48"/>
              </a:solidFill>
            </a:rPr>
            <a:t> – your research led to new or strengthened relationships, partnerships, or networks that endure after the project ends</a:t>
          </a:r>
        </a:p>
      </dsp:txBody>
      <dsp:txXfrm>
        <a:off x="0" y="3321549"/>
        <a:ext cx="6900512" cy="1106957"/>
      </dsp:txXfrm>
    </dsp:sp>
    <dsp:sp modelId="{82FD0996-C67E-45F7-8BB3-805203DACB8D}">
      <dsp:nvSpPr>
        <dsp:cNvPr id="0" name=""/>
        <dsp:cNvSpPr/>
      </dsp:nvSpPr>
      <dsp:spPr>
        <a:xfrm>
          <a:off x="0" y="4428507"/>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1AE68C-DB41-4DF2-8A2D-697282F4665D}">
      <dsp:nvSpPr>
        <dsp:cNvPr id="0" name=""/>
        <dsp:cNvSpPr/>
      </dsp:nvSpPr>
      <dsp:spPr>
        <a:xfrm>
          <a:off x="0" y="4428507"/>
          <a:ext cx="6900512"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b="1" i="1" kern="1200">
              <a:solidFill>
                <a:srgbClr val="001B48"/>
              </a:solidFill>
            </a:rPr>
            <a:t>Socio-environmental impacts </a:t>
          </a:r>
          <a:r>
            <a:rPr lang="en-US" sz="1900" i="1" kern="1200">
              <a:solidFill>
                <a:srgbClr val="001B48"/>
              </a:solidFill>
            </a:rPr>
            <a:t>– changes to social and/or ecological systems, such as improvements in health and well-being or in ecosystem structure and function, that result from actions taken because of your research.</a:t>
          </a:r>
          <a:endParaRPr lang="en-US" sz="1900" kern="1200">
            <a:solidFill>
              <a:srgbClr val="001B48"/>
            </a:solidFill>
          </a:endParaRPr>
        </a:p>
      </dsp:txBody>
      <dsp:txXfrm>
        <a:off x="0" y="4428507"/>
        <a:ext cx="6900512" cy="11069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249D60-0DE5-4CAF-8AC0-F12ECDF8F049}">
      <dsp:nvSpPr>
        <dsp:cNvPr id="0" name=""/>
        <dsp:cNvSpPr/>
      </dsp:nvSpPr>
      <dsp:spPr>
        <a:xfrm>
          <a:off x="0" y="39687"/>
          <a:ext cx="3286125" cy="19716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Consider this an essential part of your long-term career portfolio, not simply a different ‘statement’ for each proposal you write, or each project</a:t>
          </a:r>
        </a:p>
      </dsp:txBody>
      <dsp:txXfrm>
        <a:off x="0" y="39687"/>
        <a:ext cx="3286125" cy="1971675"/>
      </dsp:txXfrm>
    </dsp:sp>
    <dsp:sp modelId="{6DEEF3C5-868F-465D-A8B2-B0A603F5A827}">
      <dsp:nvSpPr>
        <dsp:cNvPr id="0" name=""/>
        <dsp:cNvSpPr/>
      </dsp:nvSpPr>
      <dsp:spPr>
        <a:xfrm>
          <a:off x="3614737" y="39687"/>
          <a:ext cx="3286125" cy="1971675"/>
        </a:xfrm>
        <a:prstGeom prst="rect">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Discovering your impact identity can help you to articulate your impact mission in proposals</a:t>
          </a:r>
        </a:p>
      </dsp:txBody>
      <dsp:txXfrm>
        <a:off x="3614737" y="39687"/>
        <a:ext cx="3286125" cy="1971675"/>
      </dsp:txXfrm>
    </dsp:sp>
    <dsp:sp modelId="{F032BE97-23DF-4392-B843-1BB1B286143D}">
      <dsp:nvSpPr>
        <dsp:cNvPr id="0" name=""/>
        <dsp:cNvSpPr/>
      </dsp:nvSpPr>
      <dsp:spPr>
        <a:xfrm>
          <a:off x="7229475" y="39687"/>
          <a:ext cx="3286125" cy="1971675"/>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Identify what societal impacts are priorities for you – in what ways are you hoping to change the world and why did you choose this professional pathway? </a:t>
          </a:r>
        </a:p>
      </dsp:txBody>
      <dsp:txXfrm>
        <a:off x="7229475" y="39687"/>
        <a:ext cx="3286125" cy="1971675"/>
      </dsp:txXfrm>
    </dsp:sp>
    <dsp:sp modelId="{9DD63407-0FC7-48DD-9571-B3FEBC7C03AE}">
      <dsp:nvSpPr>
        <dsp:cNvPr id="0" name=""/>
        <dsp:cNvSpPr/>
      </dsp:nvSpPr>
      <dsp:spPr>
        <a:xfrm>
          <a:off x="1807368" y="2339975"/>
          <a:ext cx="3286125" cy="1971675"/>
        </a:xfrm>
        <a:prstGeom prst="rect">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How might your current work actually change the world and for whom?</a:t>
          </a:r>
        </a:p>
      </dsp:txBody>
      <dsp:txXfrm>
        <a:off x="1807368" y="2339975"/>
        <a:ext cx="3286125" cy="1971675"/>
      </dsp:txXfrm>
    </dsp:sp>
    <dsp:sp modelId="{5DD7BB59-ED31-47E0-9110-4D0029919846}">
      <dsp:nvSpPr>
        <dsp:cNvPr id="0" name=""/>
        <dsp:cNvSpPr/>
      </dsp:nvSpPr>
      <dsp:spPr>
        <a:xfrm>
          <a:off x="5422106" y="2339975"/>
          <a:ext cx="3286125" cy="1971675"/>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What people, programs, expertise, partners, institutions, tools do you already have access to that can help you reach your impact goals?</a:t>
          </a:r>
        </a:p>
      </dsp:txBody>
      <dsp:txXfrm>
        <a:off x="5422106" y="2339975"/>
        <a:ext cx="3286125" cy="19716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12B83-9FFD-47C2-B5A9-C02347CC7A2C}">
      <dsp:nvSpPr>
        <dsp:cNvPr id="0" name=""/>
        <dsp:cNvSpPr/>
      </dsp:nvSpPr>
      <dsp:spPr>
        <a:xfrm>
          <a:off x="0" y="540232"/>
          <a:ext cx="6476319" cy="24633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2634" tIns="479044" rIns="502634"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latin typeface="Calibri"/>
              <a:ea typeface="Calibri"/>
              <a:cs typeface="Calibri"/>
            </a:rPr>
            <a:t>K-14 educators</a:t>
          </a:r>
        </a:p>
        <a:p>
          <a:pPr marL="228600" lvl="1" indent="-228600" algn="l" defTabSz="1022350">
            <a:lnSpc>
              <a:spcPct val="90000"/>
            </a:lnSpc>
            <a:spcBef>
              <a:spcPct val="0"/>
            </a:spcBef>
            <a:spcAft>
              <a:spcPct val="15000"/>
            </a:spcAft>
            <a:buChar char="•"/>
          </a:pPr>
          <a:r>
            <a:rPr lang="en-US" sz="2300" kern="1200">
              <a:latin typeface="Calibri"/>
              <a:ea typeface="Calibri"/>
              <a:cs typeface="Calibri"/>
            </a:rPr>
            <a:t>Informal educators</a:t>
          </a:r>
        </a:p>
        <a:p>
          <a:pPr marL="228600" lvl="1" indent="-228600" algn="l" defTabSz="1022350">
            <a:lnSpc>
              <a:spcPct val="90000"/>
            </a:lnSpc>
            <a:spcBef>
              <a:spcPct val="0"/>
            </a:spcBef>
            <a:spcAft>
              <a:spcPct val="15000"/>
            </a:spcAft>
            <a:buChar char="•"/>
          </a:pPr>
          <a:r>
            <a:rPr lang="en-US" sz="2300" kern="1200">
              <a:latin typeface="Calibri"/>
              <a:ea typeface="Calibri"/>
              <a:cs typeface="Calibri"/>
            </a:rPr>
            <a:t>Industry or commercial partners</a:t>
          </a:r>
        </a:p>
        <a:p>
          <a:pPr marL="228600" lvl="1" indent="-228600" algn="l" defTabSz="1022350">
            <a:lnSpc>
              <a:spcPct val="90000"/>
            </a:lnSpc>
            <a:spcBef>
              <a:spcPct val="0"/>
            </a:spcBef>
            <a:spcAft>
              <a:spcPct val="15000"/>
            </a:spcAft>
            <a:buChar char="•"/>
          </a:pPr>
          <a:r>
            <a:rPr lang="en-US" sz="2300" kern="1200">
              <a:latin typeface="Calibri"/>
              <a:ea typeface="Calibri"/>
              <a:cs typeface="Calibri"/>
            </a:rPr>
            <a:t>Civic, community, spiritual leaders</a:t>
          </a:r>
        </a:p>
        <a:p>
          <a:pPr marL="228600" lvl="1" indent="-228600" algn="l" defTabSz="1022350" rtl="0">
            <a:lnSpc>
              <a:spcPct val="90000"/>
            </a:lnSpc>
            <a:spcBef>
              <a:spcPct val="0"/>
            </a:spcBef>
            <a:spcAft>
              <a:spcPct val="15000"/>
            </a:spcAft>
            <a:buChar char="•"/>
          </a:pPr>
          <a:r>
            <a:rPr lang="en-US" sz="2300" kern="1200">
              <a:latin typeface="Calibri"/>
              <a:ea typeface="Calibri"/>
              <a:cs typeface="Calibri"/>
            </a:rPr>
            <a:t>Other professional</a:t>
          </a:r>
        </a:p>
      </dsp:txBody>
      <dsp:txXfrm>
        <a:off x="0" y="540232"/>
        <a:ext cx="6476319" cy="2463300"/>
      </dsp:txXfrm>
    </dsp:sp>
    <dsp:sp modelId="{07B202DE-6B83-4E1F-884F-545A690C1125}">
      <dsp:nvSpPr>
        <dsp:cNvPr id="0" name=""/>
        <dsp:cNvSpPr/>
      </dsp:nvSpPr>
      <dsp:spPr>
        <a:xfrm>
          <a:off x="323815" y="200752"/>
          <a:ext cx="4533423" cy="678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353" tIns="0" rIns="171353" bIns="0" numCol="1" spcCol="1270" anchor="ctr" anchorCtr="0">
          <a:noAutofit/>
        </a:bodyPr>
        <a:lstStyle/>
        <a:p>
          <a:pPr marL="0" lvl="0" indent="0" algn="l" defTabSz="1022350" rtl="0">
            <a:lnSpc>
              <a:spcPct val="90000"/>
            </a:lnSpc>
            <a:spcBef>
              <a:spcPct val="0"/>
            </a:spcBef>
            <a:spcAft>
              <a:spcPct val="35000"/>
            </a:spcAft>
            <a:buNone/>
          </a:pPr>
          <a:r>
            <a:rPr lang="en-US" sz="2300" b="1" kern="1200">
              <a:latin typeface="Calibri"/>
              <a:ea typeface="Calibri"/>
              <a:cs typeface="Calibri"/>
            </a:rPr>
            <a:t>Begin with Existing</a:t>
          </a:r>
          <a:r>
            <a:rPr lang="en-US" sz="2300" b="0" kern="1200"/>
            <a:t> </a:t>
          </a:r>
          <a:r>
            <a:rPr lang="en-US" sz="2300" b="1" kern="1200"/>
            <a:t>Relationships</a:t>
          </a:r>
        </a:p>
      </dsp:txBody>
      <dsp:txXfrm>
        <a:off x="356959" y="233896"/>
        <a:ext cx="4467135" cy="612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9032B-7D84-43F6-A088-71046B819091}">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8FF143-D2B2-4B75-9CF2-6F73548BF6FE}">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46CBC4-10D6-4C71-8F32-66380712C1AA}">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We need to go beyond </a:t>
          </a:r>
          <a:r>
            <a:rPr lang="en-US" sz="2200" u="sng" kern="1200"/>
            <a:t>addressing</a:t>
          </a:r>
          <a:r>
            <a:rPr lang="en-US" sz="2200" kern="1200"/>
            <a:t> a particular problem</a:t>
          </a:r>
        </a:p>
      </dsp:txBody>
      <dsp:txXfrm>
        <a:off x="1057183" y="1805"/>
        <a:ext cx="9458416" cy="915310"/>
      </dsp:txXfrm>
    </dsp:sp>
    <dsp:sp modelId="{9EC21475-018D-4294-8848-64A8E452BEF3}">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9E317B-D59D-447B-B58E-046B32705CA9}">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F92B80-A9B1-4E7A-9C71-E1BBB808CFCE}">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b="0" kern="1200"/>
            <a:t>We want to demonstrate that we’ve </a:t>
          </a:r>
          <a:r>
            <a:rPr lang="en-US" sz="2200" b="0" u="sng" kern="1200"/>
            <a:t>contributed to </a:t>
          </a:r>
          <a:r>
            <a:rPr lang="en-US" sz="2200" b="0" u="sng" kern="1200">
              <a:latin typeface="Calibri"/>
              <a:ea typeface="Calibri"/>
              <a:cs typeface="Calibri"/>
            </a:rPr>
            <a:t>solving</a:t>
          </a:r>
          <a:r>
            <a:rPr lang="en-US" sz="2200" b="0" kern="1200">
              <a:latin typeface="Calibri"/>
              <a:ea typeface="Calibri"/>
              <a:cs typeface="Calibri"/>
            </a:rPr>
            <a:t> a problem</a:t>
          </a:r>
          <a:r>
            <a:rPr lang="en-US" sz="2200" b="0" kern="1200"/>
            <a:t> – that some kind of demonstrable change has occurred</a:t>
          </a:r>
        </a:p>
      </dsp:txBody>
      <dsp:txXfrm>
        <a:off x="1057183" y="1145944"/>
        <a:ext cx="9458416" cy="915310"/>
      </dsp:txXfrm>
    </dsp:sp>
    <dsp:sp modelId="{0ED2BAD5-77FE-4372-8FCB-3A9BBEE98F84}">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6C291-1F9C-4D9F-BEE5-AF2722139045}">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11081F-251D-4481-99D0-B11DE894C038}">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Outputs in-and-of themselves are not the source of change (although that can be indicators and contributors)</a:t>
          </a:r>
        </a:p>
      </dsp:txBody>
      <dsp:txXfrm>
        <a:off x="1057183" y="2290082"/>
        <a:ext cx="9458416" cy="915310"/>
      </dsp:txXfrm>
    </dsp:sp>
    <dsp:sp modelId="{31EFA49A-85F4-4582-8EB8-4356FB4C3129}">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41125A-C5A3-49BF-B49B-60D87BA829B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766CC7-DAB9-4AFA-A9F6-33729D50BF98}">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Research findings can help propel change – so can the *process* of doing the research, particularly when we are engaging with societal partners</a:t>
          </a:r>
        </a:p>
      </dsp:txBody>
      <dsp:txXfrm>
        <a:off x="1057183" y="3434221"/>
        <a:ext cx="9458416" cy="9153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8CD24-E3D9-FC47-B531-C0305824B225}"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20D580-8499-E54B-828E-5471FE4FA811}" type="slidenum">
              <a:rPr lang="en-US" smtClean="0"/>
              <a:t>‹#›</a:t>
            </a:fld>
            <a:endParaRPr lang="en-US"/>
          </a:p>
        </p:txBody>
      </p:sp>
    </p:spTree>
    <p:extLst>
      <p:ext uri="{BB962C8B-B14F-4D97-AF65-F5344CB8AC3E}">
        <p14:creationId xmlns:p14="http://schemas.microsoft.com/office/powerpoint/2010/main" val="421839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sf.gov/about/history/bios/atwaterman.jsp" TargetMode="External"/><Relationship Id="rId7" Type="http://schemas.openxmlformats.org/officeDocument/2006/relationships/hyperlink" Target="https://broaderimpacts.net/wp-content/uploads/2018/01/nabi-current-state-of-bi-011118.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nsf.gov/news/news_summ.jsp?cntn_id=102789" TargetMode="External"/><Relationship Id="rId5" Type="http://schemas.openxmlformats.org/officeDocument/2006/relationships/hyperlink" Target="https://www.nsf.gov/pubs/1997/nsbmr975/nsbmr975.htm" TargetMode="External"/><Relationship Id="rId4" Type="http://schemas.openxmlformats.org/officeDocument/2006/relationships/hyperlink" Target="https://www.nsf.gov/od/oia/activities/ceose/index.jsp"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ref.ac.uk/panels/what-is-the-role-of-expert-panels/"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s://www.ref.ac.uk/about-the-ref/guide-for-research-users/" TargetMode="External"/><Relationship Id="rId4" Type="http://schemas.openxmlformats.org/officeDocument/2006/relationships/hyperlink" Target="https://www.ref.ac.uk/panels/units-of-assessment/"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aris.marine.rutgers.edu/wizard/"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endParaRPr lang="en-US">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1</a:t>
            </a:fld>
            <a:endParaRPr lang="en-US"/>
          </a:p>
        </p:txBody>
      </p:sp>
    </p:spTree>
    <p:extLst>
      <p:ext uri="{BB962C8B-B14F-4D97-AF65-F5344CB8AC3E}">
        <p14:creationId xmlns:p14="http://schemas.microsoft.com/office/powerpoint/2010/main" val="4088321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Alison</a:t>
            </a:r>
          </a:p>
        </p:txBody>
      </p:sp>
      <p:sp>
        <p:nvSpPr>
          <p:cNvPr id="4" name="Slide Number Placeholder 3"/>
          <p:cNvSpPr>
            <a:spLocks noGrp="1"/>
          </p:cNvSpPr>
          <p:nvPr>
            <p:ph type="sldNum" sz="quarter" idx="5"/>
          </p:nvPr>
        </p:nvSpPr>
        <p:spPr/>
        <p:txBody>
          <a:bodyPr/>
          <a:lstStyle/>
          <a:p>
            <a:fld id="{EE20D580-8499-E54B-828E-5471FE4FA811}" type="slidenum">
              <a:rPr lang="en-US" smtClean="0"/>
              <a:t>10</a:t>
            </a:fld>
            <a:endParaRPr lang="en-US"/>
          </a:p>
        </p:txBody>
      </p:sp>
    </p:spTree>
    <p:extLst>
      <p:ext uri="{BB962C8B-B14F-4D97-AF65-F5344CB8AC3E}">
        <p14:creationId xmlns:p14="http://schemas.microsoft.com/office/powerpoint/2010/main" val="229711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our responsibility when it comes to the work that we do? What do we owe others – particularly when we have public funding?</a:t>
            </a:r>
          </a:p>
          <a:p>
            <a:endParaRPr lang="en-US"/>
          </a:p>
          <a:p>
            <a:r>
              <a:rPr lang="en-US"/>
              <a:t>Jane Lubchenco (former NOAA Administrator and current White House </a:t>
            </a:r>
            <a:r>
              <a:rPr lang="en-US" b="0"/>
              <a:t>Deputy Director for Climate and the Environment) called this the social contract. The idea that we have a contract with society to contribute to society with our work.</a:t>
            </a:r>
          </a:p>
        </p:txBody>
      </p:sp>
      <p:sp>
        <p:nvSpPr>
          <p:cNvPr id="4" name="Slide Number Placeholder 3"/>
          <p:cNvSpPr>
            <a:spLocks noGrp="1"/>
          </p:cNvSpPr>
          <p:nvPr>
            <p:ph type="sldNum" sz="quarter" idx="5"/>
          </p:nvPr>
        </p:nvSpPr>
        <p:spPr/>
        <p:txBody>
          <a:bodyPr/>
          <a:lstStyle/>
          <a:p>
            <a:fld id="{1299D134-5C21-DC48-9A68-F54698589FDD}" type="slidenum">
              <a:rPr lang="en-US" smtClean="0"/>
              <a:t>11</a:t>
            </a:fld>
            <a:endParaRPr lang="en-US"/>
          </a:p>
        </p:txBody>
      </p:sp>
    </p:spTree>
    <p:extLst>
      <p:ext uri="{BB962C8B-B14F-4D97-AF65-F5344CB8AC3E}">
        <p14:creationId xmlns:p14="http://schemas.microsoft.com/office/powerpoint/2010/main" val="738695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also ethical reasons why we need to practice the scholarship of engagement. We simply have a responsibility to use the resources and privilege available to us in higher education/research organizations to try to do better.</a:t>
            </a:r>
          </a:p>
        </p:txBody>
      </p:sp>
      <p:sp>
        <p:nvSpPr>
          <p:cNvPr id="4" name="Slide Number Placeholder 3"/>
          <p:cNvSpPr>
            <a:spLocks noGrp="1"/>
          </p:cNvSpPr>
          <p:nvPr>
            <p:ph type="sldNum" sz="quarter" idx="5"/>
          </p:nvPr>
        </p:nvSpPr>
        <p:spPr/>
        <p:txBody>
          <a:bodyPr/>
          <a:lstStyle/>
          <a:p>
            <a:fld id="{1299D134-5C21-DC48-9A68-F54698589FDD}" type="slidenum">
              <a:rPr lang="en-US" smtClean="0"/>
              <a:t>12</a:t>
            </a:fld>
            <a:endParaRPr lang="en-US"/>
          </a:p>
        </p:txBody>
      </p:sp>
    </p:spTree>
    <p:extLst>
      <p:ext uri="{BB962C8B-B14F-4D97-AF65-F5344CB8AC3E}">
        <p14:creationId xmlns:p14="http://schemas.microsoft.com/office/powerpoint/2010/main" val="418509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APLU calls this Public Impact Research and has called on US public universities to embrace this work.</a:t>
            </a:r>
          </a:p>
          <a:p>
            <a:r>
              <a:rPr lang="en-US"/>
              <a:t>They note that US public universities were founded on the idea of serving the public good</a:t>
            </a:r>
            <a:endParaRPr lang="en-US">
              <a:ea typeface="Calibri"/>
              <a:cs typeface="Calibri"/>
            </a:endParaRPr>
          </a:p>
          <a:p>
            <a:r>
              <a:rPr lang="en-US"/>
              <a:t>They note the erosion of trust in public education and view PIR as one component of regaining public trust</a:t>
            </a:r>
            <a:endParaRPr lang="en-US">
              <a:ea typeface="Calibri"/>
              <a:cs typeface="Calibri"/>
            </a:endParaRPr>
          </a:p>
        </p:txBody>
      </p:sp>
      <p:sp>
        <p:nvSpPr>
          <p:cNvPr id="4" name="Slide Number Placeholder 3"/>
          <p:cNvSpPr>
            <a:spLocks noGrp="1"/>
          </p:cNvSpPr>
          <p:nvPr>
            <p:ph type="sldNum" sz="quarter" idx="5"/>
          </p:nvPr>
        </p:nvSpPr>
        <p:spPr/>
        <p:txBody>
          <a:bodyPr/>
          <a:lstStyle/>
          <a:p>
            <a:fld id="{1299D134-5C21-DC48-9A68-F54698589FDD}" type="slidenum">
              <a:rPr lang="en-US" smtClean="0"/>
              <a:t>13</a:t>
            </a:fld>
            <a:endParaRPr lang="en-US"/>
          </a:p>
        </p:txBody>
      </p:sp>
    </p:spTree>
    <p:extLst>
      <p:ext uri="{BB962C8B-B14F-4D97-AF65-F5344CB8AC3E}">
        <p14:creationId xmlns:p14="http://schemas.microsoft.com/office/powerpoint/2010/main" val="3262680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Professionalization of BI</a:t>
            </a:r>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21</a:t>
            </a:fld>
            <a:endParaRPr lang="en-US"/>
          </a:p>
        </p:txBody>
      </p:sp>
    </p:spTree>
    <p:extLst>
      <p:ext uri="{BB962C8B-B14F-4D97-AF65-F5344CB8AC3E}">
        <p14:creationId xmlns:p14="http://schemas.microsoft.com/office/powerpoint/2010/main" val="2723545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a:t>
            </a:r>
          </a:p>
          <a:p>
            <a:r>
              <a:rPr lang="en-US" b="1"/>
              <a:t>1951 - March</a:t>
            </a:r>
            <a:r>
              <a:rPr lang="en-US"/>
              <a:t>: Alan T. Waterman, chief scientist at the Office of Naval Research, is nominated by President Truman to become the first director of the NSF. (</a:t>
            </a:r>
            <a:r>
              <a:rPr lang="en-US">
                <a:hlinkClick r:id="rId3"/>
              </a:rPr>
              <a:t>Waterman Biography</a:t>
            </a:r>
            <a:r>
              <a:rPr lang="en-US"/>
              <a:t>) He is provided with an initial appropriation of $225,000.</a:t>
            </a:r>
          </a:p>
          <a:p>
            <a:r>
              <a:rPr lang="en-US" b="1"/>
              <a:t>1952 - February 1</a:t>
            </a:r>
            <a:r>
              <a:rPr lang="en-US"/>
              <a:t>: The National Science Board approves the first 28 research grants to be awarded by NSF. The first grant, for $10,300, goes to the Institute for Cancer Research. A total of 97 research grants are awarded in the first year. Among the recipients is Max Delbruck (Nobel Prize, 1969).</a:t>
            </a:r>
          </a:p>
          <a:p>
            <a:endParaRPr lang="en-US">
              <a:ea typeface="Calibri"/>
              <a:cs typeface="Calibri"/>
            </a:endParaRPr>
          </a:p>
          <a:p>
            <a:r>
              <a:rPr lang="en-US"/>
              <a:t>Since the NSF first began awarding research funding in 1952, worthy proposals have always outnumbered available funds.</a:t>
            </a:r>
            <a:endParaRPr lang="en-US">
              <a:ea typeface="Calibri" panose="020F0502020204030204"/>
              <a:cs typeface="Calibri" panose="020F0502020204030204"/>
            </a:endParaRPr>
          </a:p>
          <a:p>
            <a:endParaRPr lang="en-US"/>
          </a:p>
          <a:p>
            <a:r>
              <a:rPr lang="en-US"/>
              <a:t>Up until the 1980’s reviewers used two main criteria for evaluating proposals: the intrinsic scientific merit of the proposal, and the qualifications and competence of the principal investigator. “nontechnical” components known as Broader Impacts, were used to select “from among the good proposals when the NSF’s budget allowed it to fund only a fraction of...proposals” (Rothenberg, 2010: 294).</a:t>
            </a:r>
            <a:endParaRPr lang="en-US">
              <a:ea typeface="Calibri" panose="020F0502020204030204"/>
              <a:cs typeface="Calibri" panose="020F0502020204030204"/>
            </a:endParaRPr>
          </a:p>
          <a:p>
            <a:endParaRPr lang="en-US"/>
          </a:p>
          <a:p>
            <a:r>
              <a:rPr lang="en-US"/>
              <a:t>To make the distinction between “basic” and “applied” research less rigid, NSB in 1981, adopted a merit-review standard for NSF proposals, which consisted of four criteria: 1) research performance competence of the principal investigator and supporting institution, 2) intrinsic merit of the proposed research, 3) utility or relevance of the research, and 4) effect of the proposed research on the infrastructure of science and engineering. </a:t>
            </a:r>
            <a:endParaRPr lang="en-US">
              <a:ea typeface="Calibri"/>
              <a:cs typeface="Calibri"/>
            </a:endParaRPr>
          </a:p>
          <a:p>
            <a:endParaRPr lang="en-US"/>
          </a:p>
          <a:p>
            <a:r>
              <a:rPr lang="en-US"/>
              <a:t> In 1996, surveys showed that most reviewers lacked an understanding of </a:t>
            </a:r>
            <a:r>
              <a:rPr lang="en-US" strike="sngStrike"/>
              <a:t> </a:t>
            </a:r>
            <a:r>
              <a:rPr lang="en-US"/>
              <a:t>Broader Impacts (Rothenberg,2010: 297). At that time, it was recommended that the criteria be simplified and clarified, and the review criteria were reduced from four to two: intellectual merit and broader impacts. </a:t>
            </a:r>
            <a:endParaRPr lang="en-US">
              <a:ea typeface="Calibri"/>
              <a:cs typeface="Calibri"/>
            </a:endParaRPr>
          </a:p>
          <a:p>
            <a:endParaRPr lang="en-US"/>
          </a:p>
          <a:p>
            <a:r>
              <a:rPr lang="en-US"/>
              <a:t>In 1997, based on recommendations from the Committee on Equal Opportunities in Science and Engineering (</a:t>
            </a:r>
            <a:r>
              <a:rPr lang="en-US">
                <a:hlinkClick r:id="rId4"/>
              </a:rPr>
              <a:t>CEOSE</a:t>
            </a:r>
            <a:r>
              <a:rPr lang="en-US"/>
              <a:t>) which provides advice to the NSF on policies and programs that encourage full participation by women, minorities, and persons with disabilities in STEM, NSB simplified the merit review criteria for proposals from four to two – intellectual merit and broader impacts (</a:t>
            </a:r>
            <a:r>
              <a:rPr lang="en-US">
                <a:hlinkClick r:id="rId5"/>
              </a:rPr>
              <a:t>NSB/MR-97-05</a:t>
            </a:r>
            <a:r>
              <a:rPr lang="en-US"/>
              <a:t>, NSF News Release </a:t>
            </a:r>
            <a:r>
              <a:rPr lang="en-US">
                <a:hlinkClick r:id="rId6"/>
              </a:rPr>
              <a:t>97-028</a:t>
            </a:r>
            <a:r>
              <a:rPr lang="en-US"/>
              <a:t>). NSF defined broader impacts using five general subcategories: 1) integrating research and education, 2) broadening the participation of underrepresented groups, 3) enhancing the infrastructure for research and/or education, 4) disseminating project results broadly to enhance understanding of science and technology, and 5) describing potential benefits to society at large.</a:t>
            </a:r>
            <a:endParaRPr lang="en-US">
              <a:ea typeface="Calibri"/>
              <a:cs typeface="Calibri"/>
            </a:endParaRPr>
          </a:p>
          <a:p>
            <a:endParaRPr lang="en-US">
              <a:ea typeface="Calibri"/>
              <a:cs typeface="Calibri"/>
            </a:endParaRPr>
          </a:p>
          <a:p>
            <a:r>
              <a:rPr lang="en-US"/>
              <a:t>In 2010, the U.S. Congress passed the America Competes Reauthorization Act (ACRA), which provided funding for the NSF. The Broader Impacts review criterion was specifically addressed in the ACRA. It stipulated that the NSF apply the BI review criterion to achieve societal goals </a:t>
            </a:r>
            <a:endParaRPr lang="en-US">
              <a:ea typeface="Calibri" panose="020F0502020204030204"/>
              <a:cs typeface="Calibri" panose="020F0502020204030204"/>
            </a:endParaRPr>
          </a:p>
          <a:p>
            <a:endParaRPr lang="en-US"/>
          </a:p>
          <a:p>
            <a:r>
              <a:rPr lang="en-US"/>
              <a:t>In 2017, the American Innovation and Competitiveness Act (AICA) was signed which again slightly revised and condensed the BI criterion.</a:t>
            </a:r>
            <a:endParaRPr lang="en-US">
              <a:ea typeface="Calibri"/>
              <a:cs typeface="Calibri"/>
            </a:endParaRPr>
          </a:p>
          <a:p>
            <a:r>
              <a:rPr lang="en-US"/>
              <a:t>These goals have been updated annually in the NSF Proposal &amp; Award Policies &amp; Procedures Guide. </a:t>
            </a:r>
            <a:endParaRPr lang="en-US">
              <a:cs typeface="Calibri" panose="020F0502020204030204"/>
            </a:endParaRPr>
          </a:p>
          <a:p>
            <a:endParaRPr lang="en-US">
              <a:ea typeface="Calibri" panose="020F0502020204030204"/>
              <a:cs typeface="Calibri" panose="020F0502020204030204"/>
            </a:endParaRPr>
          </a:p>
          <a:p>
            <a:r>
              <a:rPr lang="en-US"/>
              <a:t>In January 2018, NABI compiled data from their own annual summits, findings from NSF’s Office of Integrative Activities two-year study of broader impacts implementation, and NSF’s annual Committee of Visitors report on how the broader impacts criterion is being applied across programs and directorates. Their findings, published in the report,  </a:t>
            </a:r>
            <a:r>
              <a:rPr lang="en-US">
                <a:hlinkClick r:id="rId7"/>
              </a:rPr>
              <a:t>“Current State of Broader Impacts: Advancing Science and Benefiting Society</a:t>
            </a:r>
            <a:r>
              <a:rPr lang="en-US"/>
              <a:t>” lists seven common issues across all stakeholder groups:</a:t>
            </a:r>
          </a:p>
          <a:p>
            <a:pPr marL="171450" indent="-171450">
              <a:buFont typeface="Arial"/>
              <a:buChar char="•"/>
            </a:pPr>
            <a:r>
              <a:rPr lang="en-US"/>
              <a:t>Broader impacts criterion is unclear. </a:t>
            </a:r>
          </a:p>
          <a:p>
            <a:pPr marL="171450" indent="-171450">
              <a:buFont typeface="Arial"/>
              <a:buChar char="•"/>
            </a:pPr>
            <a:r>
              <a:rPr lang="en-US"/>
              <a:t>Random judgments on broader impacts are common in the merit review process. </a:t>
            </a:r>
          </a:p>
          <a:p>
            <a:pPr marL="171450" indent="-171450">
              <a:buFont typeface="Arial"/>
              <a:buChar char="•"/>
            </a:pPr>
            <a:r>
              <a:rPr lang="en-US"/>
              <a:t>Relative weighting of intellectual merit and broader impacts is not consistent; broader impacts is used by reviewers as a tie-breaker rather than a more substantial and equally weighted criterion. </a:t>
            </a:r>
          </a:p>
          <a:p>
            <a:pPr marL="171450" indent="-171450">
              <a:buFont typeface="Arial"/>
              <a:buChar char="•"/>
            </a:pPr>
            <a:r>
              <a:rPr lang="en-US"/>
              <a:t>It is unclear whether broader impacts need to be specifically related to the research aspects of the proposal. </a:t>
            </a:r>
          </a:p>
          <a:p>
            <a:pPr marL="171450" indent="-171450">
              <a:buFont typeface="Arial"/>
              <a:buChar char="•"/>
            </a:pPr>
            <a:r>
              <a:rPr lang="en-US"/>
              <a:t>Academic culture does not reward broader impacts activities and dissemination. </a:t>
            </a:r>
          </a:p>
          <a:p>
            <a:pPr marL="171450" indent="-171450">
              <a:buFont typeface="Arial"/>
              <a:buChar char="•"/>
            </a:pPr>
            <a:r>
              <a:rPr lang="en-US"/>
              <a:t>Resources to support broader impacts are lacking at the individual, institutional, and national levels. </a:t>
            </a:r>
          </a:p>
          <a:p>
            <a:pPr marL="171450" indent="-171450">
              <a:buFont typeface="Arial"/>
              <a:buChar char="•"/>
            </a:pPr>
            <a:r>
              <a:rPr lang="en-US"/>
              <a:t>Universities, governmental representatives, and non-academic partners need better ways to understand and communicate about broader impacts internally and externally to demonstrate research value.</a:t>
            </a:r>
          </a:p>
          <a:p>
            <a:endParaRPr lang="en-US">
              <a:ea typeface="Calibri" panose="020F0502020204030204"/>
              <a:cs typeface="Calibri" panose="020F0502020204030204"/>
            </a:endParaRPr>
          </a:p>
          <a:p>
            <a:endParaRPr lang="en-US"/>
          </a:p>
          <a:p>
            <a:r>
              <a:rPr lang="en-US"/>
              <a:t>These examples of societally relevant outcomes should not be considered either comprehensive or prescriptive. Proposers may include appropriate outcomes not covered by these examples, and it should be noted that it is not expected to address all or most of these outcomes in a single proposal. </a:t>
            </a:r>
            <a:endParaRPr lang="en-US">
              <a:ea typeface="Calibri"/>
              <a:cs typeface="Calibri" panose="020F0502020204030204"/>
            </a:endParaRPr>
          </a:p>
          <a:p>
            <a:br>
              <a:rPr lang="en-US">
                <a:cs typeface="+mn-lt"/>
              </a:rPr>
            </a:br>
            <a:endParaRPr lang="en-US"/>
          </a:p>
        </p:txBody>
      </p:sp>
      <p:sp>
        <p:nvSpPr>
          <p:cNvPr id="4" name="Slide Number Placeholder 3"/>
          <p:cNvSpPr>
            <a:spLocks noGrp="1"/>
          </p:cNvSpPr>
          <p:nvPr>
            <p:ph type="sldNum" sz="quarter" idx="5"/>
          </p:nvPr>
        </p:nvSpPr>
        <p:spPr/>
        <p:txBody>
          <a:bodyPr/>
          <a:lstStyle/>
          <a:p>
            <a:fld id="{9DFC0ABE-708C-C44E-8192-CFEABEBE45CC}" type="slidenum">
              <a:rPr lang="en-US" smtClean="0"/>
              <a:t>22</a:t>
            </a:fld>
            <a:endParaRPr lang="en-US"/>
          </a:p>
        </p:txBody>
      </p:sp>
    </p:spTree>
    <p:extLst>
      <p:ext uri="{BB962C8B-B14F-4D97-AF65-F5344CB8AC3E}">
        <p14:creationId xmlns:p14="http://schemas.microsoft.com/office/powerpoint/2010/main" val="3993619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25</a:t>
            </a:fld>
            <a:endParaRPr lang="en-US"/>
          </a:p>
        </p:txBody>
      </p:sp>
    </p:spTree>
    <p:extLst>
      <p:ext uri="{BB962C8B-B14F-4D97-AF65-F5344CB8AC3E}">
        <p14:creationId xmlns:p14="http://schemas.microsoft.com/office/powerpoint/2010/main" val="4266504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26</a:t>
            </a:fld>
            <a:endParaRPr lang="en-US"/>
          </a:p>
        </p:txBody>
      </p:sp>
    </p:spTree>
    <p:extLst>
      <p:ext uri="{BB962C8B-B14F-4D97-AF65-F5344CB8AC3E}">
        <p14:creationId xmlns:p14="http://schemas.microsoft.com/office/powerpoint/2010/main" val="2114668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we've seen, there is growing interest in and support for doing research that engages directly with society and contributes to positive impacts for society. Jen has given us the background on how and why NSF developed its tradition of broader impacts work. We also want to share some additional frameworks for planning and evaluating the societal impact of research. Different frameworks and different categories of impact may be effective for different projects or contexts.</a:t>
            </a:r>
          </a:p>
        </p:txBody>
      </p:sp>
      <p:sp>
        <p:nvSpPr>
          <p:cNvPr id="4" name="Slide Number Placeholder 3"/>
          <p:cNvSpPr>
            <a:spLocks noGrp="1"/>
          </p:cNvSpPr>
          <p:nvPr>
            <p:ph type="sldNum" sz="quarter" idx="5"/>
          </p:nvPr>
        </p:nvSpPr>
        <p:spPr/>
        <p:txBody>
          <a:bodyPr/>
          <a:lstStyle/>
          <a:p>
            <a:fld id="{EE20D580-8499-E54B-828E-5471FE4FA811}" type="slidenum">
              <a:rPr lang="en-US" smtClean="0"/>
              <a:t>31</a:t>
            </a:fld>
            <a:endParaRPr lang="en-US"/>
          </a:p>
        </p:txBody>
      </p:sp>
    </p:spTree>
    <p:extLst>
      <p:ext uri="{BB962C8B-B14F-4D97-AF65-F5344CB8AC3E}">
        <p14:creationId xmlns:p14="http://schemas.microsoft.com/office/powerpoint/2010/main" val="4175361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NSF stresses that these are not the only possible impact categories – but this is their current list of examples. You can craft an NSF proposal that addresses one or more of these broader impacts as part of your research.</a:t>
            </a:r>
            <a:endParaRPr lang="en-US"/>
          </a:p>
        </p:txBody>
      </p:sp>
      <p:sp>
        <p:nvSpPr>
          <p:cNvPr id="4" name="Slide Number Placeholder 3"/>
          <p:cNvSpPr>
            <a:spLocks noGrp="1"/>
          </p:cNvSpPr>
          <p:nvPr>
            <p:ph type="sldNum" sz="quarter" idx="5"/>
          </p:nvPr>
        </p:nvSpPr>
        <p:spPr/>
        <p:txBody>
          <a:bodyPr/>
          <a:lstStyle/>
          <a:p>
            <a:fld id="{9DFC0ABE-708C-C44E-8192-CFEABEBE45CC}" type="slidenum">
              <a:rPr lang="en-US" smtClean="0"/>
              <a:t>32</a:t>
            </a:fld>
            <a:endParaRPr lang="en-US"/>
          </a:p>
        </p:txBody>
      </p:sp>
    </p:spTree>
    <p:extLst>
      <p:ext uri="{BB962C8B-B14F-4D97-AF65-F5344CB8AC3E}">
        <p14:creationId xmlns:p14="http://schemas.microsoft.com/office/powerpoint/2010/main" val="153162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a:cs typeface="Calibri"/>
            </a:endParaRPr>
          </a:p>
          <a:p>
            <a:pPr algn="ctr"/>
            <a:endParaRPr lang="en-US"/>
          </a:p>
          <a:p>
            <a:r>
              <a:rPr lang="en-US">
                <a:cs typeface="Calibri"/>
              </a:rPr>
              <a:t>Jen -Welcome</a:t>
            </a:r>
            <a:r>
              <a:rPr lang="en-US"/>
              <a:t> Zoom participants,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JF – Introduce self</a:t>
            </a:r>
            <a:endParaRPr lang="en-US">
              <a:cs typeface="Calibri"/>
            </a:endParaRPr>
          </a:p>
          <a:p>
            <a:r>
              <a:rPr lang="en-US"/>
              <a:t>MH – Introduce self</a:t>
            </a:r>
            <a:endParaRPr lang="en-US">
              <a:cs typeface="Calibri"/>
            </a:endParaRPr>
          </a:p>
          <a:p>
            <a:r>
              <a:rPr lang="en-US"/>
              <a:t>AM – Introduce self</a:t>
            </a:r>
            <a:endParaRPr lang="en-US">
              <a:cs typeface="Calibri"/>
            </a:endParaRPr>
          </a:p>
          <a:p>
            <a:r>
              <a:rPr lang="en-US"/>
              <a:t>Gigi– Introduce self</a:t>
            </a:r>
            <a:endParaRPr lang="en-US">
              <a:cs typeface="Calibri"/>
            </a:endParaRPr>
          </a:p>
          <a:p>
            <a:r>
              <a:rPr lang="en-US"/>
              <a:t>Susan– Give apologies that she cannot be here today</a:t>
            </a:r>
            <a:endParaRPr lang="en-US">
              <a:cs typeface="Calibri"/>
            </a:endParaRPr>
          </a:p>
          <a:p>
            <a:endParaRPr lang="en-US">
              <a:cs typeface="Calibri"/>
            </a:endParaRPr>
          </a:p>
          <a:p>
            <a:r>
              <a:rPr lang="en-US">
                <a:cs typeface="Calibri"/>
              </a:rPr>
              <a:t>Who else is here – in chat say hello and what your role is? (MAKE SURE THE RIGHT OPTIONS ARE ACTIVE – OR CONSIDER POLL)</a:t>
            </a:r>
            <a:endParaRPr lang="en-US">
              <a:ea typeface="Calibri"/>
              <a:cs typeface="Calibri"/>
            </a:endParaRPr>
          </a:p>
          <a:p>
            <a:r>
              <a:rPr lang="en-US">
                <a:cs typeface="Calibri"/>
              </a:rPr>
              <a:t>- Faculty</a:t>
            </a:r>
            <a:endParaRPr lang="en-US">
              <a:ea typeface="Calibri"/>
              <a:cs typeface="Calibri"/>
            </a:endParaRPr>
          </a:p>
          <a:p>
            <a:r>
              <a:rPr lang="en-US">
                <a:cs typeface="Calibri"/>
              </a:rPr>
              <a:t>- Post Docs</a:t>
            </a:r>
            <a:endParaRPr lang="en-US">
              <a:ea typeface="Calibri"/>
              <a:cs typeface="Calibri"/>
            </a:endParaRPr>
          </a:p>
          <a:p>
            <a:r>
              <a:rPr lang="en-US">
                <a:cs typeface="Calibri"/>
              </a:rPr>
              <a:t>- Administrators</a:t>
            </a:r>
            <a:endParaRPr lang="en-US">
              <a:ea typeface="Calibri"/>
              <a:cs typeface="Calibri"/>
            </a:endParaRPr>
          </a:p>
          <a:p>
            <a:r>
              <a:rPr lang="en-US">
                <a:cs typeface="Calibri"/>
              </a:rPr>
              <a:t>- Researchers</a:t>
            </a:r>
            <a:endParaRPr lang="en-US">
              <a:ea typeface="Calibri"/>
              <a:cs typeface="Calibri"/>
            </a:endParaRPr>
          </a:p>
          <a:p>
            <a:r>
              <a:rPr lang="en-US">
                <a:cs typeface="Calibri"/>
              </a:rPr>
              <a:t>- Practitioners</a:t>
            </a:r>
            <a:endParaRPr lang="en-US">
              <a:ea typeface="Calibri"/>
              <a:cs typeface="Calibri"/>
            </a:endParaRPr>
          </a:p>
          <a:p>
            <a:r>
              <a:rPr lang="en-US">
                <a:cs typeface="Calibri"/>
              </a:rPr>
              <a:t>- Broader Impact or research development professionals</a:t>
            </a:r>
            <a:endParaRPr lang="en-US">
              <a:ea typeface="Calibri"/>
              <a:cs typeface="Calibri"/>
            </a:endParaRPr>
          </a:p>
          <a:p>
            <a:r>
              <a:rPr lang="en-US">
                <a:cs typeface="Calibri"/>
              </a:rPr>
              <a:t>- Students</a:t>
            </a:r>
            <a:endParaRPr lang="en-US">
              <a:ea typeface="Calibri"/>
              <a:cs typeface="Calibri"/>
            </a:endParaRPr>
          </a:p>
          <a:p>
            <a:r>
              <a:rPr lang="en-US">
                <a:cs typeface="Calibri"/>
              </a:rPr>
              <a:t>Who did I miss?</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2</a:t>
            </a:fld>
            <a:endParaRPr lang="en-US"/>
          </a:p>
        </p:txBody>
      </p:sp>
    </p:spTree>
    <p:extLst>
      <p:ext uri="{BB962C8B-B14F-4D97-AF65-F5344CB8AC3E}">
        <p14:creationId xmlns:p14="http://schemas.microsoft.com/office/powerpoint/2010/main" val="4268657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An increasingly popular framework of impact goals is the SDGs. </a:t>
            </a:r>
            <a:r>
              <a:rPr lang="en-US"/>
              <a:t>The UN Sustainable Development Goals were created </a:t>
            </a:r>
            <a:r>
              <a:rPr lang="en-US" err="1"/>
              <a:t>i</a:t>
            </a:r>
            <a:r>
              <a:rPr lang="en"/>
              <a:t>n 2015 by the UN General Assembly as a way to work toward the “end [of] poverty, protect the planet, and ensure prosperity for all" by 2030. </a:t>
            </a:r>
            <a:endParaRPr lang="en-US">
              <a:cs typeface="Calibri"/>
            </a:endParaRPr>
          </a:p>
          <a:p>
            <a:endParaRPr lang="en-US">
              <a:cs typeface="Calibri"/>
            </a:endParaRPr>
          </a:p>
          <a:p>
            <a:r>
              <a:rPr lang="en-US">
                <a:cs typeface="Calibri"/>
              </a:rPr>
              <a:t>These 17 categories can give us a very big goal to aim for. No one research project will solve any of these international goals – but identifying one (or more) SDG as something your research contributes to can put your research in a larger context and community of work. Some universities are tying their impacts directly to contributions to the SDGs – or are selecting one or two SDGs so they become of center of excellence.</a:t>
            </a:r>
            <a:endParaRPr lang="en-US">
              <a:ea typeface="Calibri"/>
              <a:cs typeface="Calibri"/>
            </a:endParaRPr>
          </a:p>
          <a:p>
            <a:endParaRPr lang="en-US">
              <a:ea typeface="Calibri"/>
              <a:cs typeface="Calibri"/>
            </a:endParaRPr>
          </a:p>
          <a:p>
            <a:r>
              <a:rPr lang="en-US"/>
              <a:t>The advantage of a shared, international framework is that is allows you to "speak the same language" with researchers around the world – can make it easier to explain what you're working on. However, not everyone's research is a perfect fit . . . </a:t>
            </a:r>
            <a:endParaRPr lang="en-US">
              <a:cs typeface="Calibri"/>
            </a:endParaRPr>
          </a:p>
          <a:p>
            <a:endParaRPr lang="en-US">
              <a:cs typeface="Calibri"/>
            </a:endParaRPr>
          </a:p>
          <a:p>
            <a:r>
              <a:rPr lang="en-US">
                <a:cs typeface="Calibri"/>
              </a:rPr>
              <a:t>These – and many of the frameworks that follow – are just frameworks. They are ways to describe an area of impact. They don't describe how you have contributed to that impact. They don't in and off themselves offer ways to demonstrate impact.</a:t>
            </a:r>
            <a:r>
              <a:rPr lang="en-US"/>
              <a:t> That's up to you to. Wise words from David Phipps of Research Impact Canada, “You can’t move the needle on an SDG by just publishing a paper.”</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33</a:t>
            </a:fld>
            <a:endParaRPr lang="en-US"/>
          </a:p>
        </p:txBody>
      </p:sp>
    </p:spTree>
    <p:extLst>
      <p:ext uri="{BB962C8B-B14F-4D97-AF65-F5344CB8AC3E}">
        <p14:creationId xmlns:p14="http://schemas.microsoft.com/office/powerpoint/2010/main" val="66487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Alison</a:t>
            </a:r>
            <a:endParaRPr lang="en-US"/>
          </a:p>
          <a:p>
            <a:endParaRPr lang="en-US"/>
          </a:p>
          <a:p>
            <a:r>
              <a:rPr lang="en-US"/>
              <a:t>The Research Excellent Framework is a required part of academic life in the United Kingdom.</a:t>
            </a:r>
            <a:endParaRPr lang="en-US">
              <a:cs typeface="Calibri"/>
            </a:endParaRPr>
          </a:p>
          <a:p>
            <a:r>
              <a:rPr lang="en-US">
                <a:cs typeface="Calibri"/>
              </a:rPr>
              <a:t>Assessment occurs every 7 years (this format started in 2014)</a:t>
            </a:r>
            <a:endParaRPr lang="en-US"/>
          </a:p>
          <a:p>
            <a:r>
              <a:rPr lang="en-US"/>
              <a:t>Threefold purpose of the REF:</a:t>
            </a:r>
            <a:endParaRPr lang="en-US">
              <a:cs typeface="Calibri"/>
            </a:endParaRPr>
          </a:p>
          <a:p>
            <a:pPr marL="171450" indent="-171450">
              <a:buFont typeface="Arial"/>
              <a:buChar char="•"/>
            </a:pPr>
            <a:r>
              <a:rPr lang="en-US"/>
              <a:t>To provide accountability for public investment in research and produce evidence of the benefits of this investment.</a:t>
            </a:r>
            <a:endParaRPr lang="en-US">
              <a:cs typeface="Calibri"/>
            </a:endParaRPr>
          </a:p>
          <a:p>
            <a:pPr marL="171450" indent="-171450">
              <a:buFont typeface="Arial"/>
              <a:buChar char="•"/>
            </a:pPr>
            <a:r>
              <a:rPr lang="en-US"/>
              <a:t>To provide benchmarking information and establish reputational yardsticks, for use within the HE sector and for public information.</a:t>
            </a:r>
            <a:endParaRPr lang="en-US">
              <a:cs typeface="Calibri"/>
            </a:endParaRPr>
          </a:p>
          <a:p>
            <a:pPr marL="171450" indent="-171450">
              <a:buFont typeface="Arial"/>
              <a:buChar char="•"/>
            </a:pPr>
            <a:r>
              <a:rPr lang="en-US"/>
              <a:t>To inform the selective allocation of funding for research. </a:t>
            </a:r>
            <a:endParaRPr lang="en-US">
              <a:cs typeface="Calibri"/>
            </a:endParaRPr>
          </a:p>
          <a:p>
            <a:r>
              <a:rPr lang="en-US"/>
              <a:t>How is the REF carried out? </a:t>
            </a:r>
            <a:endParaRPr lang="en-US">
              <a:cs typeface="Calibri"/>
            </a:endParaRPr>
          </a:p>
          <a:p>
            <a:r>
              <a:rPr lang="en-US"/>
              <a:t>The REF is a </a:t>
            </a:r>
            <a:r>
              <a:rPr lang="en-US">
                <a:hlinkClick r:id="rId3"/>
              </a:rPr>
              <a:t>process of expert review</a:t>
            </a:r>
            <a:r>
              <a:rPr lang="en-US"/>
              <a:t>, carried out by expert panels for each of the 34 subject-based </a:t>
            </a:r>
            <a:r>
              <a:rPr lang="en-US">
                <a:hlinkClick r:id="rId4"/>
              </a:rPr>
              <a:t>units of assessment </a:t>
            </a:r>
            <a:r>
              <a:rPr lang="en-US"/>
              <a:t>(UOAs), under the guidance of four main panels. Expert panels are made up of senior academics, international members, and </a:t>
            </a:r>
            <a:r>
              <a:rPr lang="en-US">
                <a:hlinkClick r:id="rId5"/>
              </a:rPr>
              <a:t>research users</a:t>
            </a:r>
            <a:r>
              <a:rPr lang="en-US"/>
              <a:t>. </a:t>
            </a:r>
            <a:endParaRPr lang="en-US">
              <a:cs typeface="Calibri"/>
            </a:endParaRPr>
          </a:p>
          <a:p>
            <a:r>
              <a:rPr lang="en-US"/>
              <a:t>For each submission, three distinct elements are assessed: the quality of </a:t>
            </a:r>
            <a:r>
              <a:rPr lang="en-US" b="1"/>
              <a:t>outputs </a:t>
            </a:r>
            <a:r>
              <a:rPr lang="en-US"/>
              <a:t>(e.g. publications, performances, and exhibitions) (60%) , their </a:t>
            </a:r>
            <a:r>
              <a:rPr lang="en-US" b="1"/>
              <a:t>impact</a:t>
            </a:r>
            <a:r>
              <a:rPr lang="en-US"/>
              <a:t> beyond academia (25%) , and the </a:t>
            </a:r>
            <a:r>
              <a:rPr lang="en-US" b="1"/>
              <a:t>environment</a:t>
            </a:r>
            <a:r>
              <a:rPr lang="en-US"/>
              <a:t> that supports research (15%).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299D134-5C21-DC48-9A68-F54698589FDD}" type="slidenum">
              <a:rPr lang="en-US" smtClean="0"/>
              <a:t>34</a:t>
            </a:fld>
            <a:endParaRPr lang="en-US"/>
          </a:p>
        </p:txBody>
      </p:sp>
    </p:spTree>
    <p:extLst>
      <p:ext uri="{BB962C8B-B14F-4D97-AF65-F5344CB8AC3E}">
        <p14:creationId xmlns:p14="http://schemas.microsoft.com/office/powerpoint/2010/main" val="3136343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Alison</a:t>
            </a:r>
            <a:endParaRPr lang="en-US"/>
          </a:p>
          <a:p>
            <a:endParaRPr lang="en-US"/>
          </a:p>
          <a:p>
            <a:r>
              <a:rPr lang="en-US"/>
              <a:t>Another way of framing the kinds of impacts a university is generating</a:t>
            </a:r>
            <a:endParaRPr lang="en-US">
              <a:cs typeface="Calibri"/>
            </a:endParaRPr>
          </a:p>
          <a:p>
            <a:r>
              <a:rPr lang="en-US">
                <a:cs typeface="Calibri"/>
              </a:rPr>
              <a:t>Remember – this is about categorizing the work, not demonstrating your impact</a:t>
            </a:r>
          </a:p>
        </p:txBody>
      </p:sp>
      <p:sp>
        <p:nvSpPr>
          <p:cNvPr id="4" name="Slide Number Placeholder 3"/>
          <p:cNvSpPr>
            <a:spLocks noGrp="1"/>
          </p:cNvSpPr>
          <p:nvPr>
            <p:ph type="sldNum" sz="quarter" idx="5"/>
          </p:nvPr>
        </p:nvSpPr>
        <p:spPr/>
        <p:txBody>
          <a:bodyPr/>
          <a:lstStyle/>
          <a:p>
            <a:fld id="{1299D134-5C21-DC48-9A68-F54698589FDD}" type="slidenum">
              <a:rPr lang="en-US" smtClean="0"/>
              <a:t>35</a:t>
            </a:fld>
            <a:endParaRPr lang="en-US"/>
          </a:p>
        </p:txBody>
      </p:sp>
    </p:spTree>
    <p:extLst>
      <p:ext uri="{BB962C8B-B14F-4D97-AF65-F5344CB8AC3E}">
        <p14:creationId xmlns:p14="http://schemas.microsoft.com/office/powerpoint/2010/main" val="27611465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err="1"/>
              <a:t>Lenfest</a:t>
            </a:r>
            <a:r>
              <a:rPr lang="en-US"/>
              <a:t> Ocean Program and the next framework focus on HOW the work has generated impacts.</a:t>
            </a:r>
          </a:p>
        </p:txBody>
      </p:sp>
      <p:sp>
        <p:nvSpPr>
          <p:cNvPr id="4" name="Slide Number Placeholder 3"/>
          <p:cNvSpPr>
            <a:spLocks noGrp="1"/>
          </p:cNvSpPr>
          <p:nvPr>
            <p:ph type="sldNum" sz="quarter" idx="5"/>
          </p:nvPr>
        </p:nvSpPr>
        <p:spPr/>
        <p:txBody>
          <a:bodyPr/>
          <a:lstStyle/>
          <a:p>
            <a:fld id="{EE20D580-8499-E54B-828E-5471FE4FA811}" type="slidenum">
              <a:rPr lang="en-US" smtClean="0"/>
              <a:t>36</a:t>
            </a:fld>
            <a:endParaRPr lang="en-US"/>
          </a:p>
        </p:txBody>
      </p:sp>
    </p:spTree>
    <p:extLst>
      <p:ext uri="{BB962C8B-B14F-4D97-AF65-F5344CB8AC3E}">
        <p14:creationId xmlns:p14="http://schemas.microsoft.com/office/powerpoint/2010/main" val="2319225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need the categories of impact we’ve described above. But to be truly effective, we need to understand HOW we have impact.</a:t>
            </a:r>
          </a:p>
          <a:p>
            <a:r>
              <a:rPr lang="en-US">
                <a:cs typeface="Calibri"/>
              </a:rPr>
              <a:t>Now we're getting to demonstrating impact . . . </a:t>
            </a:r>
            <a:endParaRPr lang="en-US"/>
          </a:p>
          <a:p>
            <a:r>
              <a:rPr lang="en-US">
                <a:cs typeface="Calibri"/>
              </a:rPr>
              <a:t>These categories describe the CHANGES the research has contributed to. The first four categories on this list are relatively near-term impacts, meaning you are more likely to be able to observe and document them during the course of a regular research project (2 – 5 years). The final category speaks to the changes we might see in our broader system – that probably have come about because of one or more of the first four. So using this framework can help you understand what changes your research contributed to and *how* they supported larger, longer-term system changes.</a:t>
            </a:r>
            <a:endParaRPr lang="en-US">
              <a:ea typeface="Calibri"/>
              <a:cs typeface="Calibri"/>
            </a:endParaRPr>
          </a:p>
          <a:p>
            <a:endParaRPr lang="en-US">
              <a:cs typeface="Calibri"/>
            </a:endParaRPr>
          </a:p>
          <a:p>
            <a:r>
              <a:rPr lang="en-US">
                <a:cs typeface="Calibri"/>
              </a:rPr>
              <a:t>This framework can be combined with some of the others we've show – such as by showing how your research had a particular type of impact (instrumental, connectivity) within an SDG category. </a:t>
            </a:r>
            <a:endParaRPr lang="en-US">
              <a:ea typeface="Calibri"/>
              <a:cs typeface="Calibri"/>
            </a:endParaRPr>
          </a:p>
        </p:txBody>
      </p:sp>
      <p:sp>
        <p:nvSpPr>
          <p:cNvPr id="4" name="Slide Number Placeholder 3"/>
          <p:cNvSpPr>
            <a:spLocks noGrp="1"/>
          </p:cNvSpPr>
          <p:nvPr>
            <p:ph type="sldNum" sz="quarter" idx="5"/>
          </p:nvPr>
        </p:nvSpPr>
        <p:spPr/>
        <p:txBody>
          <a:bodyPr/>
          <a:lstStyle/>
          <a:p>
            <a:fld id="{6DF469D5-453A-6446-8CA6-AAB0D36A9FEF}" type="slidenum">
              <a:rPr lang="en-US" smtClean="0"/>
              <a:t>37</a:t>
            </a:fld>
            <a:endParaRPr lang="en-US"/>
          </a:p>
        </p:txBody>
      </p:sp>
    </p:spTree>
    <p:extLst>
      <p:ext uri="{BB962C8B-B14F-4D97-AF65-F5344CB8AC3E}">
        <p14:creationId xmlns:p14="http://schemas.microsoft.com/office/powerpoint/2010/main" val="19505531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20D580-8499-E54B-828E-5471FE4FA811}" type="slidenum">
              <a:rPr lang="en-US" smtClean="0"/>
              <a:t>38</a:t>
            </a:fld>
            <a:endParaRPr lang="en-US"/>
          </a:p>
        </p:txBody>
      </p:sp>
    </p:spTree>
    <p:extLst>
      <p:ext uri="{BB962C8B-B14F-4D97-AF65-F5344CB8AC3E}">
        <p14:creationId xmlns:p14="http://schemas.microsoft.com/office/powerpoint/2010/main" val="11172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DA54FE-F167-9F4D-AEE7-F684FB5D2E77}" type="slidenum">
              <a:rPr lang="en-US" smtClean="0"/>
              <a:t>39</a:t>
            </a:fld>
            <a:endParaRPr lang="en-US"/>
          </a:p>
        </p:txBody>
      </p:sp>
    </p:spTree>
    <p:extLst>
      <p:ext uri="{BB962C8B-B14F-4D97-AF65-F5344CB8AC3E}">
        <p14:creationId xmlns:p14="http://schemas.microsoft.com/office/powerpoint/2010/main" val="2514358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Bringing it back to program scale</a:t>
            </a:r>
          </a:p>
          <a:p>
            <a:endParaRPr lang="en-US"/>
          </a:p>
          <a:p>
            <a:r>
              <a:rPr lang="en-US"/>
              <a:t>This is an example of a aggregation of impact categories across multiple projects within one institute. </a:t>
            </a:r>
          </a:p>
          <a:p>
            <a:endParaRPr lang="en-US"/>
          </a:p>
          <a:p>
            <a:r>
              <a:rPr lang="en-US"/>
              <a:t>Two step process . . . Descriptive categories of impact . . . </a:t>
            </a:r>
          </a:p>
        </p:txBody>
      </p:sp>
      <p:sp>
        <p:nvSpPr>
          <p:cNvPr id="4" name="Slide Number Placeholder 3"/>
          <p:cNvSpPr>
            <a:spLocks noGrp="1"/>
          </p:cNvSpPr>
          <p:nvPr>
            <p:ph type="sldNum" sz="quarter" idx="5"/>
          </p:nvPr>
        </p:nvSpPr>
        <p:spPr/>
        <p:txBody>
          <a:bodyPr/>
          <a:lstStyle/>
          <a:p>
            <a:fld id="{BADA54FE-F167-9F4D-AEE7-F684FB5D2E77}" type="slidenum">
              <a:rPr lang="en-US" smtClean="0"/>
              <a:t>40</a:t>
            </a:fld>
            <a:endParaRPr lang="en-US"/>
          </a:p>
        </p:txBody>
      </p:sp>
    </p:spTree>
    <p:extLst>
      <p:ext uri="{BB962C8B-B14F-4D97-AF65-F5344CB8AC3E}">
        <p14:creationId xmlns:p14="http://schemas.microsoft.com/office/powerpoint/2010/main" val="1602126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Descriptive categories meshed with collective framing</a:t>
            </a:r>
          </a:p>
          <a:p>
            <a:endParaRPr lang="en-US"/>
          </a:p>
          <a:p>
            <a:r>
              <a:rPr lang="en-US"/>
              <a:t>This pulls both ideas together – which sector changed and what kind of change . . .</a:t>
            </a:r>
          </a:p>
          <a:p>
            <a:endParaRPr lang="en-US"/>
          </a:p>
          <a:p>
            <a:r>
              <a:rPr lang="en-US"/>
              <a:t>Categories we introduced above + the SDGs. This allows you to describe </a:t>
            </a:r>
          </a:p>
          <a:p>
            <a:endParaRPr lang="en-US"/>
          </a:p>
        </p:txBody>
      </p:sp>
      <p:sp>
        <p:nvSpPr>
          <p:cNvPr id="4" name="Slide Number Placeholder 3"/>
          <p:cNvSpPr>
            <a:spLocks noGrp="1"/>
          </p:cNvSpPr>
          <p:nvPr>
            <p:ph type="sldNum" sz="quarter" idx="5"/>
          </p:nvPr>
        </p:nvSpPr>
        <p:spPr/>
        <p:txBody>
          <a:bodyPr/>
          <a:lstStyle/>
          <a:p>
            <a:fld id="{BADA54FE-F167-9F4D-AEE7-F684FB5D2E77}" type="slidenum">
              <a:rPr lang="en-US" smtClean="0"/>
              <a:t>41</a:t>
            </a:fld>
            <a:endParaRPr lang="en-US"/>
          </a:p>
        </p:txBody>
      </p:sp>
    </p:spTree>
    <p:extLst>
      <p:ext uri="{BB962C8B-B14F-4D97-AF65-F5344CB8AC3E}">
        <p14:creationId xmlns:p14="http://schemas.microsoft.com/office/powerpoint/2010/main" val="1409860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Conceptually, this is what a societal impacts reporting structure might look like: goals along the top, and descriptors of change (supporting evidence) supporting them.</a:t>
            </a:r>
            <a:endParaRPr lang="en-US">
              <a:ea typeface="Calibri"/>
              <a:cs typeface="Calibri"/>
            </a:endParaRPr>
          </a:p>
          <a:p>
            <a:r>
              <a:rPr lang="en-US">
                <a:cs typeface="Calibri"/>
              </a:rPr>
              <a:t>We asked you about the UN SDGs and found them to be a fairly good fit for this institute. </a:t>
            </a:r>
            <a:endParaRPr lang="en-US">
              <a:ea typeface="Calibri"/>
              <a:cs typeface="Calibri"/>
            </a:endParaRPr>
          </a:p>
          <a:p>
            <a:r>
              <a:rPr lang="en-US">
                <a:cs typeface="Calibri"/>
              </a:rPr>
              <a:t>Lots of work already happening in: 11, 13, 15, 7, and 4 (more than ½ programs are working in these areas already)</a:t>
            </a:r>
            <a:endParaRPr lang="en-US">
              <a:ea typeface="Calibri"/>
              <a:cs typeface="Calibri"/>
            </a:endParaRPr>
          </a:p>
          <a:p>
            <a:r>
              <a:rPr lang="en-US">
                <a:cs typeface="Calibri"/>
              </a:rPr>
              <a:t>Moderate work happening in: 3, 6, 17, 9, and 12 (½ to a little less than ½).</a:t>
            </a:r>
            <a:endParaRPr lang="en-US">
              <a:ea typeface="Calibri"/>
              <a:cs typeface="Calibri"/>
            </a:endParaRPr>
          </a:p>
          <a:p>
            <a:r>
              <a:rPr lang="en-US">
                <a:cs typeface="Calibri"/>
              </a:rPr>
              <a:t>We don't think AIR should narrow in on a smaller subset, though. While it's likely that there will be more examples and more impacts in that first group, the range of work happening here means that it's valuable to have many options for "goals." In fact, we suggest adding an Arts and Culture goal to the list (cultural heritage is also included in 11.4)</a:t>
            </a:r>
            <a:endParaRPr lang="en-US">
              <a:ea typeface="Calibri"/>
              <a:cs typeface="Calibri"/>
            </a:endParaRPr>
          </a:p>
          <a:p>
            <a:endParaRPr lang="en-US"/>
          </a:p>
          <a:p>
            <a:r>
              <a:rPr lang="en-US"/>
              <a:t>Several places to incorporate DEIJ activities and impacts: SDG 16, SDG 10, SDG 5, also in Culture/Attitude Change impacts OR, make the shared values around DEIJ a set of societal goals to strive for.</a:t>
            </a:r>
            <a:endParaRPr lang="en-US">
              <a:cs typeface="Calibri"/>
            </a:endParaRPr>
          </a:p>
          <a:p>
            <a:endParaRPr lang="en-US">
              <a:cs typeface="Calibri"/>
            </a:endParaRPr>
          </a:p>
          <a:p>
            <a:r>
              <a:rPr lang="en-US">
                <a:cs typeface="Calibri"/>
              </a:rPr>
              <a:t>NOTE: added culture/attitude change because several programs asked about </a:t>
            </a:r>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03A237C-3775-4937-BA53-8D650E7C4A1A}" type="slidenum">
              <a:t>42</a:t>
            </a:fld>
            <a:endParaRPr lang="en-US"/>
          </a:p>
        </p:txBody>
      </p:sp>
    </p:spTree>
    <p:extLst>
      <p:ext uri="{BB962C8B-B14F-4D97-AF65-F5344CB8AC3E}">
        <p14:creationId xmlns:p14="http://schemas.microsoft.com/office/powerpoint/2010/main" val="620264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University of Arizona was established in 1885, and in 1890 was designated as the state's Land Grant University. We acknowledge ...</a:t>
            </a:r>
          </a:p>
        </p:txBody>
      </p:sp>
      <p:sp>
        <p:nvSpPr>
          <p:cNvPr id="4" name="Slide Number Placeholder 3"/>
          <p:cNvSpPr>
            <a:spLocks noGrp="1"/>
          </p:cNvSpPr>
          <p:nvPr>
            <p:ph type="sldNum" sz="quarter" idx="5"/>
          </p:nvPr>
        </p:nvSpPr>
        <p:spPr/>
        <p:txBody>
          <a:bodyPr/>
          <a:lstStyle/>
          <a:p>
            <a:fld id="{EE20D580-8499-E54B-828E-5471FE4FA811}" type="slidenum">
              <a:rPr lang="en-US" smtClean="0"/>
              <a:t>3</a:t>
            </a:fld>
            <a:endParaRPr lang="en-US"/>
          </a:p>
        </p:txBody>
      </p:sp>
    </p:spTree>
    <p:extLst>
      <p:ext uri="{BB962C8B-B14F-4D97-AF65-F5344CB8AC3E}">
        <p14:creationId xmlns:p14="http://schemas.microsoft.com/office/powerpoint/2010/main" val="3097378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are building from what we have learned from other institutions and from our pilot study. We are developing a tool and guidance for University of Arizona that we hope will make it easier for faculty, staff, and students to plan for, execute, and evaluate impactful research.</a:t>
            </a:r>
          </a:p>
          <a:p>
            <a:endParaRPr lang="en-US">
              <a:ea typeface="Calibri"/>
              <a:cs typeface="Calibri"/>
            </a:endParaRPr>
          </a:p>
          <a:p>
            <a:r>
              <a:rPr lang="en-US">
                <a:ea typeface="Calibri"/>
                <a:cs typeface="Calibri"/>
              </a:rPr>
              <a:t>The idea is to have some of the shared language and shared framework – so we have some common elements that cross all disciplines. But, also allow flexibility so that everyone's particular strengths and interests and context come through.</a:t>
            </a:r>
          </a:p>
          <a:p>
            <a:endParaRPr lang="en-US">
              <a:ea typeface="Calibri"/>
              <a:cs typeface="Calibri"/>
            </a:endParaRPr>
          </a:p>
          <a:p>
            <a:r>
              <a:rPr lang="en-US">
                <a:ea typeface="Calibri"/>
                <a:cs typeface="Calibri"/>
              </a:rPr>
              <a:t>Three basic elements: Goals – what we're aiming for; Descriptors – How we're contributing; and Evidence of impact – how we *know* we're having impact (or when we're not).</a:t>
            </a:r>
          </a:p>
        </p:txBody>
      </p:sp>
      <p:sp>
        <p:nvSpPr>
          <p:cNvPr id="4" name="Slide Number Placeholder 3"/>
          <p:cNvSpPr>
            <a:spLocks noGrp="1"/>
          </p:cNvSpPr>
          <p:nvPr>
            <p:ph type="sldNum" sz="quarter" idx="5"/>
          </p:nvPr>
        </p:nvSpPr>
        <p:spPr/>
        <p:txBody>
          <a:bodyPr/>
          <a:lstStyle/>
          <a:p>
            <a:fld id="{EE20D580-8499-E54B-828E-5471FE4FA811}" type="slidenum">
              <a:rPr lang="en-US" smtClean="0"/>
              <a:t>43</a:t>
            </a:fld>
            <a:endParaRPr lang="en-US"/>
          </a:p>
        </p:txBody>
      </p:sp>
    </p:spTree>
    <p:extLst>
      <p:ext uri="{BB962C8B-B14F-4D97-AF65-F5344CB8AC3E}">
        <p14:creationId xmlns:p14="http://schemas.microsoft.com/office/powerpoint/2010/main" val="3646556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endParaRPr lang="en-US">
              <a:cs typeface="Calibri"/>
            </a:endParaRPr>
          </a:p>
          <a:p>
            <a:r>
              <a:rPr lang="en-US">
                <a:ea typeface="Calibri"/>
                <a:cs typeface="Calibri"/>
              </a:rPr>
              <a:t>Thanks! We are going to take a bit of time to dig a bit deeper into being intentional about your research impact, and attending to details.</a:t>
            </a:r>
            <a:endParaRPr lang="en-US"/>
          </a:p>
        </p:txBody>
      </p:sp>
      <p:sp>
        <p:nvSpPr>
          <p:cNvPr id="4" name="Slide Number Placeholder 3"/>
          <p:cNvSpPr>
            <a:spLocks noGrp="1"/>
          </p:cNvSpPr>
          <p:nvPr>
            <p:ph type="sldNum" sz="quarter" idx="5"/>
          </p:nvPr>
        </p:nvSpPr>
        <p:spPr/>
        <p:txBody>
          <a:bodyPr/>
          <a:lstStyle/>
          <a:p>
            <a:fld id="{EE20D580-8499-E54B-828E-5471FE4FA811}" type="slidenum">
              <a:rPr lang="en-US" smtClean="0"/>
              <a:t>44</a:t>
            </a:fld>
            <a:endParaRPr lang="en-US"/>
          </a:p>
        </p:txBody>
      </p:sp>
    </p:spTree>
    <p:extLst>
      <p:ext uri="{BB962C8B-B14F-4D97-AF65-F5344CB8AC3E}">
        <p14:creationId xmlns:p14="http://schemas.microsoft.com/office/powerpoint/2010/main" val="2894948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are a few points to consider as you get started:</a:t>
            </a:r>
          </a:p>
          <a:p>
            <a:endParaRPr lang="en-US">
              <a:ea typeface="Calibri"/>
              <a:cs typeface="Calibri"/>
            </a:endParaRPr>
          </a:p>
          <a:p>
            <a:r>
              <a:rPr lang="en-US">
                <a:ea typeface="Calibri"/>
                <a:cs typeface="Calibri"/>
              </a:rPr>
              <a:t>Approach – If you are not excited, you might want to keep thinking</a:t>
            </a:r>
          </a:p>
          <a:p>
            <a:r>
              <a:rPr lang="en-US">
                <a:ea typeface="Calibri"/>
                <a:cs typeface="Calibri"/>
              </a:rPr>
              <a:t>Frame – In the same way all activities in your research program support your big questions. So rather than a disjointed "to do" list, think about how together, they support your intended impact.</a:t>
            </a:r>
          </a:p>
          <a:p>
            <a:r>
              <a:rPr lang="en-US">
                <a:ea typeface="Calibri"/>
                <a:cs typeface="Calibri"/>
              </a:rPr>
              <a:t>Will – You might notice a gap in an existing initiative that you hope to address, or you might want to expand on and strengthen something that is already working well. Or, you might want to address issues in new and novel ways.</a:t>
            </a:r>
          </a:p>
          <a:p>
            <a:r>
              <a:rPr lang="en-US">
                <a:ea typeface="Calibri"/>
                <a:cs typeface="Calibri"/>
              </a:rPr>
              <a:t>Think – Are they the population or community you want to reach? Or, will they an organization that will help to make connections with the population? Example: if you want to impact learners, you might think about partnering with educators.  </a:t>
            </a:r>
          </a:p>
          <a:p>
            <a:r>
              <a:rPr lang="en-US">
                <a:ea typeface="Calibri"/>
                <a:cs typeface="Calibri"/>
              </a:rPr>
              <a:t>How – What are the common threads that run from your research to your impact activities?</a:t>
            </a:r>
          </a:p>
          <a:p>
            <a:endParaRPr lang="en-US">
              <a:ea typeface="Calibri"/>
              <a:cs typeface="Calibri"/>
            </a:endParaRPr>
          </a:p>
          <a:p>
            <a:r>
              <a:rPr lang="en-US">
                <a:ea typeface="Calibri"/>
                <a:cs typeface="Calibri"/>
              </a:rPr>
              <a:t>I am going to take a small detour here because this last question is typically our jump-off point to a related topic of Developing Your Impact Identity.</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45</a:t>
            </a:fld>
            <a:endParaRPr lang="en-US"/>
          </a:p>
        </p:txBody>
      </p:sp>
    </p:spTree>
    <p:extLst>
      <p:ext uri="{BB962C8B-B14F-4D97-AF65-F5344CB8AC3E}">
        <p14:creationId xmlns:p14="http://schemas.microsoft.com/office/powerpoint/2010/main" val="4165940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Likely you have chosen your research topic because something about it excited you. As you travelled down that research path, you have developed your Research Identity.</a:t>
            </a:r>
            <a:endParaRPr lang="en-US">
              <a:cs typeface="Calibri"/>
            </a:endParaRPr>
          </a:p>
          <a:p>
            <a:r>
              <a:rPr lang="en-US">
                <a:ea typeface="Calibri"/>
                <a:cs typeface="Calibri"/>
              </a:rPr>
              <a:t>Building your Impact Identity has a similar track. </a:t>
            </a:r>
          </a:p>
          <a:p>
            <a:r>
              <a:rPr lang="en-US">
                <a:ea typeface="Calibri"/>
                <a:cs typeface="Calibri"/>
              </a:rPr>
              <a:t>And, as you spend time investigating what excites you about impact, the more your impact will align with your research.</a:t>
            </a:r>
          </a:p>
          <a:p>
            <a:endParaRPr lang="en-US">
              <a:cs typeface="Calibri"/>
            </a:endParaRPr>
          </a:p>
          <a:p>
            <a:r>
              <a:rPr lang="en-US">
                <a:cs typeface="Calibri"/>
              </a:rPr>
              <a:t>Julie Risien, Organ State University, developed workshops on developing your Impact Identity and supporting materials.</a:t>
            </a:r>
            <a:endParaRPr lang="en-US">
              <a:ea typeface="Calibri" panose="020F0502020204030204"/>
              <a:cs typeface="Calibri"/>
            </a:endParaRPr>
          </a:p>
          <a:p>
            <a:endParaRPr lang="en-US">
              <a:cs typeface="Calibri"/>
            </a:endParaRPr>
          </a:p>
          <a:p>
            <a:r>
              <a:rPr lang="en-US">
                <a:cs typeface="Calibri"/>
              </a:rPr>
              <a:t>In spring will offer a webinar specifically about developing and documenting your impact identity</a:t>
            </a:r>
            <a:endParaRPr lang="en-US">
              <a:ea typeface="Calibri"/>
              <a:cs typeface="Calibri"/>
            </a:endParaRPr>
          </a:p>
        </p:txBody>
      </p:sp>
      <p:sp>
        <p:nvSpPr>
          <p:cNvPr id="4" name="Slide Number Placeholder 3"/>
          <p:cNvSpPr>
            <a:spLocks noGrp="1"/>
          </p:cNvSpPr>
          <p:nvPr>
            <p:ph type="sldNum" sz="quarter" idx="5"/>
          </p:nvPr>
        </p:nvSpPr>
        <p:spPr/>
        <p:txBody>
          <a:bodyPr/>
          <a:lstStyle/>
          <a:p>
            <a:fld id="{F541DD33-2A06-9443-920E-9A8794B89243}" type="slidenum">
              <a:rPr lang="en-US" smtClean="0"/>
              <a:t>46</a:t>
            </a:fld>
            <a:endParaRPr lang="en-US"/>
          </a:p>
        </p:txBody>
      </p:sp>
    </p:spTree>
    <p:extLst>
      <p:ext uri="{BB962C8B-B14F-4D97-AF65-F5344CB8AC3E}">
        <p14:creationId xmlns:p14="http://schemas.microsoft.com/office/powerpoint/2010/main" val="2589837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a:t>
            </a:r>
          </a:p>
          <a:p>
            <a:r>
              <a:rPr lang="en-US">
                <a:ea typeface="Calibri"/>
                <a:cs typeface="Calibri"/>
              </a:rPr>
              <a:t>If you get a bit stuck on </a:t>
            </a:r>
            <a:r>
              <a:rPr lang="en-US"/>
              <a:t>how your research will connect to your societal or broader impacts, you might consider asking your self these questions about why you started in your research field.</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DFC0ABE-708C-C44E-8192-CFEABEBE45CC}" type="slidenum">
              <a:rPr lang="en-US" smtClean="0"/>
              <a:t>47</a:t>
            </a:fld>
            <a:endParaRPr lang="en-US"/>
          </a:p>
        </p:txBody>
      </p:sp>
    </p:spTree>
    <p:extLst>
      <p:ext uri="{BB962C8B-B14F-4D97-AF65-F5344CB8AC3E}">
        <p14:creationId xmlns:p14="http://schemas.microsoft.com/office/powerpoint/2010/main" val="1520732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Michelle</a:t>
            </a:r>
          </a:p>
          <a:p>
            <a:r>
              <a:rPr lang="en-US">
                <a:cs typeface="Calibri"/>
              </a:rPr>
              <a:t>Another way to explore your Why is through an exercise building a "So that" statement.</a:t>
            </a:r>
            <a:endParaRPr lang="en-US"/>
          </a:p>
        </p:txBody>
      </p:sp>
      <p:sp>
        <p:nvSpPr>
          <p:cNvPr id="4" name="Slide Number Placeholder 3"/>
          <p:cNvSpPr>
            <a:spLocks noGrp="1"/>
          </p:cNvSpPr>
          <p:nvPr>
            <p:ph type="sldNum" sz="quarter" idx="5"/>
          </p:nvPr>
        </p:nvSpPr>
        <p:spPr/>
        <p:txBody>
          <a:bodyPr/>
          <a:lstStyle/>
          <a:p>
            <a:fld id="{9DFC0ABE-708C-C44E-8192-CFEABEBE45CC}" type="slidenum">
              <a:rPr lang="en-US" smtClean="0"/>
              <a:t>48</a:t>
            </a:fld>
            <a:endParaRPr lang="en-US"/>
          </a:p>
        </p:txBody>
      </p:sp>
    </p:spTree>
    <p:extLst>
      <p:ext uri="{BB962C8B-B14F-4D97-AF65-F5344CB8AC3E}">
        <p14:creationId xmlns:p14="http://schemas.microsoft.com/office/powerpoint/2010/main" val="2152346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When you begin thinking about your program of activities, we often have a dilemma of what we desire to do and what we can realistically do, especially when the work is connected to our passions. </a:t>
            </a:r>
          </a:p>
          <a:p>
            <a:endParaRPr lang="en-US">
              <a:ea typeface="Calibri"/>
              <a:cs typeface="Calibri"/>
            </a:endParaRPr>
          </a:p>
          <a:p>
            <a:r>
              <a:rPr lang="en-US">
                <a:ea typeface="Calibri"/>
                <a:cs typeface="Calibri"/>
              </a:rPr>
              <a:t>Graphic:</a:t>
            </a:r>
          </a:p>
          <a:p>
            <a:r>
              <a:rPr lang="en-US">
                <a:ea typeface="Calibri"/>
                <a:cs typeface="Calibri"/>
              </a:rPr>
              <a:t>While we want to create unique, innovative, &amp; impactful broader or societal impact activities, we also have to think about our budget, resources, gaps in expertise, and time constraints. </a:t>
            </a:r>
            <a:endParaRPr lang="en-US"/>
          </a:p>
          <a:p>
            <a:endParaRPr lang="en-US">
              <a:ea typeface="Calibri"/>
              <a:cs typeface="Calibri"/>
            </a:endParaRPr>
          </a:p>
          <a:p>
            <a:r>
              <a:rPr lang="en-US">
                <a:ea typeface="Calibri"/>
                <a:cs typeface="Calibri"/>
              </a:rPr>
              <a:t>Next:</a:t>
            </a:r>
          </a:p>
          <a:p>
            <a:r>
              <a:rPr lang="en-US">
                <a:ea typeface="Calibri"/>
                <a:cs typeface="Calibri"/>
              </a:rPr>
              <a:t>You can ask yourself questions to help with your planning:</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DFC0ABE-708C-C44E-8192-CFEABEBE45CC}" type="slidenum">
              <a:rPr lang="en-US" smtClean="0"/>
              <a:t>49</a:t>
            </a:fld>
            <a:endParaRPr lang="en-US"/>
          </a:p>
        </p:txBody>
      </p:sp>
    </p:spTree>
    <p:extLst>
      <p:ext uri="{BB962C8B-B14F-4D97-AF65-F5344CB8AC3E}">
        <p14:creationId xmlns:p14="http://schemas.microsoft.com/office/powerpoint/2010/main" val="3186640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a:cs typeface="Calibri"/>
              </a:rPr>
              <a:t>So let's talk a bit about partnerships, as this is the core of planning your societal impact:</a:t>
            </a:r>
          </a:p>
        </p:txBody>
      </p:sp>
      <p:sp>
        <p:nvSpPr>
          <p:cNvPr id="4" name="Slide Number Placeholder 3"/>
          <p:cNvSpPr>
            <a:spLocks noGrp="1"/>
          </p:cNvSpPr>
          <p:nvPr>
            <p:ph type="sldNum" sz="quarter" idx="5"/>
          </p:nvPr>
        </p:nvSpPr>
        <p:spPr/>
        <p:txBody>
          <a:bodyPr/>
          <a:lstStyle/>
          <a:p>
            <a:fld id="{EE20D580-8499-E54B-828E-5471FE4FA811}" type="slidenum">
              <a:rPr lang="en-US" smtClean="0"/>
              <a:t>50</a:t>
            </a:fld>
            <a:endParaRPr lang="en-US"/>
          </a:p>
        </p:txBody>
      </p:sp>
    </p:spTree>
    <p:extLst>
      <p:ext uri="{BB962C8B-B14F-4D97-AF65-F5344CB8AC3E}">
        <p14:creationId xmlns:p14="http://schemas.microsoft.com/office/powerpoint/2010/main" val="39218557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DFC0ABE-708C-C44E-8192-CFEABEBE45CC}" type="slidenum">
              <a:rPr lang="en-US" smtClean="0"/>
              <a:t>51</a:t>
            </a:fld>
            <a:endParaRPr lang="en-US"/>
          </a:p>
        </p:txBody>
      </p:sp>
    </p:spTree>
    <p:extLst>
      <p:ext uri="{BB962C8B-B14F-4D97-AF65-F5344CB8AC3E}">
        <p14:creationId xmlns:p14="http://schemas.microsoft.com/office/powerpoint/2010/main" val="3423641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a:lnSpc>
                <a:spcPct val="100000"/>
              </a:lnSpc>
              <a:spcBef>
                <a:spcPts val="0"/>
              </a:spcBef>
              <a:spcAft>
                <a:spcPts val="0"/>
              </a:spcAft>
              <a:buClrTx/>
              <a:buSzTx/>
              <a:buFont typeface="Arial" panose="020B0604020202020204" pitchFamily="34" charset="0"/>
              <a:buNone/>
              <a:tabLst/>
              <a:defRPr/>
            </a:pPr>
            <a:r>
              <a:rPr lang="en-US" sz="1200"/>
              <a:t>Michelle</a:t>
            </a:r>
            <a:endParaRPr lang="en-US">
              <a:ea typeface="Calibri" panose="020F0502020204030204"/>
              <a:cs typeface="Calibri" panose="020F0502020204030204"/>
            </a:endParaRPr>
          </a:p>
          <a:p>
            <a:pPr defTabSz="457200">
              <a:defRPr/>
            </a:pPr>
            <a:endParaRPr lang="en-US"/>
          </a:p>
          <a:p>
            <a:pPr defTabSz="457200">
              <a:defRPr/>
            </a:pPr>
            <a:r>
              <a:rPr lang="en-US"/>
              <a:t>When thinking about Partnerships, think</a:t>
            </a:r>
            <a:r>
              <a:rPr lang="en-US" sz="1200"/>
              <a:t> about </a:t>
            </a:r>
            <a:r>
              <a:rPr lang="en-US"/>
              <a:t>who you are already connected to, how would they be impacted by the research, and how.</a:t>
            </a:r>
            <a:endParaRPr lang="en-US">
              <a:ea typeface="Calibri"/>
              <a:cs typeface="Calibri"/>
            </a:endParaRPr>
          </a:p>
          <a:p>
            <a:pPr defTabSz="457200">
              <a:defRPr/>
            </a:pPr>
            <a:r>
              <a:rPr lang="en-US">
                <a:ea typeface="Calibri"/>
                <a:cs typeface="Calibri"/>
              </a:rPr>
              <a:t>Example of working with the Solar </a:t>
            </a:r>
            <a:r>
              <a:rPr lang="en-US" err="1">
                <a:ea typeface="Calibri"/>
                <a:cs typeface="Calibri"/>
              </a:rPr>
              <a:t>guiild</a:t>
            </a:r>
            <a:r>
              <a:rPr lang="en-US">
                <a:ea typeface="Calibri"/>
                <a:cs typeface="Calibri"/>
              </a:rPr>
              <a:t>.</a:t>
            </a:r>
          </a:p>
          <a:p>
            <a:pPr marL="285750" indent="-285750" defTabSz="457200">
              <a:buFont typeface="Calibri"/>
              <a:buChar char="-"/>
              <a:defRPr/>
            </a:pPr>
            <a:r>
              <a:rPr lang="en-US" err="1">
                <a:ea typeface="Calibri"/>
                <a:cs typeface="Calibri"/>
              </a:rPr>
              <a:t>SOlar</a:t>
            </a:r>
            <a:r>
              <a:rPr lang="en-US">
                <a:ea typeface="Calibri"/>
                <a:cs typeface="Calibri"/>
              </a:rPr>
              <a:t> Guild, apprentices, NASA Space grant student – TEP, </a:t>
            </a:r>
          </a:p>
        </p:txBody>
      </p:sp>
      <p:sp>
        <p:nvSpPr>
          <p:cNvPr id="4" name="Slide Number Placeholder 3"/>
          <p:cNvSpPr>
            <a:spLocks noGrp="1"/>
          </p:cNvSpPr>
          <p:nvPr>
            <p:ph type="sldNum" sz="quarter" idx="10"/>
          </p:nvPr>
        </p:nvSpPr>
        <p:spPr/>
        <p:txBody>
          <a:bodyPr/>
          <a:lstStyle/>
          <a:p>
            <a:fld id="{F541DD33-2A06-9443-920E-9A8794B89243}" type="slidenum">
              <a:rPr lang="en-US" smtClean="0"/>
              <a:t>52</a:t>
            </a:fld>
            <a:endParaRPr lang="en-US"/>
          </a:p>
        </p:txBody>
      </p:sp>
    </p:spTree>
    <p:extLst>
      <p:ext uri="{BB962C8B-B14F-4D97-AF65-F5344CB8AC3E}">
        <p14:creationId xmlns:p14="http://schemas.microsoft.com/office/powerpoint/2010/main" val="14336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 – I think this should be part of your opening slides</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4</a:t>
            </a:fld>
            <a:endParaRPr lang="en-US"/>
          </a:p>
        </p:txBody>
      </p:sp>
    </p:spTree>
    <p:extLst>
      <p:ext uri="{BB962C8B-B14F-4D97-AF65-F5344CB8AC3E}">
        <p14:creationId xmlns:p14="http://schemas.microsoft.com/office/powerpoint/2010/main" val="2849965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a:t>
            </a:r>
          </a:p>
          <a:p>
            <a:r>
              <a:rPr lang="en-US"/>
              <a:t>Michelle</a:t>
            </a:r>
            <a:endParaRPr lang="en-US">
              <a:ea typeface="Calibri"/>
              <a:cs typeface="Calibri"/>
            </a:endParaRPr>
          </a:p>
          <a:p>
            <a:pPr marL="285750" lvl="1" indent="-285750">
              <a:lnSpc>
                <a:spcPct val="130000"/>
              </a:lnSpc>
              <a:spcBef>
                <a:spcPts val="500"/>
              </a:spcBef>
              <a:buFont typeface="Wingdings,Sans-Serif"/>
              <a:buChar char="Ø"/>
            </a:pPr>
            <a:r>
              <a:rPr lang="en-US"/>
              <a:t>Biosphere2</a:t>
            </a:r>
            <a:endParaRPr lang="en-US">
              <a:ea typeface="Calibri" panose="020F0502020204030204"/>
              <a:cs typeface="Calibri" panose="020F0502020204030204"/>
            </a:endParaRPr>
          </a:p>
          <a:p>
            <a:pPr marL="285750" lvl="1" indent="-285750">
              <a:lnSpc>
                <a:spcPct val="130000"/>
              </a:lnSpc>
              <a:spcBef>
                <a:spcPts val="500"/>
              </a:spcBef>
              <a:buFont typeface="Wingdings,Sans-Serif"/>
              <a:buChar char="Ø"/>
            </a:pPr>
            <a:r>
              <a:rPr lang="en-US" err="1"/>
              <a:t>Flandrau</a:t>
            </a:r>
            <a:r>
              <a:rPr lang="en-US"/>
              <a:t> Science Center</a:t>
            </a:r>
            <a:endParaRPr lang="en-US">
              <a:ea typeface="Calibri"/>
              <a:cs typeface="Calibri"/>
            </a:endParaRPr>
          </a:p>
          <a:p>
            <a:pPr marL="285750" lvl="1" indent="-285750">
              <a:lnSpc>
                <a:spcPct val="130000"/>
              </a:lnSpc>
              <a:spcBef>
                <a:spcPts val="500"/>
              </a:spcBef>
              <a:buFont typeface="Wingdings,Sans-Serif"/>
              <a:buChar char="Ø"/>
            </a:pPr>
            <a:r>
              <a:rPr lang="en-US"/>
              <a:t>Center for Creative Photography</a:t>
            </a:r>
            <a:endParaRPr lang="en-US">
              <a:ea typeface="Calibri"/>
              <a:cs typeface="Calibri"/>
            </a:endParaRPr>
          </a:p>
          <a:p>
            <a:pPr marL="285750" lvl="1" indent="-285750">
              <a:lnSpc>
                <a:spcPct val="130000"/>
              </a:lnSpc>
              <a:spcBef>
                <a:spcPts val="500"/>
              </a:spcBef>
              <a:buFont typeface="Wingdings,Sans-Serif"/>
              <a:buChar char="Ø"/>
            </a:pPr>
            <a:r>
              <a:rPr lang="en-US"/>
              <a:t>Poetry Center</a:t>
            </a:r>
            <a:endParaRPr lang="en-US">
              <a:ea typeface="Calibri"/>
              <a:cs typeface="Calibri"/>
            </a:endParaRPr>
          </a:p>
          <a:p>
            <a:pPr marL="285750" lvl="1" indent="-285750">
              <a:lnSpc>
                <a:spcPct val="130000"/>
              </a:lnSpc>
              <a:spcBef>
                <a:spcPts val="500"/>
              </a:spcBef>
              <a:buFont typeface="Wingdings,Sans-Serif"/>
              <a:buChar char="Ø"/>
            </a:pPr>
            <a:r>
              <a:rPr lang="en-US"/>
              <a:t>Arizona State Museum</a:t>
            </a:r>
            <a:endParaRPr lang="en-US">
              <a:ea typeface="Calibri"/>
              <a:cs typeface="Calibri"/>
            </a:endParaRPr>
          </a:p>
          <a:p>
            <a:pPr marL="285750" lvl="1" indent="-285750">
              <a:lnSpc>
                <a:spcPct val="130000"/>
              </a:lnSpc>
              <a:spcBef>
                <a:spcPts val="500"/>
              </a:spcBef>
              <a:buFont typeface="Wingdings,Sans-Serif"/>
              <a:buChar char="Ø"/>
            </a:pPr>
            <a:r>
              <a:rPr lang="en-US"/>
              <a:t>COS Science Café Lecture Series</a:t>
            </a:r>
            <a:endParaRPr lang="en-US">
              <a:ea typeface="Calibri"/>
              <a:cs typeface="Calibri"/>
            </a:endParaRPr>
          </a:p>
          <a:p>
            <a:pPr marL="285750" lvl="1" indent="-285750">
              <a:lnSpc>
                <a:spcPct val="130000"/>
              </a:lnSpc>
              <a:spcBef>
                <a:spcPts val="500"/>
              </a:spcBef>
              <a:buFont typeface="Wingdings,Sans-Serif"/>
              <a:buChar char="Ø"/>
            </a:pPr>
            <a:r>
              <a:rPr lang="en-US"/>
              <a:t>UA Art Museum</a:t>
            </a:r>
            <a:endParaRPr lang="en-US">
              <a:ea typeface="Calibri"/>
              <a:cs typeface="Calibri"/>
            </a:endParaRPr>
          </a:p>
          <a:p>
            <a:pPr marL="285750" lvl="1" indent="-285750">
              <a:lnSpc>
                <a:spcPct val="130000"/>
              </a:lnSpc>
              <a:spcBef>
                <a:spcPts val="500"/>
              </a:spcBef>
              <a:buFont typeface="Wingdings,Sans-Serif"/>
              <a:buChar char="Ø"/>
            </a:pPr>
            <a:r>
              <a:rPr lang="en-US"/>
              <a:t>Tree Ring Laboratory</a:t>
            </a:r>
            <a:endParaRPr lang="en-US">
              <a:ea typeface="Calibri"/>
              <a:cs typeface="Calibri"/>
            </a:endParaRPr>
          </a:p>
          <a:p>
            <a:pPr marL="285750" lvl="1" indent="-285750">
              <a:lnSpc>
                <a:spcPct val="130000"/>
              </a:lnSpc>
              <a:spcBef>
                <a:spcPts val="500"/>
              </a:spcBef>
              <a:buFont typeface="Wingdings,Sans-Serif"/>
              <a:buChar char="Ø"/>
            </a:pPr>
            <a:r>
              <a:rPr lang="en-US"/>
              <a:t>Mt. Lemmon Sky Center</a:t>
            </a:r>
            <a:endParaRPr lang="en-US">
              <a:ea typeface="Calibri"/>
              <a:cs typeface="Calibri"/>
            </a:endParaRPr>
          </a:p>
          <a:p>
            <a:pPr marL="285750" lvl="1" indent="-285750">
              <a:lnSpc>
                <a:spcPct val="130000"/>
              </a:lnSpc>
              <a:spcBef>
                <a:spcPts val="500"/>
              </a:spcBef>
              <a:buFont typeface="Wingdings,Sans-Serif"/>
              <a:buChar char="Ø"/>
            </a:pPr>
            <a:r>
              <a:rPr lang="en-US"/>
              <a:t>WISE, SHPE, ASEMS, EAO</a:t>
            </a:r>
            <a:endParaRPr lang="en-US">
              <a:ea typeface="Calibri"/>
              <a:cs typeface="Calibri"/>
            </a:endParaRPr>
          </a:p>
          <a:p>
            <a:pPr marL="285750" lvl="1" indent="-285750">
              <a:lnSpc>
                <a:spcPct val="130000"/>
              </a:lnSpc>
              <a:spcBef>
                <a:spcPts val="500"/>
              </a:spcBef>
              <a:buFont typeface="Wingdings,Sans-Serif"/>
              <a:buChar char="Ø"/>
            </a:pPr>
            <a:r>
              <a:rPr lang="en-US"/>
              <a:t>Government agencies – federal, tribal, state, municipal</a:t>
            </a:r>
          </a:p>
          <a:p>
            <a:pPr marL="285750" lvl="1" indent="-285750">
              <a:lnSpc>
                <a:spcPct val="130000"/>
              </a:lnSpc>
              <a:spcBef>
                <a:spcPts val="500"/>
              </a:spcBef>
              <a:buFont typeface="Wingdings,Sans-Serif"/>
              <a:buChar char="Ø"/>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DFC0ABE-708C-C44E-8192-CFEABEBE45CC}" type="slidenum">
              <a:rPr lang="en-US" smtClean="0"/>
              <a:t>53</a:t>
            </a:fld>
            <a:endParaRPr lang="en-US"/>
          </a:p>
        </p:txBody>
      </p:sp>
    </p:spTree>
    <p:extLst>
      <p:ext uri="{BB962C8B-B14F-4D97-AF65-F5344CB8AC3E}">
        <p14:creationId xmlns:p14="http://schemas.microsoft.com/office/powerpoint/2010/main" val="617717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2:00</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Michelle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t>think about what is relevant in your field and related to your specific activities</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indent="0">
              <a:buFont typeface="Arial" panose="020B0604020202020204" pitchFamily="34" charset="0"/>
              <a:buNone/>
            </a:pPr>
            <a:endParaRPr lang="en-US"/>
          </a:p>
        </p:txBody>
      </p:sp>
      <p:sp>
        <p:nvSpPr>
          <p:cNvPr id="4" name="Slide Number Placeholder 3"/>
          <p:cNvSpPr>
            <a:spLocks noGrp="1"/>
          </p:cNvSpPr>
          <p:nvPr>
            <p:ph type="sldNum" sz="quarter" idx="10"/>
          </p:nvPr>
        </p:nvSpPr>
        <p:spPr/>
        <p:txBody>
          <a:bodyPr/>
          <a:lstStyle/>
          <a:p>
            <a:fld id="{F541DD33-2A06-9443-920E-9A8794B89243}" type="slidenum">
              <a:rPr lang="en-US" smtClean="0"/>
              <a:t>54</a:t>
            </a:fld>
            <a:endParaRPr lang="en-US"/>
          </a:p>
        </p:txBody>
      </p:sp>
    </p:spTree>
    <p:extLst>
      <p:ext uri="{BB962C8B-B14F-4D97-AF65-F5344CB8AC3E}">
        <p14:creationId xmlns:p14="http://schemas.microsoft.com/office/powerpoint/2010/main" val="2510553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Michelle</a:t>
            </a:r>
          </a:p>
          <a:p>
            <a:endParaRPr lang="en-US">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55</a:t>
            </a:fld>
            <a:endParaRPr lang="en-US"/>
          </a:p>
        </p:txBody>
      </p:sp>
    </p:spTree>
    <p:extLst>
      <p:ext uri="{BB962C8B-B14F-4D97-AF65-F5344CB8AC3E}">
        <p14:creationId xmlns:p14="http://schemas.microsoft.com/office/powerpoint/2010/main" val="2302317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DFC0ABE-708C-C44E-8192-CFEABEBE45CC}" type="slidenum">
              <a:rPr lang="en-US" smtClean="0"/>
              <a:t>56</a:t>
            </a:fld>
            <a:endParaRPr lang="en-US"/>
          </a:p>
        </p:txBody>
      </p:sp>
    </p:spTree>
    <p:extLst>
      <p:ext uri="{BB962C8B-B14F-4D97-AF65-F5344CB8AC3E}">
        <p14:creationId xmlns:p14="http://schemas.microsoft.com/office/powerpoint/2010/main" val="4007168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logic model is a common tool to help determine whether your planned activities will produce the intended impact.</a:t>
            </a:r>
          </a:p>
          <a:p>
            <a:r>
              <a:rPr lang="en-US">
                <a:ea typeface="Calibri"/>
                <a:cs typeface="Calibri"/>
              </a:rPr>
              <a:t>This is a common one we use,</a:t>
            </a:r>
          </a:p>
          <a:p>
            <a:r>
              <a:rPr lang="en-US">
                <a:ea typeface="Calibri"/>
                <a:cs typeface="Calibri"/>
              </a:rPr>
              <a:t>The far left defines the situation, the problem, the mission, or mandate.</a:t>
            </a:r>
          </a:p>
          <a:p>
            <a:r>
              <a:rPr lang="en-US">
                <a:ea typeface="Calibri"/>
                <a:cs typeface="Calibri"/>
              </a:rPr>
              <a:t>The next column under the yellow heading of INPUTS lists the required resources, including human resources.</a:t>
            </a:r>
          </a:p>
          <a:p>
            <a:r>
              <a:rPr lang="en-US">
                <a:ea typeface="Calibri"/>
                <a:cs typeface="Calibri"/>
              </a:rPr>
              <a:t>The three columns under the green heading, OUTPUTS, outlines the participants, your activities, and the products created out of your program.</a:t>
            </a:r>
          </a:p>
          <a:p>
            <a:r>
              <a:rPr lang="en-US">
                <a:ea typeface="Calibri"/>
                <a:cs typeface="Calibri"/>
              </a:rPr>
              <a:t>The final three columns define the short, intermediate, and long term outcomes your expect to achieve. This is what you will want to assess.</a:t>
            </a:r>
          </a:p>
        </p:txBody>
      </p:sp>
      <p:sp>
        <p:nvSpPr>
          <p:cNvPr id="4" name="Slide Number Placeholder 3"/>
          <p:cNvSpPr>
            <a:spLocks noGrp="1"/>
          </p:cNvSpPr>
          <p:nvPr>
            <p:ph type="sldNum" sz="quarter" idx="5"/>
          </p:nvPr>
        </p:nvSpPr>
        <p:spPr/>
        <p:txBody>
          <a:bodyPr/>
          <a:lstStyle/>
          <a:p>
            <a:fld id="{EE20D580-8499-E54B-828E-5471FE4FA811}" type="slidenum">
              <a:rPr lang="en-US" smtClean="0"/>
              <a:t>57</a:t>
            </a:fld>
            <a:endParaRPr lang="en-US"/>
          </a:p>
        </p:txBody>
      </p:sp>
    </p:spTree>
    <p:extLst>
      <p:ext uri="{BB962C8B-B14F-4D97-AF65-F5344CB8AC3E}">
        <p14:creationId xmlns:p14="http://schemas.microsoft.com/office/powerpoint/2010/main" val="2194992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BADA54FE-F167-9F4D-AEE7-F684FB5D2E77}" type="slidenum">
              <a:rPr lang="en-US" smtClean="0"/>
              <a:t>58</a:t>
            </a:fld>
            <a:endParaRPr lang="en-US"/>
          </a:p>
        </p:txBody>
      </p:sp>
    </p:spTree>
    <p:extLst>
      <p:ext uri="{BB962C8B-B14F-4D97-AF65-F5344CB8AC3E}">
        <p14:creationId xmlns:p14="http://schemas.microsoft.com/office/powerpoint/2010/main" val="7113785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Gigi</a:t>
            </a:r>
          </a:p>
          <a:p>
            <a:endParaRPr lang="en-US"/>
          </a:p>
          <a:p>
            <a:r>
              <a:rPr lang="en-US"/>
              <a:t>In the guidebook we demonstrate how to link research processes to impacts in two main ways. We walk through planning for societal impacts through project development and design, in the early stages of a research project  and also walk through how to assess and document societal impacts after a project has ended. They use similar structures and questions but are slightly different in scope and purpose. Today we will focus on the process to document impact after a project has ended.  </a:t>
            </a:r>
          </a:p>
          <a:p>
            <a:endParaRPr lang="en-US"/>
          </a:p>
          <a:p>
            <a:r>
              <a:rPr lang="en-US"/>
              <a:t>Our framework is based on an action logic model format. For each step, we include specific questions and directions to help researchers think through and outline their impacts.</a:t>
            </a:r>
          </a:p>
          <a:p>
            <a:endParaRPr lang="en-US"/>
          </a:p>
        </p:txBody>
      </p:sp>
      <p:sp>
        <p:nvSpPr>
          <p:cNvPr id="4" name="Slide Number Placeholder 3"/>
          <p:cNvSpPr>
            <a:spLocks noGrp="1"/>
          </p:cNvSpPr>
          <p:nvPr>
            <p:ph type="sldNum" sz="quarter" idx="5"/>
          </p:nvPr>
        </p:nvSpPr>
        <p:spPr/>
        <p:txBody>
          <a:bodyPr/>
          <a:lstStyle/>
          <a:p>
            <a:fld id="{6DF469D5-453A-6446-8CA6-AAB0D36A9FEF}" type="slidenum">
              <a:rPr lang="en-US" smtClean="0"/>
              <a:t>59</a:t>
            </a:fld>
            <a:endParaRPr lang="en-US"/>
          </a:p>
        </p:txBody>
      </p:sp>
    </p:spTree>
    <p:extLst>
      <p:ext uri="{BB962C8B-B14F-4D97-AF65-F5344CB8AC3E}">
        <p14:creationId xmlns:p14="http://schemas.microsoft.com/office/powerpoint/2010/main" val="1993972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Gigi</a:t>
            </a:r>
          </a:p>
          <a:p>
            <a:endParaRPr lang="en-US"/>
          </a:p>
          <a:p>
            <a:r>
              <a:rPr lang="en-US" sz="1200" kern="1200">
                <a:solidFill>
                  <a:schemeClr val="tx1"/>
                </a:solidFill>
                <a:effectLst/>
                <a:latin typeface="+mn-lt"/>
                <a:ea typeface="+mn-ea"/>
                <a:cs typeface="+mn-cs"/>
              </a:rPr>
              <a:t>There are multiple ways to think through this question of for whom things changed or improved because of your research. Some common categories include stakeholders or your research partners, students, and the general public </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Going through this part of the process offers opportunities for reflection. Are you actually reaching the people and communities that you hope to reach?</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If you are centering justice and equity in your research, this component is crucial. In the case of </a:t>
            </a:r>
            <a:r>
              <a:rPr lang="en-US" sz="1200" kern="1200" err="1">
                <a:solidFill>
                  <a:schemeClr val="tx1"/>
                </a:solidFill>
                <a:effectLst/>
                <a:latin typeface="+mn-lt"/>
                <a:ea typeface="+mn-ea"/>
                <a:cs typeface="+mn-cs"/>
              </a:rPr>
              <a:t>Floodsville</a:t>
            </a:r>
            <a:r>
              <a:rPr lang="en-US" sz="1200" kern="1200">
                <a:solidFill>
                  <a:schemeClr val="tx1"/>
                </a:solidFill>
                <a:effectLst/>
                <a:latin typeface="+mn-lt"/>
                <a:ea typeface="+mn-ea"/>
                <a:cs typeface="+mn-cs"/>
              </a:rPr>
              <a:t>, for example, if the community you worked with had been historically ignored and left out of city policies or consistently underfunded by the city, the impact of developing a mitigation plan to address flooding in this community and the impact of strengthening relationships between city planners and community members in that case becomes even more significant.  </a:t>
            </a:r>
          </a:p>
        </p:txBody>
      </p:sp>
      <p:sp>
        <p:nvSpPr>
          <p:cNvPr id="4" name="Slide Number Placeholder 3"/>
          <p:cNvSpPr>
            <a:spLocks noGrp="1"/>
          </p:cNvSpPr>
          <p:nvPr>
            <p:ph type="sldNum" sz="quarter" idx="5"/>
          </p:nvPr>
        </p:nvSpPr>
        <p:spPr/>
        <p:txBody>
          <a:bodyPr/>
          <a:lstStyle/>
          <a:p>
            <a:fld id="{D8A8A9E4-2D99-F942-82BF-EE1FF9C46DA0}" type="slidenum">
              <a:rPr lang="en-US" smtClean="0"/>
              <a:t>60</a:t>
            </a:fld>
            <a:endParaRPr lang="en-US"/>
          </a:p>
        </p:txBody>
      </p:sp>
    </p:spTree>
    <p:extLst>
      <p:ext uri="{BB962C8B-B14F-4D97-AF65-F5344CB8AC3E}">
        <p14:creationId xmlns:p14="http://schemas.microsoft.com/office/powerpoint/2010/main" val="21022107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Gigi</a:t>
            </a:r>
          </a:p>
          <a:p>
            <a:endParaRPr lang="en-US"/>
          </a:p>
          <a:p>
            <a:r>
              <a:rPr lang="en-US"/>
              <a:t>There are  lots of ways – formal and informal – to collect evidence of change. A lot of these just require that you think ahead about what you are likely to see, how you will collect and save that data, and how you’ll incorporate it into a case study. </a:t>
            </a:r>
          </a:p>
          <a:p>
            <a:endParaRPr lang="en-US"/>
          </a:p>
          <a:p>
            <a:r>
              <a:rPr lang="en-US"/>
              <a:t>Jen just provided a number of ideas for evaluation data collection. This is just a reminder that the key is to be consistent and make sure that you are collecting and saving these examples.</a:t>
            </a:r>
          </a:p>
          <a:p>
            <a:endParaRPr lang="en-US"/>
          </a:p>
          <a:p>
            <a:r>
              <a:rPr lang="en-US"/>
              <a:t>Keep an impact journal!</a:t>
            </a:r>
          </a:p>
          <a:p>
            <a:endParaRPr lang="en-US"/>
          </a:p>
          <a:p>
            <a:r>
              <a:rPr lang="en-US"/>
              <a:t>You might not be the one collecting the data. There might be other sources out there that someone else is collecting (community newsletters, news report, UAIR)</a:t>
            </a:r>
          </a:p>
          <a:p>
            <a:endParaRPr lang="en-US"/>
          </a:p>
          <a:p>
            <a:r>
              <a:rPr lang="en-US"/>
              <a:t>Expanded stakeholders – who else who has been involved might have ”evidence” you can look at . . . </a:t>
            </a:r>
          </a:p>
          <a:p>
            <a:r>
              <a:rPr lang="en-US" b="0" i="0">
                <a:solidFill>
                  <a:srgbClr val="222222"/>
                </a:solidFill>
                <a:effectLst/>
                <a:latin typeface="Arial" panose="020B0604020202020204" pitchFamily="34" charset="0"/>
              </a:rPr>
              <a:t>Remind people that their partners can be an excellent source of data about impact - they might be collecting that data for their own or other purposes and might be happy to share it. Nonprofits are often collecting all sorts of evaluation data, for example. Her framing is that this is another way to think of partners as actual partners - not just as beneficiaries of research or participants in activities. Collaborate on the evaluation of the project as well as on the activities.</a:t>
            </a:r>
            <a:endParaRPr lang="en-US"/>
          </a:p>
          <a:p>
            <a:endParaRPr lang="en-US"/>
          </a:p>
        </p:txBody>
      </p:sp>
      <p:sp>
        <p:nvSpPr>
          <p:cNvPr id="4" name="Slide Number Placeholder 3"/>
          <p:cNvSpPr>
            <a:spLocks noGrp="1"/>
          </p:cNvSpPr>
          <p:nvPr>
            <p:ph type="sldNum" sz="quarter" idx="5"/>
          </p:nvPr>
        </p:nvSpPr>
        <p:spPr/>
        <p:txBody>
          <a:bodyPr/>
          <a:lstStyle/>
          <a:p>
            <a:fld id="{D8A8A9E4-2D99-F942-82BF-EE1FF9C46DA0}" type="slidenum">
              <a:rPr lang="en-US" smtClean="0"/>
              <a:t>61</a:t>
            </a:fld>
            <a:endParaRPr lang="en-US"/>
          </a:p>
        </p:txBody>
      </p:sp>
    </p:spTree>
    <p:extLst>
      <p:ext uri="{BB962C8B-B14F-4D97-AF65-F5344CB8AC3E}">
        <p14:creationId xmlns:p14="http://schemas.microsoft.com/office/powerpoint/2010/main" val="4102469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2971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E20D580-8499-E54B-828E-5471FE4FA811}" type="slidenum">
              <a:rPr lang="en-US" smtClean="0"/>
              <a:t>5</a:t>
            </a:fld>
            <a:endParaRPr lang="en-US"/>
          </a:p>
        </p:txBody>
      </p:sp>
    </p:spTree>
    <p:extLst>
      <p:ext uri="{BB962C8B-B14F-4D97-AF65-F5344CB8AC3E}">
        <p14:creationId xmlns:p14="http://schemas.microsoft.com/office/powerpoint/2010/main" val="35171879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Jen</a:t>
            </a:r>
            <a:endParaRPr lang="en-US">
              <a:ea typeface="Calibri" panose="020F0502020204030204"/>
              <a:cs typeface="Calibri" panose="020F0502020204030204"/>
            </a:endParaRPr>
          </a:p>
          <a:p>
            <a:pPr marL="171450" indent="-171450">
              <a:lnSpc>
                <a:spcPct val="90000"/>
              </a:lnSpc>
              <a:spcBef>
                <a:spcPts val="1000"/>
              </a:spcBef>
              <a:buFont typeface="Arial,Sans-Serif"/>
              <a:buChar char="•"/>
            </a:pPr>
            <a:r>
              <a:rPr lang="en-US"/>
              <a:t>NSF funded Center for Advancing Research Impacts in Society</a:t>
            </a:r>
          </a:p>
          <a:p>
            <a:pPr marL="171450" indent="-171450">
              <a:lnSpc>
                <a:spcPct val="90000"/>
              </a:lnSpc>
              <a:spcBef>
                <a:spcPts val="1000"/>
              </a:spcBef>
              <a:buFont typeface="Arial,Sans-Serif"/>
              <a:buChar char="•"/>
            </a:pPr>
            <a:r>
              <a:rPr lang="en-US"/>
              <a:t>Founded in September 2018 and housed at the University </a:t>
            </a:r>
            <a:r>
              <a:rPr lang="en-US" baseline="0"/>
              <a:t>of </a:t>
            </a:r>
            <a:r>
              <a:rPr lang="en-US"/>
              <a:t>Missouri</a:t>
            </a:r>
          </a:p>
          <a:p>
            <a:pPr marL="171450" indent="-171450">
              <a:lnSpc>
                <a:spcPct val="90000"/>
              </a:lnSpc>
              <a:spcBef>
                <a:spcPts val="1000"/>
              </a:spcBef>
              <a:buFont typeface="Arial,Sans-Serif"/>
              <a:buChar char="•"/>
            </a:pPr>
            <a:r>
              <a:rPr lang="en-US" i="1"/>
              <a:t>  We work with U.S. and international scientists and engagement practitioners to </a:t>
            </a:r>
            <a:r>
              <a:rPr lang="en-US" b="1" i="1"/>
              <a:t>build capacity, advance scholarship, grow </a:t>
            </a:r>
            <a:r>
              <a:rPr lang="en-US" b="1" i="1" baseline="0"/>
              <a:t>partnerships </a:t>
            </a:r>
            <a:r>
              <a:rPr lang="en-US" b="1" i="1"/>
              <a:t>and provide resources</a:t>
            </a:r>
            <a:r>
              <a:rPr lang="en-US" i="1"/>
              <a:t> to help them engage with and demonstrate the impact of research in their communities and society. </a:t>
            </a:r>
            <a:endParaRPr lang="en-US"/>
          </a:p>
          <a:p>
            <a:pPr marL="171450" indent="-171450">
              <a:lnSpc>
                <a:spcPct val="90000"/>
              </a:lnSpc>
              <a:spcBef>
                <a:spcPts val="1000"/>
              </a:spcBef>
              <a:buFont typeface="Arial,Sans-Serif"/>
              <a:buChar char="•"/>
            </a:pPr>
            <a:r>
              <a:rPr lang="en-US"/>
              <a:t>Identification and curation of promising models, practices, and evaluation methods for the Broader Impact (BI) community;</a:t>
            </a:r>
          </a:p>
          <a:p>
            <a:pPr marL="171450" indent="-171450">
              <a:lnSpc>
                <a:spcPct val="90000"/>
              </a:lnSpc>
              <a:spcBef>
                <a:spcPts val="1000"/>
              </a:spcBef>
              <a:buFont typeface="Arial,Sans-Serif"/>
              <a:buChar char="•"/>
            </a:pPr>
            <a:r>
              <a:rPr lang="en-US"/>
              <a:t>Expanded engagement in and support of the development of high-quality BI activities by educating current and future faculty and researchers on effective BI practices;</a:t>
            </a:r>
          </a:p>
          <a:p>
            <a:pPr marL="171450" indent="-171450">
              <a:lnSpc>
                <a:spcPct val="90000"/>
              </a:lnSpc>
              <a:spcBef>
                <a:spcPts val="1000"/>
              </a:spcBef>
              <a:buFont typeface="Arial,Sans-Serif"/>
              <a:buChar char="•"/>
            </a:pPr>
            <a:r>
              <a:rPr lang="en-US" b="1"/>
              <a:t>Development of the human resources necessary for sustained growth and increased diversity of the BI community; and</a:t>
            </a:r>
            <a:endParaRPr lang="en-US"/>
          </a:p>
          <a:p>
            <a:pPr marL="171450" indent="-171450">
              <a:lnSpc>
                <a:spcPct val="90000"/>
              </a:lnSpc>
              <a:spcBef>
                <a:spcPts val="1000"/>
              </a:spcBef>
              <a:buFont typeface="Arial,Sans-Serif"/>
              <a:buChar char="•"/>
            </a:pPr>
            <a:r>
              <a:rPr lang="en-US" b="1"/>
              <a:t>Promotion of cross-institutional collaboration on and dissemination of BI programs, practices, models, materials, and resources.</a:t>
            </a:r>
            <a:endParaRPr lang="en-US"/>
          </a:p>
          <a:p>
            <a:pPr marL="171450" indent="-171450">
              <a:lnSpc>
                <a:spcPct val="90000"/>
              </a:lnSpc>
              <a:spcBef>
                <a:spcPts val="1000"/>
              </a:spcBef>
              <a:buFont typeface="Arial,Sans-Serif"/>
              <a:buChar char="•"/>
            </a:pPr>
            <a:endParaRPr lang="en-US"/>
          </a:p>
          <a:p>
            <a:endParaRPr lang="en-US" baseline="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A858F0-A567-C246-826B-B953B1F5AF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0419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64</a:t>
            </a:fld>
            <a:endParaRPr lang="en-US"/>
          </a:p>
        </p:txBody>
      </p:sp>
    </p:spTree>
    <p:extLst>
      <p:ext uri="{BB962C8B-B14F-4D97-AF65-F5344CB8AC3E}">
        <p14:creationId xmlns:p14="http://schemas.microsoft.com/office/powerpoint/2010/main" val="1554043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65</a:t>
            </a:fld>
            <a:endParaRPr lang="en-US"/>
          </a:p>
        </p:txBody>
      </p:sp>
    </p:spTree>
    <p:extLst>
      <p:ext uri="{BB962C8B-B14F-4D97-AF65-F5344CB8AC3E}">
        <p14:creationId xmlns:p14="http://schemas.microsoft.com/office/powerpoint/2010/main" val="37392331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66</a:t>
            </a:fld>
            <a:endParaRPr lang="en-US"/>
          </a:p>
        </p:txBody>
      </p:sp>
    </p:spTree>
    <p:extLst>
      <p:ext uri="{BB962C8B-B14F-4D97-AF65-F5344CB8AC3E}">
        <p14:creationId xmlns:p14="http://schemas.microsoft.com/office/powerpoint/2010/main" val="2775040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2EDF33-CE3B-1849-9BDA-C441DB6ECE68}" type="slidenum">
              <a:rPr lang="en-US" smtClean="0"/>
              <a:t>67</a:t>
            </a:fld>
            <a:endParaRPr lang="en-US"/>
          </a:p>
        </p:txBody>
      </p:sp>
    </p:spTree>
    <p:extLst>
      <p:ext uri="{BB962C8B-B14F-4D97-AF65-F5344CB8AC3E}">
        <p14:creationId xmlns:p14="http://schemas.microsoft.com/office/powerpoint/2010/main" val="3970719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Jen</a:t>
            </a:r>
          </a:p>
        </p:txBody>
      </p:sp>
      <p:sp>
        <p:nvSpPr>
          <p:cNvPr id="4" name="Slide Number Placeholder 3"/>
          <p:cNvSpPr>
            <a:spLocks noGrp="1"/>
          </p:cNvSpPr>
          <p:nvPr>
            <p:ph type="sldNum" sz="quarter" idx="5"/>
          </p:nvPr>
        </p:nvSpPr>
        <p:spPr/>
        <p:txBody>
          <a:bodyPr/>
          <a:lstStyle/>
          <a:p>
            <a:fld id="{EE20D580-8499-E54B-828E-5471FE4FA811}" type="slidenum">
              <a:rPr lang="en-US" smtClean="0"/>
              <a:t>68</a:t>
            </a:fld>
            <a:endParaRPr lang="en-US"/>
          </a:p>
        </p:txBody>
      </p:sp>
    </p:spTree>
    <p:extLst>
      <p:ext uri="{BB962C8B-B14F-4D97-AF65-F5344CB8AC3E}">
        <p14:creationId xmlns:p14="http://schemas.microsoft.com/office/powerpoint/2010/main" val="5730737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Jen</a:t>
            </a:r>
          </a:p>
        </p:txBody>
      </p:sp>
      <p:sp>
        <p:nvSpPr>
          <p:cNvPr id="4" name="Slide Number Placeholder 3"/>
          <p:cNvSpPr>
            <a:spLocks noGrp="1"/>
          </p:cNvSpPr>
          <p:nvPr>
            <p:ph type="sldNum" sz="quarter" idx="5"/>
          </p:nvPr>
        </p:nvSpPr>
        <p:spPr/>
        <p:txBody>
          <a:bodyPr/>
          <a:lstStyle/>
          <a:p>
            <a:fld id="{EE20D580-8499-E54B-828E-5471FE4FA811}" type="slidenum">
              <a:rPr lang="en-US" smtClean="0"/>
              <a:t>69</a:t>
            </a:fld>
            <a:endParaRPr lang="en-US"/>
          </a:p>
        </p:txBody>
      </p:sp>
    </p:spTree>
    <p:extLst>
      <p:ext uri="{BB962C8B-B14F-4D97-AF65-F5344CB8AC3E}">
        <p14:creationId xmlns:p14="http://schemas.microsoft.com/office/powerpoint/2010/main" val="2678860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Jen</a:t>
            </a:r>
            <a:endParaRPr lang="en-US" b="1"/>
          </a:p>
          <a:p>
            <a:endParaRPr lang="en-US" b="1"/>
          </a:p>
          <a:p>
            <a:r>
              <a:rPr lang="en-US" sz="1200" b="1" kern="1200">
                <a:solidFill>
                  <a:schemeClr val="tx1"/>
                </a:solidFill>
                <a:effectLst/>
                <a:latin typeface="+mn-lt"/>
                <a:ea typeface="+mn-ea"/>
                <a:cs typeface="+mn-cs"/>
              </a:rPr>
              <a:t>Slide 18:</a:t>
            </a:r>
            <a:r>
              <a:rPr lang="en-US" b="1"/>
              <a:t> </a:t>
            </a:r>
            <a:r>
              <a:rPr lang="en-US" sz="1200" b="1" kern="1200">
                <a:solidFill>
                  <a:schemeClr val="tx1"/>
                </a:solidFill>
                <a:effectLst/>
                <a:latin typeface="+mn-lt"/>
                <a:ea typeface="+mn-ea"/>
                <a:cs typeface="+mn-cs"/>
              </a:rPr>
              <a:t> Tour the Site - </a:t>
            </a:r>
            <a:r>
              <a:rPr lang="en-US" sz="1200" kern="1200">
                <a:solidFill>
                  <a:schemeClr val="tx1"/>
                </a:solidFill>
                <a:effectLst/>
                <a:latin typeface="+mn-lt"/>
                <a:ea typeface="+mn-ea"/>
                <a:cs typeface="+mn-cs"/>
              </a:rPr>
              <a:t>Join me at </a:t>
            </a:r>
            <a:r>
              <a:rPr lang="en-US" sz="1200" u="sng" kern="1200">
                <a:solidFill>
                  <a:schemeClr val="tx1"/>
                </a:solidFill>
                <a:effectLst/>
                <a:latin typeface="+mn-lt"/>
                <a:ea typeface="+mn-ea"/>
                <a:cs typeface="+mn-cs"/>
                <a:hlinkClick r:id="rId3"/>
              </a:rPr>
              <a:t>https://aris.marine.rutgers.edu/wizard/</a:t>
            </a:r>
            <a:r>
              <a:rPr lang="en-US" sz="1200" kern="1200">
                <a:solidFill>
                  <a:schemeClr val="tx1"/>
                </a:solidFill>
                <a:effectLst/>
                <a:latin typeface="+mn-lt"/>
                <a:ea typeface="+mn-ea"/>
                <a:cs typeface="+mn-cs"/>
              </a:rPr>
              <a:t> - watch 4 minute intro.</a:t>
            </a:r>
            <a:r>
              <a:rPr lang="en-US"/>
              <a:t> </a:t>
            </a:r>
            <a:endParaRPr lang="en-US">
              <a:ea typeface="+mn-ea"/>
              <a:cs typeface="+mn-cs"/>
            </a:endParaRPr>
          </a:p>
          <a:p>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8829062-BF61-4CAC-BB6D-8113CD94A5DC}" type="slidenum">
              <a:rPr lang="en-US" smtClean="0"/>
              <a:t>70</a:t>
            </a:fld>
            <a:endParaRPr lang="en-US"/>
          </a:p>
        </p:txBody>
      </p:sp>
    </p:spTree>
    <p:extLst>
      <p:ext uri="{BB962C8B-B14F-4D97-AF65-F5344CB8AC3E}">
        <p14:creationId xmlns:p14="http://schemas.microsoft.com/office/powerpoint/2010/main" val="31039526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Jen</a:t>
            </a:r>
            <a:endParaRPr lang="en-US"/>
          </a:p>
          <a:p>
            <a:endParaRPr lang="en-US"/>
          </a:p>
          <a:p>
            <a:r>
              <a:rPr lang="en-US" sz="1200" kern="1200">
                <a:solidFill>
                  <a:schemeClr val="tx1"/>
                </a:solidFill>
                <a:effectLst/>
                <a:latin typeface="+mn-lt"/>
                <a:ea typeface="+mn-ea"/>
                <a:cs typeface="+mn-cs"/>
              </a:rPr>
              <a:t>My team at Rutgers developed this online tool to help capture our lessons learned during COSEE and develop an enduring product that could help oceanographers develop and implement effective BI plans.</a:t>
            </a:r>
            <a:r>
              <a:rPr lang="en-US"/>
              <a:t> </a:t>
            </a:r>
            <a:endParaRPr lang="en-US">
              <a:ea typeface="Calibri"/>
              <a:cs typeface="Calibri"/>
            </a:endParaRPr>
          </a:p>
          <a:p>
            <a:r>
              <a:rPr lang="en-US" sz="1200" kern="1200">
                <a:solidFill>
                  <a:schemeClr val="tx1"/>
                </a:solidFill>
                <a:effectLst/>
                <a:latin typeface="+mn-lt"/>
                <a:ea typeface="+mn-ea"/>
                <a:cs typeface="+mn-cs"/>
              </a:rPr>
              <a:t>We wanted to:</a:t>
            </a:r>
            <a:r>
              <a:rPr lang="en-US"/>
              <a:t> </a:t>
            </a:r>
          </a:p>
          <a:p>
            <a:r>
              <a:rPr lang="en-US" sz="1200" kern="1200">
                <a:solidFill>
                  <a:schemeClr val="tx1"/>
                </a:solidFill>
                <a:effectLst/>
                <a:latin typeface="+mn-lt"/>
                <a:ea typeface="+mn-ea"/>
                <a:cs typeface="+mn-cs"/>
              </a:rPr>
              <a:t>Support early career researchers in developing Broader Impacts projects.</a:t>
            </a:r>
            <a:r>
              <a:rPr lang="en-US"/>
              <a:t>  </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Expedite facilitation of BI meetings with researchers</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Collection of effective practices in one product</a:t>
            </a:r>
            <a:r>
              <a:rPr lang="en-US"/>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We also developed a professional workshop called the </a:t>
            </a:r>
            <a:r>
              <a:rPr lang="en-US" sz="1200" b="1" kern="1200">
                <a:solidFill>
                  <a:schemeClr val="tx1"/>
                </a:solidFill>
                <a:effectLst/>
                <a:latin typeface="+mn-lt"/>
                <a:ea typeface="+mn-ea"/>
                <a:cs typeface="+mn-cs"/>
              </a:rPr>
              <a:t>Gears to Scientific Success</a:t>
            </a:r>
            <a:r>
              <a:rPr lang="en-US" sz="1200" kern="1200">
                <a:solidFill>
                  <a:schemeClr val="tx1"/>
                </a:solidFill>
                <a:effectLst/>
                <a:latin typeface="+mn-lt"/>
                <a:ea typeface="+mn-ea"/>
                <a:cs typeface="+mn-cs"/>
              </a:rPr>
              <a:t> – that used the Wizard and added post award skills like science communication 101, a crash course in how people learn and the importance of Broadening Participation.</a:t>
            </a:r>
            <a:r>
              <a:rPr lang="en-US"/>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 </a:t>
            </a:r>
            <a:endParaRPr lang="en-US" sz="1200"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C8829062-BF61-4CAC-BB6D-8113CD94A5DC}" type="slidenum">
              <a:rPr lang="en-US" smtClean="0"/>
              <a:t>71</a:t>
            </a:fld>
            <a:endParaRPr lang="en-US"/>
          </a:p>
        </p:txBody>
      </p:sp>
    </p:spTree>
    <p:extLst>
      <p:ext uri="{BB962C8B-B14F-4D97-AF65-F5344CB8AC3E}">
        <p14:creationId xmlns:p14="http://schemas.microsoft.com/office/powerpoint/2010/main" val="210181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Jen</a:t>
            </a:r>
            <a:endParaRPr lang="en-US" b="1"/>
          </a:p>
          <a:p>
            <a:endParaRPr lang="en-US" b="1"/>
          </a:p>
          <a:p>
            <a:r>
              <a:rPr lang="en-US" sz="1200" b="1" kern="1200">
                <a:solidFill>
                  <a:schemeClr val="tx1"/>
                </a:solidFill>
                <a:effectLst/>
                <a:latin typeface="+mn-lt"/>
                <a:ea typeface="+mn-ea"/>
                <a:cs typeface="+mn-cs"/>
              </a:rPr>
              <a:t>Slide 17: Design Features to notice when you tour the site</a:t>
            </a:r>
            <a:r>
              <a:rPr lang="en-US" b="1"/>
              <a:t> </a:t>
            </a:r>
            <a:endParaRPr lang="en-US" sz="1200" kern="1200">
              <a:solidFill>
                <a:schemeClr val="tx1"/>
              </a:solidFill>
              <a:effectLst/>
              <a:latin typeface="+mn-lt"/>
              <a:ea typeface="Calibri"/>
              <a:cs typeface="Calibri"/>
            </a:endParaRPr>
          </a:p>
          <a:p>
            <a:pPr lvl="0"/>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These pages can be used ala carte as “training”</a:t>
            </a:r>
            <a:r>
              <a:rPr lang="en-US"/>
              <a:t> </a:t>
            </a:r>
            <a:r>
              <a:rPr lang="en-US" sz="1200" kern="1200">
                <a:solidFill>
                  <a:schemeClr val="tx1"/>
                </a:solidFill>
                <a:effectLst/>
                <a:latin typeface="+mn-lt"/>
                <a:ea typeface="+mn-ea"/>
                <a:cs typeface="+mn-cs"/>
              </a:rPr>
              <a:t> and fact finding on particular elements.</a:t>
            </a:r>
            <a:r>
              <a:rPr lang="en-US"/>
              <a:t> </a:t>
            </a:r>
            <a:r>
              <a:rPr lang="en-US" sz="1200" kern="1200">
                <a:solidFill>
                  <a:schemeClr val="tx1"/>
                </a:solidFill>
                <a:effectLst/>
                <a:latin typeface="+mn-lt"/>
                <a:ea typeface="+mn-ea"/>
                <a:cs typeface="+mn-cs"/>
              </a:rPr>
              <a:t> Lets take a quick walk through these elements:</a:t>
            </a:r>
            <a:endParaRPr lang="en-US" sz="1200" kern="1200">
              <a:solidFill>
                <a:schemeClr val="tx1"/>
              </a:solidFill>
              <a:effectLst/>
              <a:latin typeface="+mn-lt"/>
              <a:ea typeface="Calibri"/>
              <a:cs typeface="Calibri"/>
            </a:endParaRPr>
          </a:p>
          <a:p>
            <a:pPr lvl="0"/>
            <a:endParaRPr lang="en-US" sz="1200" kern="1200">
              <a:solidFill>
                <a:schemeClr val="tx1"/>
              </a:solidFill>
              <a:effectLst/>
              <a:latin typeface="+mn-lt"/>
              <a:ea typeface="+mn-ea"/>
              <a:cs typeface="+mn-cs"/>
            </a:endParaRPr>
          </a:p>
          <a:p>
            <a:pPr lvl="0"/>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Non linear plan elements page</a:t>
            </a:r>
            <a:r>
              <a:rPr lang="en-US"/>
              <a:t> </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Video tutorials</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BI examples built in to provide additional guidance (“teach one, do one” model)</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Integration of checklist</a:t>
            </a:r>
            <a:r>
              <a:rPr lang="en-US"/>
              <a:t> </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Fillable fields for notes</a:t>
            </a:r>
            <a:r>
              <a:rPr lang="en-US"/>
              <a:t> </a:t>
            </a:r>
            <a:endParaRPr lang="en-US" sz="1200" kern="1200">
              <a:solidFill>
                <a:schemeClr val="tx1"/>
              </a:solidFill>
              <a:effectLst/>
              <a:latin typeface="+mn-lt"/>
              <a:ea typeface="Calibri"/>
              <a:cs typeface="Calibri"/>
            </a:endParaRPr>
          </a:p>
          <a:p>
            <a:pPr lvl="0"/>
            <a:r>
              <a:rPr lang="en-US" sz="1200" kern="1200">
                <a:solidFill>
                  <a:schemeClr val="tx1"/>
                </a:solidFill>
                <a:effectLst/>
                <a:latin typeface="+mn-lt"/>
                <a:ea typeface="+mn-ea"/>
                <a:cs typeface="+mn-cs"/>
              </a:rPr>
              <a:t>Summary page that pulls all your notes together</a:t>
            </a:r>
            <a:endParaRPr lang="en-US" sz="1200" kern="1200">
              <a:solidFill>
                <a:schemeClr val="tx1"/>
              </a:solidFill>
              <a:effectLst/>
              <a:latin typeface="+mn-lt"/>
              <a:ea typeface="Calibri"/>
              <a:cs typeface="Calibri"/>
            </a:endParaRPr>
          </a:p>
          <a:p>
            <a:r>
              <a:rPr lang="en-US" sz="1200" kern="1200">
                <a:solidFill>
                  <a:schemeClr val="tx1"/>
                </a:solidFill>
                <a:effectLst/>
                <a:latin typeface="+mn-lt"/>
                <a:ea typeface="+mn-ea"/>
                <a:cs typeface="+mn-cs"/>
              </a:rPr>
              <a:t>New interactive game to help inform budgeting and understanding cost of traditional BI projects</a:t>
            </a:r>
            <a:r>
              <a:rPr lang="en-US"/>
              <a:t> </a:t>
            </a:r>
            <a:endParaRPr lang="en-US" sz="1200" kern="120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C8829062-BF61-4CAC-BB6D-8113CD94A5DC}" type="slidenum">
              <a:rPr lang="en-US" smtClean="0"/>
              <a:t>72</a:t>
            </a:fld>
            <a:endParaRPr lang="en-US"/>
          </a:p>
        </p:txBody>
      </p:sp>
    </p:spTree>
    <p:extLst>
      <p:ext uri="{BB962C8B-B14F-4D97-AF65-F5344CB8AC3E}">
        <p14:creationId xmlns:p14="http://schemas.microsoft.com/office/powerpoint/2010/main" val="2200915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p>
        </p:txBody>
      </p:sp>
      <p:sp>
        <p:nvSpPr>
          <p:cNvPr id="4" name="Slide Number Placeholder 3"/>
          <p:cNvSpPr>
            <a:spLocks noGrp="1"/>
          </p:cNvSpPr>
          <p:nvPr>
            <p:ph type="sldNum" sz="quarter" idx="5"/>
          </p:nvPr>
        </p:nvSpPr>
        <p:spPr/>
        <p:txBody>
          <a:bodyPr/>
          <a:lstStyle/>
          <a:p>
            <a:fld id="{EE20D580-8499-E54B-828E-5471FE4FA811}" type="slidenum">
              <a:rPr lang="en-US" smtClean="0"/>
              <a:t>6</a:t>
            </a:fld>
            <a:endParaRPr lang="en-US"/>
          </a:p>
        </p:txBody>
      </p:sp>
    </p:spTree>
    <p:extLst>
      <p:ext uri="{BB962C8B-B14F-4D97-AF65-F5344CB8AC3E}">
        <p14:creationId xmlns:p14="http://schemas.microsoft.com/office/powerpoint/2010/main" val="14796308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Alison</a:t>
            </a:r>
          </a:p>
        </p:txBody>
      </p:sp>
      <p:sp>
        <p:nvSpPr>
          <p:cNvPr id="4" name="Slide Number Placeholder 3"/>
          <p:cNvSpPr>
            <a:spLocks noGrp="1"/>
          </p:cNvSpPr>
          <p:nvPr>
            <p:ph type="sldNum" sz="quarter" idx="5"/>
          </p:nvPr>
        </p:nvSpPr>
        <p:spPr/>
        <p:txBody>
          <a:bodyPr/>
          <a:lstStyle/>
          <a:p>
            <a:fld id="{EE20D580-8499-E54B-828E-5471FE4FA811}" type="slidenum">
              <a:rPr lang="en-US" smtClean="0"/>
              <a:t>75</a:t>
            </a:fld>
            <a:endParaRPr lang="en-US"/>
          </a:p>
        </p:txBody>
      </p:sp>
    </p:spTree>
    <p:extLst>
      <p:ext uri="{BB962C8B-B14F-4D97-AF65-F5344CB8AC3E}">
        <p14:creationId xmlns:p14="http://schemas.microsoft.com/office/powerpoint/2010/main" val="31464808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20D580-8499-E54B-828E-5471FE4FA811}" type="slidenum">
              <a:rPr lang="en-US" smtClean="0"/>
              <a:t>76</a:t>
            </a:fld>
            <a:endParaRPr lang="en-US"/>
          </a:p>
        </p:txBody>
      </p:sp>
    </p:spTree>
    <p:extLst>
      <p:ext uri="{BB962C8B-B14F-4D97-AF65-F5344CB8AC3E}">
        <p14:creationId xmlns:p14="http://schemas.microsoft.com/office/powerpoint/2010/main" val="13449124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ea typeface="Calibri"/>
                <a:cs typeface="Calibri"/>
              </a:rPr>
              <a:t>Michelle</a:t>
            </a:r>
          </a:p>
          <a:p>
            <a:endParaRPr lang="en-US">
              <a:ea typeface="Calibri"/>
              <a:cs typeface="Calibri"/>
            </a:endParaRPr>
          </a:p>
        </p:txBody>
      </p:sp>
    </p:spTree>
    <p:extLst>
      <p:ext uri="{BB962C8B-B14F-4D97-AF65-F5344CB8AC3E}">
        <p14:creationId xmlns:p14="http://schemas.microsoft.com/office/powerpoint/2010/main" val="938443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p>
        </p:txBody>
      </p:sp>
      <p:sp>
        <p:nvSpPr>
          <p:cNvPr id="4" name="Slide Number Placeholder 3"/>
          <p:cNvSpPr>
            <a:spLocks noGrp="1"/>
          </p:cNvSpPr>
          <p:nvPr>
            <p:ph type="sldNum" sz="quarter" idx="5"/>
          </p:nvPr>
        </p:nvSpPr>
        <p:spPr/>
        <p:txBody>
          <a:bodyPr/>
          <a:lstStyle/>
          <a:p>
            <a:fld id="{EE20D580-8499-E54B-828E-5471FE4FA811}" type="slidenum">
              <a:rPr lang="en-US" smtClean="0"/>
              <a:t>7</a:t>
            </a:fld>
            <a:endParaRPr lang="en-US"/>
          </a:p>
        </p:txBody>
      </p:sp>
    </p:spTree>
    <p:extLst>
      <p:ext uri="{BB962C8B-B14F-4D97-AF65-F5344CB8AC3E}">
        <p14:creationId xmlns:p14="http://schemas.microsoft.com/office/powerpoint/2010/main" val="2841674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p>
        </p:txBody>
      </p:sp>
      <p:sp>
        <p:nvSpPr>
          <p:cNvPr id="4" name="Slide Number Placeholder 3"/>
          <p:cNvSpPr>
            <a:spLocks noGrp="1"/>
          </p:cNvSpPr>
          <p:nvPr>
            <p:ph type="sldNum" sz="quarter" idx="5"/>
          </p:nvPr>
        </p:nvSpPr>
        <p:spPr/>
        <p:txBody>
          <a:bodyPr/>
          <a:lstStyle/>
          <a:p>
            <a:fld id="{EE20D580-8499-E54B-828E-5471FE4FA811}" type="slidenum">
              <a:rPr lang="en-US" smtClean="0"/>
              <a:t>8</a:t>
            </a:fld>
            <a:endParaRPr lang="en-US"/>
          </a:p>
        </p:txBody>
      </p:sp>
    </p:spTree>
    <p:extLst>
      <p:ext uri="{BB962C8B-B14F-4D97-AF65-F5344CB8AC3E}">
        <p14:creationId xmlns:p14="http://schemas.microsoft.com/office/powerpoint/2010/main" val="225833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p>
          <a:p>
            <a:endParaRPr lang="en-US">
              <a:cs typeface="Calibri"/>
            </a:endParaRPr>
          </a:p>
          <a:p>
            <a:endParaRPr lang="en"/>
          </a:p>
          <a:p>
            <a:r>
              <a:rPr lang="en" i="1"/>
              <a:t>Broader Impacts</a:t>
            </a:r>
            <a:r>
              <a:rPr lang="en"/>
              <a:t> is the term NSF uses to describe researchers moving their research beyond the lab to impact the public good, thereby benefitting the economy, society and discovery itself. As more agencies and organizations are bringing these concepts and requirements into their funding programs, language is shifting to societal impacts</a:t>
            </a:r>
            <a:endParaRPr lang="en-US"/>
          </a:p>
        </p:txBody>
      </p:sp>
      <p:sp>
        <p:nvSpPr>
          <p:cNvPr id="4" name="Slide Number Placeholder 3"/>
          <p:cNvSpPr>
            <a:spLocks noGrp="1"/>
          </p:cNvSpPr>
          <p:nvPr>
            <p:ph type="sldNum" sz="quarter" idx="5"/>
          </p:nvPr>
        </p:nvSpPr>
        <p:spPr/>
        <p:txBody>
          <a:bodyPr/>
          <a:lstStyle/>
          <a:p>
            <a:fld id="{EE20D580-8499-E54B-828E-5471FE4FA811}" type="slidenum">
              <a:rPr lang="en-US" smtClean="0"/>
              <a:t>9</a:t>
            </a:fld>
            <a:endParaRPr lang="en-US"/>
          </a:p>
        </p:txBody>
      </p:sp>
    </p:spTree>
    <p:extLst>
      <p:ext uri="{BB962C8B-B14F-4D97-AF65-F5344CB8AC3E}">
        <p14:creationId xmlns:p14="http://schemas.microsoft.com/office/powerpoint/2010/main" val="2142015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01 - Title Page" preserve="1" userDrawn="1">
  <p:cSld name="01 - Title Page">
    <p:bg>
      <p:bgPr>
        <a:solidFill>
          <a:schemeClr val="lt1"/>
        </a:solidFill>
        <a:effectLst/>
      </p:bgPr>
    </p:bg>
    <p:spTree>
      <p:nvGrpSpPr>
        <p:cNvPr id="1" name="Shape 6"/>
        <p:cNvGrpSpPr/>
        <p:nvPr/>
      </p:nvGrpSpPr>
      <p:grpSpPr>
        <a:xfrm>
          <a:off x="0" y="0"/>
          <a:ext cx="0" cy="0"/>
          <a:chOff x="0" y="0"/>
          <a:chExt cx="0" cy="0"/>
        </a:xfrm>
      </p:grpSpPr>
      <p:sp>
        <p:nvSpPr>
          <p:cNvPr id="7" name="Google Shape;7;p2"/>
          <p:cNvSpPr/>
          <p:nvPr/>
        </p:nvSpPr>
        <p:spPr>
          <a:xfrm>
            <a:off x="4197" y="0"/>
            <a:ext cx="12188149" cy="6857615"/>
          </a:xfrm>
          <a:custGeom>
            <a:avLst/>
            <a:gdLst/>
            <a:ahLst/>
            <a:cxnLst/>
            <a:rect l="l" t="t" r="r" b="b"/>
            <a:pathLst>
              <a:path w="20097750" h="11308715" extrusionOk="0">
                <a:moveTo>
                  <a:pt x="0" y="11308556"/>
                </a:moveTo>
                <a:lnTo>
                  <a:pt x="20097178" y="11308556"/>
                </a:lnTo>
                <a:lnTo>
                  <a:pt x="20097178" y="0"/>
                </a:lnTo>
                <a:lnTo>
                  <a:pt x="0" y="0"/>
                </a:lnTo>
                <a:lnTo>
                  <a:pt x="0" y="11308556"/>
                </a:lnTo>
                <a:close/>
              </a:path>
            </a:pathLst>
          </a:custGeom>
          <a:solidFill>
            <a:srgbClr val="0C234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92"/>
          </a:p>
        </p:txBody>
      </p:sp>
      <p:pic>
        <p:nvPicPr>
          <p:cNvPr id="8" name="Google Shape;8;p2"/>
          <p:cNvPicPr preferRelativeResize="0"/>
          <p:nvPr/>
        </p:nvPicPr>
        <p:blipFill>
          <a:blip r:embed="rId2">
            <a:alphaModFix amt="7000"/>
          </a:blip>
          <a:stretch>
            <a:fillRect/>
          </a:stretch>
        </p:blipFill>
        <p:spPr>
          <a:xfrm>
            <a:off x="-4855759" y="-2761392"/>
            <a:ext cx="10387544" cy="10386829"/>
          </a:xfrm>
          <a:prstGeom prst="rect">
            <a:avLst/>
          </a:prstGeom>
          <a:noFill/>
          <a:ln>
            <a:noFill/>
          </a:ln>
        </p:spPr>
      </p:pic>
      <p:pic>
        <p:nvPicPr>
          <p:cNvPr id="9" name="Google Shape;9;p2"/>
          <p:cNvPicPr preferRelativeResize="0"/>
          <p:nvPr/>
        </p:nvPicPr>
        <p:blipFill>
          <a:blip r:embed="rId3">
            <a:alphaModFix amt="7000"/>
          </a:blip>
          <a:stretch>
            <a:fillRect/>
          </a:stretch>
        </p:blipFill>
        <p:spPr>
          <a:xfrm>
            <a:off x="4188659" y="-3118077"/>
            <a:ext cx="11100977" cy="11100198"/>
          </a:xfrm>
          <a:prstGeom prst="rect">
            <a:avLst/>
          </a:prstGeom>
          <a:noFill/>
          <a:ln>
            <a:noFill/>
          </a:ln>
        </p:spPr>
      </p:pic>
    </p:spTree>
    <p:extLst>
      <p:ext uri="{BB962C8B-B14F-4D97-AF65-F5344CB8AC3E}">
        <p14:creationId xmlns:p14="http://schemas.microsoft.com/office/powerpoint/2010/main" val="528573469"/>
      </p:ext>
    </p:extLst>
  </p:cSld>
  <p:clrMapOvr>
    <a:masterClrMapping/>
  </p:clrMapOvr>
  <p:extLst>
    <p:ext uri="{DCECCB84-F9BA-43D5-87BE-67443E8EF086}">
      <p15:sldGuideLst xmlns:p15="http://schemas.microsoft.com/office/powerpoint/2012/main">
        <p15:guide id="1" orient="horz" pos="3562">
          <p15:clr>
            <a:srgbClr val="FA7B17"/>
          </p15:clr>
        </p15:guide>
        <p15:guide id="2" pos="6332">
          <p15:clr>
            <a:srgbClr val="FA7B17"/>
          </p15:clr>
        </p15:guide>
        <p15:guide id="3" pos="2416">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2617A9-07FE-7444-BE8A-0D673C6F9093}"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320873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617A9-07FE-7444-BE8A-0D673C6F909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1133644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617A9-07FE-7444-BE8A-0D673C6F909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67930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Google Shape;8;p2">
            <a:extLst>
              <a:ext uri="{FF2B5EF4-FFF2-40B4-BE49-F238E27FC236}">
                <a16:creationId xmlns:a16="http://schemas.microsoft.com/office/drawing/2014/main" id="{49D41E6E-2D1D-5AA9-2ECE-E0AFE557C916}"/>
              </a:ext>
            </a:extLst>
          </p:cNvPr>
          <p:cNvPicPr preferRelativeResize="0"/>
          <p:nvPr userDrawn="1"/>
        </p:nvPicPr>
        <p:blipFill>
          <a:blip r:embed="rId2">
            <a:alphaModFix amt="7000"/>
            <a:duotone>
              <a:prstClr val="black"/>
              <a:schemeClr val="accent2">
                <a:tint val="45000"/>
                <a:satMod val="400000"/>
              </a:schemeClr>
            </a:duotone>
          </a:blip>
          <a:stretch>
            <a:fillRect/>
          </a:stretch>
        </p:blipFill>
        <p:spPr>
          <a:xfrm>
            <a:off x="-4855759" y="-2750882"/>
            <a:ext cx="10387544" cy="10386829"/>
          </a:xfrm>
          <a:prstGeom prst="rect">
            <a:avLst/>
          </a:prstGeom>
          <a:noFill/>
          <a:ln>
            <a:noFill/>
          </a:ln>
        </p:spPr>
      </p:pic>
      <p:pic>
        <p:nvPicPr>
          <p:cNvPr id="8" name="Google Shape;9;p2">
            <a:extLst>
              <a:ext uri="{FF2B5EF4-FFF2-40B4-BE49-F238E27FC236}">
                <a16:creationId xmlns:a16="http://schemas.microsoft.com/office/drawing/2014/main" id="{06365806-FD24-302C-8B3D-90B6932D7A2A}"/>
              </a:ext>
            </a:extLst>
          </p:cNvPr>
          <p:cNvPicPr preferRelativeResize="0"/>
          <p:nvPr userDrawn="1"/>
        </p:nvPicPr>
        <p:blipFill>
          <a:blip r:embed="rId3">
            <a:alphaModFix amt="7000"/>
            <a:duotone>
              <a:prstClr val="black"/>
              <a:schemeClr val="accent2">
                <a:tint val="45000"/>
                <a:satMod val="400000"/>
              </a:schemeClr>
            </a:duotone>
          </a:blip>
          <a:stretch>
            <a:fillRect/>
          </a:stretch>
        </p:blipFill>
        <p:spPr>
          <a:xfrm>
            <a:off x="4188659" y="-3107567"/>
            <a:ext cx="11100977" cy="11100198"/>
          </a:xfrm>
          <a:prstGeom prst="rect">
            <a:avLst/>
          </a:prstGeom>
          <a:noFill/>
          <a:ln>
            <a:noFill/>
          </a:ln>
        </p:spPr>
      </p:pic>
      <p:pic>
        <p:nvPicPr>
          <p:cNvPr id="10" name="Picture 9">
            <a:extLst>
              <a:ext uri="{FF2B5EF4-FFF2-40B4-BE49-F238E27FC236}">
                <a16:creationId xmlns:a16="http://schemas.microsoft.com/office/drawing/2014/main" id="{3EEF0CB4-BE0D-8CE1-8579-DBF115AF01A8}"/>
              </a:ext>
            </a:extLst>
          </p:cNvPr>
          <p:cNvPicPr>
            <a:picLocks noChangeAspect="1"/>
          </p:cNvPicPr>
          <p:nvPr userDrawn="1"/>
        </p:nvPicPr>
        <p:blipFill>
          <a:blip r:embed="rId4"/>
          <a:stretch>
            <a:fillRect/>
          </a:stretch>
        </p:blipFill>
        <p:spPr>
          <a:xfrm>
            <a:off x="8227789" y="5541871"/>
            <a:ext cx="3022716" cy="675888"/>
          </a:xfrm>
          <a:prstGeom prst="rect">
            <a:avLst/>
          </a:prstGeom>
        </p:spPr>
      </p:pic>
    </p:spTree>
    <p:extLst>
      <p:ext uri="{BB962C8B-B14F-4D97-AF65-F5344CB8AC3E}">
        <p14:creationId xmlns:p14="http://schemas.microsoft.com/office/powerpoint/2010/main" val="3143169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ed Slide">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23131D21-4A4F-034C-896A-AD009F94F6BB}" type="slidenum">
              <a:rPr lang="en-US" smtClean="0"/>
              <a:pPr/>
              <a:t>‹#›</a:t>
            </a:fld>
            <a:endParaRPr lang="en-US"/>
          </a:p>
        </p:txBody>
      </p:sp>
      <p:sp>
        <p:nvSpPr>
          <p:cNvPr id="10" name="Title 1"/>
          <p:cNvSpPr>
            <a:spLocks noGrp="1"/>
          </p:cNvSpPr>
          <p:nvPr>
            <p:ph type="title" hasCustomPrompt="1"/>
          </p:nvPr>
        </p:nvSpPr>
        <p:spPr>
          <a:xfrm>
            <a:off x="913721" y="-75815"/>
            <a:ext cx="10363200" cy="1471084"/>
          </a:xfrm>
        </p:spPr>
        <p:txBody>
          <a:bodyPr/>
          <a:lstStyle>
            <a:lvl1pPr>
              <a:defRPr sz="5333" b="0" i="0" spc="147" baseline="0">
                <a:solidFill>
                  <a:srgbClr val="C8D9D8"/>
                </a:solidFill>
                <a:latin typeface="Calibri Light"/>
                <a:cs typeface="Calibri Light"/>
              </a:defRPr>
            </a:lvl1pPr>
          </a:lstStyle>
          <a:p>
            <a:r>
              <a:rPr lang="en-US"/>
              <a:t>Sample Header</a:t>
            </a:r>
          </a:p>
        </p:txBody>
      </p:sp>
      <p:pic>
        <p:nvPicPr>
          <p:cNvPr id="11" name="Picture 10" descr="triangles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5763187" y="1195463"/>
            <a:ext cx="586739" cy="79608"/>
          </a:xfrm>
          <a:prstGeom prst="rect">
            <a:avLst/>
          </a:prstGeom>
        </p:spPr>
      </p:pic>
      <p:pic>
        <p:nvPicPr>
          <p:cNvPr id="12" name="Picture 11" descr="triangles_2.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63187" y="261455"/>
            <a:ext cx="586739" cy="79608"/>
          </a:xfrm>
          <a:prstGeom prst="rect">
            <a:avLst/>
          </a:prstGeom>
        </p:spPr>
      </p:pic>
      <p:sp>
        <p:nvSpPr>
          <p:cNvPr id="13" name="Text Placeholder 2"/>
          <p:cNvSpPr>
            <a:spLocks noGrp="1"/>
          </p:cNvSpPr>
          <p:nvPr>
            <p:ph idx="1"/>
          </p:nvPr>
        </p:nvSpPr>
        <p:spPr>
          <a:xfrm>
            <a:off x="1020590" y="2285315"/>
            <a:ext cx="4799019" cy="3962309"/>
          </a:xfrm>
          <a:prstGeom prst="rect">
            <a:avLst/>
          </a:prstGeom>
        </p:spPr>
        <p:txBody>
          <a:bodyPr vert="horz" lIns="91440" tIns="45720" rIns="91440" bIns="45720" rtlCol="0">
            <a:normAutofit/>
          </a:bodyPr>
          <a:lstStyle>
            <a:lvl1pPr algn="l">
              <a:defRPr sz="2267" spc="53"/>
            </a:lvl1pPr>
            <a:lvl2pPr algn="l">
              <a:defRPr sz="1867" spc="53"/>
            </a:lvl2pPr>
            <a:lvl3pPr algn="l">
              <a:defRPr spc="53"/>
            </a:lvl3pPr>
            <a:lvl4pPr algn="l">
              <a:defRPr spc="53"/>
            </a:lvl4pPr>
            <a:lvl5pPr algn="l">
              <a:defRPr spc="5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p:cNvSpPr>
            <a:spLocks noGrp="1"/>
          </p:cNvSpPr>
          <p:nvPr>
            <p:ph idx="13"/>
          </p:nvPr>
        </p:nvSpPr>
        <p:spPr>
          <a:xfrm>
            <a:off x="6297695" y="2285315"/>
            <a:ext cx="4799019" cy="3962309"/>
          </a:xfrm>
          <a:prstGeom prst="rect">
            <a:avLst/>
          </a:prstGeom>
        </p:spPr>
        <p:txBody>
          <a:bodyPr vert="horz" lIns="91440" tIns="45720" rIns="91440" bIns="45720" rtlCol="0">
            <a:normAutofit/>
          </a:bodyPr>
          <a:lstStyle>
            <a:lvl1pPr algn="l">
              <a:defRPr sz="2267" spc="53"/>
            </a:lvl1pPr>
            <a:lvl2pPr algn="l">
              <a:defRPr sz="1867" spc="53"/>
            </a:lvl2pPr>
            <a:lvl3pPr algn="l">
              <a:defRPr spc="53"/>
            </a:lvl3pPr>
            <a:lvl4pPr algn="l">
              <a:defRPr spc="53"/>
            </a:lvl4pPr>
            <a:lvl5pPr algn="l">
              <a:defRPr spc="5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7850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266" y="5621806"/>
            <a:ext cx="11230959" cy="408567"/>
          </a:xfrm>
        </p:spPr>
        <p:txBody>
          <a:bodyPr anchor="ctr"/>
          <a:lstStyle>
            <a:lvl1pPr algn="l">
              <a:defRPr sz="2000" b="1"/>
            </a:lvl1pPr>
          </a:lstStyle>
          <a:p>
            <a:r>
              <a:rPr lang="en-US"/>
              <a:t>Click to edit Master title style</a:t>
            </a:r>
          </a:p>
        </p:txBody>
      </p:sp>
      <p:sp>
        <p:nvSpPr>
          <p:cNvPr id="3" name="Picture Placeholder 2"/>
          <p:cNvSpPr>
            <a:spLocks noGrp="1"/>
          </p:cNvSpPr>
          <p:nvPr>
            <p:ph type="pic" idx="1"/>
          </p:nvPr>
        </p:nvSpPr>
        <p:spPr>
          <a:xfrm>
            <a:off x="0" y="0"/>
            <a:ext cx="12192000" cy="5537763"/>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7" name="Slide Number Placeholder 6"/>
          <p:cNvSpPr>
            <a:spLocks noGrp="1"/>
          </p:cNvSpPr>
          <p:nvPr>
            <p:ph type="sldNum" sz="quarter" idx="12"/>
          </p:nvPr>
        </p:nvSpPr>
        <p:spPr>
          <a:xfrm>
            <a:off x="9223164" y="6216271"/>
            <a:ext cx="2844800" cy="365125"/>
          </a:xfrm>
          <a:prstGeom prst="rect">
            <a:avLst/>
          </a:prstGeom>
        </p:spPr>
        <p:txBody>
          <a:bodyPr/>
          <a:lstStyle/>
          <a:p>
            <a:fld id="{BE45C6E0-F53B-C44F-BD7A-4AC7E2684CB5}" type="slidenum">
              <a:rPr lang="en-US" smtClean="0"/>
              <a:t>‹#›</a:t>
            </a:fld>
            <a:endParaRPr lang="en-US"/>
          </a:p>
        </p:txBody>
      </p:sp>
    </p:spTree>
    <p:extLst>
      <p:ext uri="{BB962C8B-B14F-4D97-AF65-F5344CB8AC3E}">
        <p14:creationId xmlns:p14="http://schemas.microsoft.com/office/powerpoint/2010/main" val="1074158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2"/>
        <p:cNvGrpSpPr/>
        <p:nvPr/>
      </p:nvGrpSpPr>
      <p:grpSpPr>
        <a:xfrm>
          <a:off x="0" y="0"/>
          <a:ext cx="0" cy="0"/>
          <a:chOff x="0" y="0"/>
          <a:chExt cx="0" cy="0"/>
        </a:xfrm>
      </p:grpSpPr>
      <p:sp>
        <p:nvSpPr>
          <p:cNvPr id="45" name="Shape 45"/>
          <p:cNvSpPr txBox="1">
            <a:spLocks noGrp="1"/>
          </p:cNvSpPr>
          <p:nvPr>
            <p:ph type="title"/>
          </p:nvPr>
        </p:nvSpPr>
        <p:spPr>
          <a:xfrm>
            <a:off x="1121334" y="1292933"/>
            <a:ext cx="6401999" cy="5460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6" name="Shape 46"/>
          <p:cNvSpPr txBox="1">
            <a:spLocks noGrp="1"/>
          </p:cNvSpPr>
          <p:nvPr>
            <p:ph type="body" idx="1"/>
          </p:nvPr>
        </p:nvSpPr>
        <p:spPr>
          <a:xfrm>
            <a:off x="1121333" y="2134634"/>
            <a:ext cx="2793200" cy="3213999"/>
          </a:xfrm>
          <a:prstGeom prst="rect">
            <a:avLst/>
          </a:prstGeom>
        </p:spPr>
        <p:txBody>
          <a:bodyPr lIns="91425" tIns="91425" rIns="91425" bIns="91425" anchor="t" anchorCtr="0"/>
          <a:lstStyle>
            <a:lvl1pPr lvl="0" rtl="0">
              <a:spcBef>
                <a:spcPts val="0"/>
              </a:spcBef>
              <a:buSzPct val="100000"/>
              <a:defRPr sz="2133"/>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a:p>
        </p:txBody>
      </p:sp>
      <p:sp>
        <p:nvSpPr>
          <p:cNvPr id="47" name="Shape 47"/>
          <p:cNvSpPr txBox="1">
            <a:spLocks noGrp="1"/>
          </p:cNvSpPr>
          <p:nvPr>
            <p:ph type="body" idx="2"/>
          </p:nvPr>
        </p:nvSpPr>
        <p:spPr>
          <a:xfrm>
            <a:off x="4057708" y="2134634"/>
            <a:ext cx="2793200" cy="3213999"/>
          </a:xfrm>
          <a:prstGeom prst="rect">
            <a:avLst/>
          </a:prstGeom>
        </p:spPr>
        <p:txBody>
          <a:bodyPr lIns="91425" tIns="91425" rIns="91425" bIns="91425" anchor="t" anchorCtr="0"/>
          <a:lstStyle>
            <a:lvl1pPr lvl="0" rtl="0">
              <a:spcBef>
                <a:spcPts val="0"/>
              </a:spcBef>
              <a:buSzPct val="100000"/>
              <a:defRPr sz="2133"/>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a:p>
        </p:txBody>
      </p:sp>
      <p:sp>
        <p:nvSpPr>
          <p:cNvPr id="48" name="Shape 48"/>
          <p:cNvSpPr txBox="1">
            <a:spLocks noGrp="1"/>
          </p:cNvSpPr>
          <p:nvPr>
            <p:ph type="body" idx="3"/>
          </p:nvPr>
        </p:nvSpPr>
        <p:spPr>
          <a:xfrm>
            <a:off x="6994083" y="2134634"/>
            <a:ext cx="2793200" cy="3213999"/>
          </a:xfrm>
          <a:prstGeom prst="rect">
            <a:avLst/>
          </a:prstGeom>
        </p:spPr>
        <p:txBody>
          <a:bodyPr lIns="91425" tIns="91425" rIns="91425" bIns="91425" anchor="t" anchorCtr="0"/>
          <a:lstStyle>
            <a:lvl1pPr lvl="0" rtl="0">
              <a:spcBef>
                <a:spcPts val="0"/>
              </a:spcBef>
              <a:buSzPct val="100000"/>
              <a:defRPr sz="2133"/>
            </a:lvl1pPr>
            <a:lvl2pPr lvl="1" rtl="0">
              <a:spcBef>
                <a:spcPts val="0"/>
              </a:spcBef>
              <a:buSzPct val="100000"/>
              <a:defRPr sz="2133"/>
            </a:lvl2pPr>
            <a:lvl3pPr lvl="2" rtl="0">
              <a:spcBef>
                <a:spcPts val="0"/>
              </a:spcBef>
              <a:buSzPct val="100000"/>
              <a:defRPr sz="2133"/>
            </a:lvl3pPr>
            <a:lvl4pPr lvl="3" rtl="0">
              <a:spcBef>
                <a:spcPts val="0"/>
              </a:spcBef>
              <a:buSzPct val="100000"/>
              <a:defRPr sz="2133"/>
            </a:lvl4pPr>
            <a:lvl5pPr lvl="4" rtl="0">
              <a:spcBef>
                <a:spcPts val="0"/>
              </a:spcBef>
              <a:buSzPct val="100000"/>
              <a:defRPr sz="2133"/>
            </a:lvl5pPr>
            <a:lvl6pPr lvl="5" rtl="0">
              <a:spcBef>
                <a:spcPts val="0"/>
              </a:spcBef>
              <a:buSzPct val="100000"/>
              <a:defRPr sz="2133"/>
            </a:lvl6pPr>
            <a:lvl7pPr lvl="6" rtl="0">
              <a:spcBef>
                <a:spcPts val="0"/>
              </a:spcBef>
              <a:buSzPct val="100000"/>
              <a:defRPr sz="2133"/>
            </a:lvl7pPr>
            <a:lvl8pPr lvl="7" rtl="0">
              <a:spcBef>
                <a:spcPts val="0"/>
              </a:spcBef>
              <a:buSzPct val="100000"/>
              <a:defRPr sz="2133"/>
            </a:lvl8pPr>
            <a:lvl9pPr lvl="8" rtl="0">
              <a:spcBef>
                <a:spcPts val="0"/>
              </a:spcBef>
              <a:buSzPct val="100000"/>
              <a:defRPr sz="2133"/>
            </a:lvl9pPr>
          </a:lstStyle>
          <a:p>
            <a:endParaRPr/>
          </a:p>
        </p:txBody>
      </p:sp>
    </p:spTree>
    <p:extLst>
      <p:ext uri="{BB962C8B-B14F-4D97-AF65-F5344CB8AC3E}">
        <p14:creationId xmlns:p14="http://schemas.microsoft.com/office/powerpoint/2010/main" val="2170465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Quote">
    <p:spTree>
      <p:nvGrpSpPr>
        <p:cNvPr id="1" name="Shape 26"/>
        <p:cNvGrpSpPr/>
        <p:nvPr/>
      </p:nvGrpSpPr>
      <p:grpSpPr>
        <a:xfrm>
          <a:off x="0" y="0"/>
          <a:ext cx="0" cy="0"/>
          <a:chOff x="0" y="0"/>
          <a:chExt cx="0" cy="0"/>
        </a:xfrm>
      </p:grpSpPr>
      <p:sp>
        <p:nvSpPr>
          <p:cNvPr id="30" name="Shape 30"/>
          <p:cNvSpPr txBox="1">
            <a:spLocks noGrp="1"/>
          </p:cNvSpPr>
          <p:nvPr>
            <p:ph type="body" idx="1"/>
          </p:nvPr>
        </p:nvSpPr>
        <p:spPr>
          <a:xfrm>
            <a:off x="1117667" y="2209800"/>
            <a:ext cx="7098800" cy="3007600"/>
          </a:xfrm>
          <a:prstGeom prst="rect">
            <a:avLst/>
          </a:prstGeom>
        </p:spPr>
        <p:txBody>
          <a:bodyPr lIns="91425" tIns="91425" rIns="91425" bIns="91425" anchor="t" anchorCtr="0"/>
          <a:lstStyle>
            <a:lvl1pPr lvl="0" rtl="0">
              <a:spcBef>
                <a:spcPts val="0"/>
              </a:spcBef>
              <a:buSzPct val="100000"/>
              <a:buFont typeface="Montserrat"/>
              <a:defRPr sz="3200">
                <a:latin typeface="Open Sans" panose="020B0606030504020204" pitchFamily="34" charset="0"/>
                <a:ea typeface="Open Sans" panose="020B0606030504020204" pitchFamily="34" charset="0"/>
                <a:cs typeface="Open Sans" panose="020B0606030504020204" pitchFamily="34" charset="0"/>
                <a:sym typeface="Montserrat"/>
              </a:defRPr>
            </a:lvl1pPr>
            <a:lvl2pPr lvl="1" rtl="0">
              <a:spcBef>
                <a:spcPts val="0"/>
              </a:spcBef>
              <a:buSzPct val="100000"/>
              <a:buFont typeface="Montserrat"/>
              <a:defRPr sz="3200">
                <a:latin typeface="Montserrat"/>
                <a:ea typeface="Montserrat"/>
                <a:cs typeface="Montserrat"/>
                <a:sym typeface="Montserrat"/>
              </a:defRPr>
            </a:lvl2pPr>
            <a:lvl3pPr lvl="2" rtl="0">
              <a:spcBef>
                <a:spcPts val="0"/>
              </a:spcBef>
              <a:buSzPct val="100000"/>
              <a:buFont typeface="Montserrat"/>
              <a:defRPr sz="3200">
                <a:latin typeface="Montserrat"/>
                <a:ea typeface="Montserrat"/>
                <a:cs typeface="Montserrat"/>
                <a:sym typeface="Montserrat"/>
              </a:defRPr>
            </a:lvl3pPr>
            <a:lvl4pPr lvl="3" rtl="0">
              <a:spcBef>
                <a:spcPts val="0"/>
              </a:spcBef>
              <a:buSzPct val="100000"/>
              <a:buFont typeface="Montserrat"/>
              <a:defRPr sz="3200">
                <a:latin typeface="Montserrat"/>
                <a:ea typeface="Montserrat"/>
                <a:cs typeface="Montserrat"/>
                <a:sym typeface="Montserrat"/>
              </a:defRPr>
            </a:lvl4pPr>
            <a:lvl5pPr lvl="4" rtl="0">
              <a:spcBef>
                <a:spcPts val="0"/>
              </a:spcBef>
              <a:buSzPct val="100000"/>
              <a:buFont typeface="Montserrat"/>
              <a:defRPr sz="3200">
                <a:latin typeface="Montserrat"/>
                <a:ea typeface="Montserrat"/>
                <a:cs typeface="Montserrat"/>
                <a:sym typeface="Montserrat"/>
              </a:defRPr>
            </a:lvl5pPr>
            <a:lvl6pPr lvl="5" rtl="0">
              <a:spcBef>
                <a:spcPts val="0"/>
              </a:spcBef>
              <a:buSzPct val="100000"/>
              <a:buFont typeface="Montserrat"/>
              <a:defRPr sz="3200">
                <a:latin typeface="Montserrat"/>
                <a:ea typeface="Montserrat"/>
                <a:cs typeface="Montserrat"/>
                <a:sym typeface="Montserrat"/>
              </a:defRPr>
            </a:lvl6pPr>
            <a:lvl7pPr lvl="6" rtl="0">
              <a:spcBef>
                <a:spcPts val="0"/>
              </a:spcBef>
              <a:buSzPct val="100000"/>
              <a:buFont typeface="Montserrat"/>
              <a:defRPr sz="3200">
                <a:latin typeface="Montserrat"/>
                <a:ea typeface="Montserrat"/>
                <a:cs typeface="Montserrat"/>
                <a:sym typeface="Montserrat"/>
              </a:defRPr>
            </a:lvl7pPr>
            <a:lvl8pPr lvl="7" rtl="0">
              <a:spcBef>
                <a:spcPts val="0"/>
              </a:spcBef>
              <a:buSzPct val="100000"/>
              <a:buFont typeface="Montserrat"/>
              <a:defRPr sz="3200">
                <a:latin typeface="Montserrat"/>
                <a:ea typeface="Montserrat"/>
                <a:cs typeface="Montserrat"/>
                <a:sym typeface="Montserrat"/>
              </a:defRPr>
            </a:lvl8pPr>
            <a:lvl9pPr lvl="8" rtl="0">
              <a:spcBef>
                <a:spcPts val="0"/>
              </a:spcBef>
              <a:buSzPct val="100000"/>
              <a:buFont typeface="Montserrat"/>
              <a:defRPr sz="3200">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901999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1"/>
        <p:cNvGrpSpPr/>
        <p:nvPr/>
      </p:nvGrpSpPr>
      <p:grpSpPr>
        <a:xfrm>
          <a:off x="0" y="0"/>
          <a:ext cx="0" cy="0"/>
          <a:chOff x="0" y="0"/>
          <a:chExt cx="0" cy="0"/>
        </a:xfrm>
      </p:grpSpPr>
      <p:sp>
        <p:nvSpPr>
          <p:cNvPr id="34" name="Shape 34"/>
          <p:cNvSpPr txBox="1">
            <a:spLocks noGrp="1"/>
          </p:cNvSpPr>
          <p:nvPr>
            <p:ph type="title"/>
          </p:nvPr>
        </p:nvSpPr>
        <p:spPr>
          <a:xfrm>
            <a:off x="1117800" y="1191334"/>
            <a:ext cx="7098800" cy="6475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5" name="Shape 35"/>
          <p:cNvSpPr txBox="1">
            <a:spLocks noGrp="1"/>
          </p:cNvSpPr>
          <p:nvPr>
            <p:ph type="body" idx="1"/>
          </p:nvPr>
        </p:nvSpPr>
        <p:spPr>
          <a:xfrm>
            <a:off x="1117667" y="2006600"/>
            <a:ext cx="7098800" cy="3007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2415329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ption">
    <p:spTree>
      <p:nvGrpSpPr>
        <p:cNvPr id="1" name="Shape 53"/>
        <p:cNvGrpSpPr/>
        <p:nvPr/>
      </p:nvGrpSpPr>
      <p:grpSpPr>
        <a:xfrm>
          <a:off x="0" y="0"/>
          <a:ext cx="0" cy="0"/>
          <a:chOff x="0" y="0"/>
          <a:chExt cx="0" cy="0"/>
        </a:xfrm>
      </p:grpSpPr>
      <p:sp>
        <p:nvSpPr>
          <p:cNvPr id="9" name="Shape 25"/>
          <p:cNvSpPr txBox="1">
            <a:spLocks noGrp="1"/>
          </p:cNvSpPr>
          <p:nvPr>
            <p:ph type="title"/>
          </p:nvPr>
        </p:nvSpPr>
        <p:spPr>
          <a:xfrm>
            <a:off x="3799294" y="4023387"/>
            <a:ext cx="7420087" cy="647599"/>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729819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2617A9-07FE-7444-BE8A-0D673C6F909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379707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DESIGN" userDrawn="1">
  <p:cSld name="TITLE + DESIGN">
    <p:spTree>
      <p:nvGrpSpPr>
        <p:cNvPr id="1" name="Shape 111"/>
        <p:cNvGrpSpPr/>
        <p:nvPr/>
      </p:nvGrpSpPr>
      <p:grpSpPr>
        <a:xfrm>
          <a:off x="0" y="0"/>
          <a:ext cx="0" cy="0"/>
          <a:chOff x="0" y="0"/>
          <a:chExt cx="0" cy="0"/>
        </a:xfrm>
      </p:grpSpPr>
      <p:sp>
        <p:nvSpPr>
          <p:cNvPr id="112" name="Google Shape;112;p15"/>
          <p:cNvSpPr txBox="1">
            <a:spLocks noGrp="1"/>
          </p:cNvSpPr>
          <p:nvPr>
            <p:ph type="ctrTitle"/>
          </p:nvPr>
        </p:nvSpPr>
        <p:spPr>
          <a:xfrm>
            <a:off x="1343533" y="1054000"/>
            <a:ext cx="95024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3000"/>
              <a:buNone/>
              <a:defRPr sz="4000">
                <a:solidFill>
                  <a:srgbClr val="466269"/>
                </a:solidFill>
              </a:defRPr>
            </a:lvl1pPr>
            <a:lvl2pPr lvl="1" algn="ctr" rtl="0">
              <a:spcBef>
                <a:spcPts val="0"/>
              </a:spcBef>
              <a:spcAft>
                <a:spcPts val="0"/>
              </a:spcAft>
              <a:buClr>
                <a:srgbClr val="466269"/>
              </a:buClr>
              <a:buSzPts val="2400"/>
              <a:buNone/>
              <a:defRPr sz="3200">
                <a:solidFill>
                  <a:srgbClr val="466269"/>
                </a:solidFill>
              </a:defRPr>
            </a:lvl2pPr>
            <a:lvl3pPr lvl="2" algn="ctr" rtl="0">
              <a:spcBef>
                <a:spcPts val="0"/>
              </a:spcBef>
              <a:spcAft>
                <a:spcPts val="0"/>
              </a:spcAft>
              <a:buClr>
                <a:srgbClr val="466269"/>
              </a:buClr>
              <a:buSzPts val="2400"/>
              <a:buNone/>
              <a:defRPr sz="3200">
                <a:solidFill>
                  <a:srgbClr val="466269"/>
                </a:solidFill>
              </a:defRPr>
            </a:lvl3pPr>
            <a:lvl4pPr lvl="3" algn="ctr" rtl="0">
              <a:spcBef>
                <a:spcPts val="0"/>
              </a:spcBef>
              <a:spcAft>
                <a:spcPts val="0"/>
              </a:spcAft>
              <a:buClr>
                <a:srgbClr val="466269"/>
              </a:buClr>
              <a:buSzPts val="2400"/>
              <a:buNone/>
              <a:defRPr sz="3200">
                <a:solidFill>
                  <a:srgbClr val="466269"/>
                </a:solidFill>
              </a:defRPr>
            </a:lvl4pPr>
            <a:lvl5pPr lvl="4" algn="ctr" rtl="0">
              <a:spcBef>
                <a:spcPts val="0"/>
              </a:spcBef>
              <a:spcAft>
                <a:spcPts val="0"/>
              </a:spcAft>
              <a:buClr>
                <a:srgbClr val="466269"/>
              </a:buClr>
              <a:buSzPts val="2400"/>
              <a:buNone/>
              <a:defRPr sz="3200">
                <a:solidFill>
                  <a:srgbClr val="466269"/>
                </a:solidFill>
              </a:defRPr>
            </a:lvl5pPr>
            <a:lvl6pPr lvl="5" algn="ctr" rtl="0">
              <a:spcBef>
                <a:spcPts val="0"/>
              </a:spcBef>
              <a:spcAft>
                <a:spcPts val="0"/>
              </a:spcAft>
              <a:buClr>
                <a:srgbClr val="466269"/>
              </a:buClr>
              <a:buSzPts val="2400"/>
              <a:buNone/>
              <a:defRPr sz="3200">
                <a:solidFill>
                  <a:srgbClr val="466269"/>
                </a:solidFill>
              </a:defRPr>
            </a:lvl6pPr>
            <a:lvl7pPr lvl="6" algn="ctr" rtl="0">
              <a:spcBef>
                <a:spcPts val="0"/>
              </a:spcBef>
              <a:spcAft>
                <a:spcPts val="0"/>
              </a:spcAft>
              <a:buClr>
                <a:srgbClr val="466269"/>
              </a:buClr>
              <a:buSzPts val="2400"/>
              <a:buNone/>
              <a:defRPr sz="3200">
                <a:solidFill>
                  <a:srgbClr val="466269"/>
                </a:solidFill>
              </a:defRPr>
            </a:lvl7pPr>
            <a:lvl8pPr lvl="7" algn="ctr" rtl="0">
              <a:spcBef>
                <a:spcPts val="0"/>
              </a:spcBef>
              <a:spcAft>
                <a:spcPts val="0"/>
              </a:spcAft>
              <a:buClr>
                <a:srgbClr val="466269"/>
              </a:buClr>
              <a:buSzPts val="2400"/>
              <a:buNone/>
              <a:defRPr sz="3200">
                <a:solidFill>
                  <a:srgbClr val="466269"/>
                </a:solidFill>
              </a:defRPr>
            </a:lvl8pPr>
            <a:lvl9pPr lvl="8" algn="ctr" rtl="0">
              <a:spcBef>
                <a:spcPts val="0"/>
              </a:spcBef>
              <a:spcAft>
                <a:spcPts val="0"/>
              </a:spcAft>
              <a:buClr>
                <a:srgbClr val="466269"/>
              </a:buClr>
              <a:buSzPts val="2400"/>
              <a:buNone/>
              <a:defRPr sz="3200">
                <a:solidFill>
                  <a:srgbClr val="466269"/>
                </a:solidFill>
              </a:defRPr>
            </a:lvl9pPr>
          </a:lstStyle>
          <a:p>
            <a:endParaRPr/>
          </a:p>
        </p:txBody>
      </p:sp>
      <p:sp>
        <p:nvSpPr>
          <p:cNvPr id="113" name="Google Shape;113;p15"/>
          <p:cNvSpPr/>
          <p:nvPr/>
        </p:nvSpPr>
        <p:spPr>
          <a:xfrm rot="-5400000">
            <a:off x="8549633" y="3192967"/>
            <a:ext cx="6924800" cy="464400"/>
          </a:xfrm>
          <a:prstGeom prst="rect">
            <a:avLst/>
          </a:prstGeom>
          <a:solidFill>
            <a:srgbClr val="46626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44473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
        <p:cNvGrpSpPr/>
        <p:nvPr/>
      </p:nvGrpSpPr>
      <p:grpSpPr>
        <a:xfrm>
          <a:off x="0" y="0"/>
          <a:ext cx="0" cy="0"/>
          <a:chOff x="0" y="0"/>
          <a:chExt cx="0" cy="0"/>
        </a:xfrm>
      </p:grpSpPr>
      <p:sp>
        <p:nvSpPr>
          <p:cNvPr id="28" name="Google Shape;28;p65"/>
          <p:cNvSpPr txBox="1">
            <a:spLocks noGrp="1"/>
          </p:cNvSpPr>
          <p:nvPr>
            <p:ph type="title"/>
          </p:nvPr>
        </p:nvSpPr>
        <p:spPr>
          <a:xfrm>
            <a:off x="475488" y="365125"/>
            <a:ext cx="108783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AA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5"/>
          <p:cNvSpPr txBox="1">
            <a:spLocks noGrp="1"/>
          </p:cNvSpPr>
          <p:nvPr>
            <p:ph type="dt" idx="10"/>
          </p:nvPr>
        </p:nvSpPr>
        <p:spPr>
          <a:xfrm>
            <a:off x="5081016" y="6356350"/>
            <a:ext cx="573328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5"/>
          <p:cNvSpPr txBox="1">
            <a:spLocks noGrp="1"/>
          </p:cNvSpPr>
          <p:nvPr>
            <p:ph type="sldNum" idx="12"/>
          </p:nvPr>
        </p:nvSpPr>
        <p:spPr>
          <a:xfrm>
            <a:off x="10899648" y="6356350"/>
            <a:ext cx="45415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1FAAAA"/>
                </a:solidFill>
                <a:latin typeface="Montserrat Medium"/>
                <a:ea typeface="Montserrat Medium"/>
                <a:cs typeface="Montserrat Medium"/>
                <a:sym typeface="Montserrat Medium"/>
              </a:defRPr>
            </a:lvl9pPr>
          </a:lstStyle>
          <a:p>
            <a:pPr marL="0" lvl="0" indent="0" algn="r" rtl="0">
              <a:spcBef>
                <a:spcPts val="0"/>
              </a:spcBef>
              <a:spcAft>
                <a:spcPts val="0"/>
              </a:spcAft>
              <a:buNone/>
            </a:pPr>
            <a:fld id="{00000000-1234-1234-1234-123412341234}" type="slidenum">
              <a:rPr lang="en-US"/>
              <a:t>‹#›</a:t>
            </a:fld>
            <a:endParaRPr/>
          </a:p>
        </p:txBody>
      </p:sp>
      <p:sp>
        <p:nvSpPr>
          <p:cNvPr id="31" name="Google Shape;31;p65"/>
          <p:cNvSpPr txBox="1">
            <a:spLocks noGrp="1"/>
          </p:cNvSpPr>
          <p:nvPr>
            <p:ph type="ftr" idx="11"/>
          </p:nvPr>
        </p:nvSpPr>
        <p:spPr>
          <a:xfrm>
            <a:off x="475488" y="6356350"/>
            <a:ext cx="262432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b="0" i="0">
                <a:solidFill>
                  <a:schemeClr val="lt1"/>
                </a:solidFill>
                <a:latin typeface="Montserrat Light"/>
                <a:ea typeface="Montserrat Light"/>
                <a:cs typeface="Montserrat Light"/>
                <a:sym typeface="Montserrat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ARIS   |   © 2023 ARIS, all rights reserved. This work is supported by the National Science Foundation under grants OIA-1810732 and MCB-1408736.</a:t>
            </a:r>
            <a:endParaRPr/>
          </a:p>
        </p:txBody>
      </p:sp>
    </p:spTree>
    <p:extLst>
      <p:ext uri="{BB962C8B-B14F-4D97-AF65-F5344CB8AC3E}">
        <p14:creationId xmlns:p14="http://schemas.microsoft.com/office/powerpoint/2010/main" val="4198438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 Photo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47638937-EBD2-1047-B14E-C0409FE092EA}"/>
              </a:ext>
            </a:extLst>
          </p:cNvPr>
          <p:cNvSpPr>
            <a:spLocks noGrp="1"/>
          </p:cNvSpPr>
          <p:nvPr>
            <p:ph type="body" sz="quarter" idx="14" hasCustomPrompt="1"/>
          </p:nvPr>
        </p:nvSpPr>
        <p:spPr>
          <a:xfrm>
            <a:off x="872538"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a:t>Body copy or descriptive text goes here. </a:t>
            </a:r>
          </a:p>
          <a:p>
            <a:pPr lvl="0"/>
            <a:r>
              <a:rPr lang="en-US"/>
              <a:t>Arial 12-18 point font.</a:t>
            </a:r>
          </a:p>
        </p:txBody>
      </p:sp>
      <p:sp>
        <p:nvSpPr>
          <p:cNvPr id="7" name="Text Placeholder 11">
            <a:extLst>
              <a:ext uri="{FF2B5EF4-FFF2-40B4-BE49-F238E27FC236}">
                <a16:creationId xmlns:a16="http://schemas.microsoft.com/office/drawing/2014/main" id="{49EBF9E6-5FE2-914E-B247-11621405AB3B}"/>
              </a:ext>
            </a:extLst>
          </p:cNvPr>
          <p:cNvSpPr>
            <a:spLocks noGrp="1"/>
          </p:cNvSpPr>
          <p:nvPr>
            <p:ph type="body" sz="quarter" idx="15" hasCustomPrompt="1"/>
          </p:nvPr>
        </p:nvSpPr>
        <p:spPr>
          <a:xfrm>
            <a:off x="4530139"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a:t>Body copy or descriptive text goes here. </a:t>
            </a:r>
          </a:p>
          <a:p>
            <a:pPr lvl="0"/>
            <a:r>
              <a:rPr lang="en-US"/>
              <a:t>Arial 12-18 point font.</a:t>
            </a:r>
          </a:p>
        </p:txBody>
      </p:sp>
      <p:sp>
        <p:nvSpPr>
          <p:cNvPr id="10" name="Picture Placeholder 9">
            <a:extLst>
              <a:ext uri="{FF2B5EF4-FFF2-40B4-BE49-F238E27FC236}">
                <a16:creationId xmlns:a16="http://schemas.microsoft.com/office/drawing/2014/main" id="{B06483D2-B8E5-5C4B-9A56-A25E85D7770A}"/>
              </a:ext>
            </a:extLst>
          </p:cNvPr>
          <p:cNvSpPr>
            <a:spLocks noGrp="1"/>
          </p:cNvSpPr>
          <p:nvPr>
            <p:ph type="pic" sz="quarter" idx="17" hasCustomPrompt="1"/>
          </p:nvPr>
        </p:nvSpPr>
        <p:spPr>
          <a:xfrm>
            <a:off x="873125" y="2007705"/>
            <a:ext cx="3130550" cy="2042973"/>
          </a:xfrm>
          <a:solidFill>
            <a:schemeClr val="bg2"/>
          </a:solidFill>
        </p:spPr>
        <p:txBody>
          <a:bodyPr anchor="ctr"/>
          <a:lstStyle>
            <a:lvl1pPr algn="ctr">
              <a:buNone/>
              <a:defRPr sz="1600"/>
            </a:lvl1pPr>
          </a:lstStyle>
          <a:p>
            <a:r>
              <a:rPr lang="en-US"/>
              <a:t>Add Photo Here</a:t>
            </a:r>
          </a:p>
        </p:txBody>
      </p:sp>
      <p:sp>
        <p:nvSpPr>
          <p:cNvPr id="11" name="Picture Placeholder 9">
            <a:extLst>
              <a:ext uri="{FF2B5EF4-FFF2-40B4-BE49-F238E27FC236}">
                <a16:creationId xmlns:a16="http://schemas.microsoft.com/office/drawing/2014/main" id="{7D8052CF-A938-044E-9577-5E3555FC5EE3}"/>
              </a:ext>
            </a:extLst>
          </p:cNvPr>
          <p:cNvSpPr>
            <a:spLocks noGrp="1"/>
          </p:cNvSpPr>
          <p:nvPr>
            <p:ph type="pic" sz="quarter" idx="18" hasCustomPrompt="1"/>
          </p:nvPr>
        </p:nvSpPr>
        <p:spPr>
          <a:xfrm>
            <a:off x="4530725" y="2007705"/>
            <a:ext cx="3130550" cy="2042973"/>
          </a:xfrm>
          <a:solidFill>
            <a:schemeClr val="bg2"/>
          </a:solidFill>
        </p:spPr>
        <p:txBody>
          <a:bodyPr anchor="ctr"/>
          <a:lstStyle>
            <a:lvl1pPr algn="ctr">
              <a:buNone/>
              <a:defRPr sz="1600"/>
            </a:lvl1pPr>
          </a:lstStyle>
          <a:p>
            <a:r>
              <a:rPr lang="en-US"/>
              <a:t>Add Photo Here</a:t>
            </a:r>
          </a:p>
        </p:txBody>
      </p:sp>
      <p:sp>
        <p:nvSpPr>
          <p:cNvPr id="13" name="Text Placeholder 11">
            <a:extLst>
              <a:ext uri="{FF2B5EF4-FFF2-40B4-BE49-F238E27FC236}">
                <a16:creationId xmlns:a16="http://schemas.microsoft.com/office/drawing/2014/main" id="{5FD5856C-5441-F140-9678-54DD4C473BEE}"/>
              </a:ext>
            </a:extLst>
          </p:cNvPr>
          <p:cNvSpPr>
            <a:spLocks noGrp="1"/>
          </p:cNvSpPr>
          <p:nvPr>
            <p:ph type="body" sz="quarter" idx="19" hasCustomPrompt="1"/>
          </p:nvPr>
        </p:nvSpPr>
        <p:spPr>
          <a:xfrm>
            <a:off x="8187739" y="405055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a:t>Body copy or descriptive text goes here. </a:t>
            </a:r>
          </a:p>
          <a:p>
            <a:pPr lvl="0"/>
            <a:r>
              <a:rPr lang="en-US"/>
              <a:t>Arial 12-18 point font.</a:t>
            </a:r>
          </a:p>
        </p:txBody>
      </p:sp>
      <p:sp>
        <p:nvSpPr>
          <p:cNvPr id="14" name="Picture Placeholder 9">
            <a:extLst>
              <a:ext uri="{FF2B5EF4-FFF2-40B4-BE49-F238E27FC236}">
                <a16:creationId xmlns:a16="http://schemas.microsoft.com/office/drawing/2014/main" id="{A8EC7ABC-5C1C-0D47-A9AC-A118DA67CB0E}"/>
              </a:ext>
            </a:extLst>
          </p:cNvPr>
          <p:cNvSpPr>
            <a:spLocks noGrp="1"/>
          </p:cNvSpPr>
          <p:nvPr>
            <p:ph type="pic" sz="quarter" idx="20" hasCustomPrompt="1"/>
          </p:nvPr>
        </p:nvSpPr>
        <p:spPr>
          <a:xfrm>
            <a:off x="8188325" y="2007705"/>
            <a:ext cx="3130550" cy="2042973"/>
          </a:xfrm>
          <a:solidFill>
            <a:schemeClr val="bg2"/>
          </a:solidFill>
        </p:spPr>
        <p:txBody>
          <a:bodyPr anchor="ctr"/>
          <a:lstStyle>
            <a:lvl1pPr algn="ctr">
              <a:buNone/>
              <a:defRPr sz="1600"/>
            </a:lvl1pPr>
          </a:lstStyle>
          <a:p>
            <a:r>
              <a:rPr lang="en-US"/>
              <a:t>Add Photo Here</a:t>
            </a:r>
          </a:p>
        </p:txBody>
      </p:sp>
      <p:sp>
        <p:nvSpPr>
          <p:cNvPr id="12" name="Title 1">
            <a:extLst>
              <a:ext uri="{FF2B5EF4-FFF2-40B4-BE49-F238E27FC236}">
                <a16:creationId xmlns:a16="http://schemas.microsoft.com/office/drawing/2014/main" id="{3E0752E4-D6F3-524D-86EF-6C86CB1729C6}"/>
              </a:ext>
            </a:extLst>
          </p:cNvPr>
          <p:cNvSpPr>
            <a:spLocks noGrp="1"/>
          </p:cNvSpPr>
          <p:nvPr>
            <p:ph type="title" hasCustomPrompt="1"/>
          </p:nvPr>
        </p:nvSpPr>
        <p:spPr>
          <a:xfrm>
            <a:off x="521158" y="469983"/>
            <a:ext cx="11106550" cy="1300586"/>
          </a:xfrm>
          <a:solidFill>
            <a:schemeClr val="bg1">
              <a:alpha val="36000"/>
            </a:schemeClr>
          </a:solidFill>
          <a:ln w="38100">
            <a:solidFill>
              <a:schemeClr val="accent1"/>
            </a:solidFill>
          </a:ln>
        </p:spPr>
        <p:txBody>
          <a:bodyPr wrap="none" lIns="274320" tIns="182880" rIns="274320" bIns="91440">
            <a:noAutofit/>
          </a:bodyPr>
          <a:lstStyle>
            <a:lvl1pPr algn="ctr">
              <a:defRPr/>
            </a:lvl1pPr>
          </a:lstStyle>
          <a:p>
            <a:r>
              <a:rPr lang="en-US"/>
              <a:t>HEADLINE – ARIAL BLACK</a:t>
            </a:r>
            <a:br>
              <a:rPr lang="en-US"/>
            </a:br>
            <a:r>
              <a:rPr lang="en-US"/>
              <a:t> 24-18 PT, 1 or 2 LINES</a:t>
            </a:r>
          </a:p>
        </p:txBody>
      </p:sp>
    </p:spTree>
    <p:extLst>
      <p:ext uri="{BB962C8B-B14F-4D97-AF65-F5344CB8AC3E}">
        <p14:creationId xmlns:p14="http://schemas.microsoft.com/office/powerpoint/2010/main" val="290041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617A9-07FE-7444-BE8A-0D673C6F909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275296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2617A9-07FE-7444-BE8A-0D673C6F9093}"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68892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2617A9-07FE-7444-BE8A-0D673C6F9093}"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416897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2617A9-07FE-7444-BE8A-0D673C6F9093}"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3007256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2617A9-07FE-7444-BE8A-0D673C6F9093}" type="datetimeFigureOut">
              <a:rPr lang="en-US" smtClean="0"/>
              <a:t>9/26/2023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3753437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617A9-07FE-7444-BE8A-0D673C6F9093}"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64433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2617A9-07FE-7444-BE8A-0D673C6F9093}"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017350-B4A4-1345-8AEC-4F7FCD7BFBA8}" type="slidenum">
              <a:rPr lang="en-US" smtClean="0"/>
              <a:t>‹#›</a:t>
            </a:fld>
            <a:endParaRPr lang="en-US"/>
          </a:p>
        </p:txBody>
      </p:sp>
    </p:spTree>
    <p:extLst>
      <p:ext uri="{BB962C8B-B14F-4D97-AF65-F5344CB8AC3E}">
        <p14:creationId xmlns:p14="http://schemas.microsoft.com/office/powerpoint/2010/main" val="1064258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0FA90-28CA-4F44-A046-E71FD98F4F9E}" type="datetimeFigureOut">
              <a:rPr lang="en-US" smtClean="0"/>
              <a:t>9/26/2023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883ECE-6AC1-3F4B-A130-9C415630E005}" type="slidenum">
              <a:rPr lang="en-US" smtClean="0"/>
              <a:t>‹#›</a:t>
            </a:fld>
            <a:endParaRPr lang="en-US"/>
          </a:p>
        </p:txBody>
      </p:sp>
    </p:spTree>
    <p:extLst>
      <p:ext uri="{BB962C8B-B14F-4D97-AF65-F5344CB8AC3E}">
        <p14:creationId xmlns:p14="http://schemas.microsoft.com/office/powerpoint/2010/main" val="1187617027"/>
      </p:ext>
    </p:extLst>
  </p:cSld>
  <p:clrMap bg1="lt1" tx1="dk1" bg2="lt2" tx2="dk2" accent1="accent1" accent2="accent2" accent3="accent3" accent4="accent4" accent5="accent5" accent6="accent6" hlink="hlink" folHlink="folHlink"/>
  <p:sldLayoutIdLst>
    <p:sldLayoutId id="214748374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7" r:id="rId16"/>
    <p:sldLayoutId id="2147483738" r:id="rId17"/>
    <p:sldLayoutId id="2147483739" r:id="rId18"/>
    <p:sldLayoutId id="2147483740" r:id="rId19"/>
    <p:sldLayoutId id="2147483742" r:id="rId20"/>
    <p:sldLayoutId id="2147483743" r:id="rId21"/>
    <p:sldLayoutId id="2147483744"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aplu.org/our-work/2-fostering-research-innovation/public-impact-research/"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3.png"/><Relationship Id="rId7" Type="http://schemas.openxmlformats.org/officeDocument/2006/relationships/hyperlink" Target="https://commons.wikimedia.org/wiki/File:LinkedIn_logo_initials.png" TargetMode="External"/><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64.png"/><Relationship Id="rId5" Type="http://schemas.openxmlformats.org/officeDocument/2006/relationships/hyperlink" Target="https://creativecommons.org/licenses/by-nc/3.0/" TargetMode="External"/><Relationship Id="rId10" Type="http://schemas.openxmlformats.org/officeDocument/2006/relationships/image" Target="../media/image67.png"/><Relationship Id="rId4" Type="http://schemas.openxmlformats.org/officeDocument/2006/relationships/hyperlink" Target="https://www.pngall.com/website-png" TargetMode="External"/><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8.png"/><Relationship Id="rId7" Type="http://schemas.openxmlformats.org/officeDocument/2006/relationships/diagramQuickStyle" Target="../diagrams/quickStyle2.xml"/><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researchinsociety.org/resource/evolution-of-broader-impacts/" TargetMode="External"/><Relationship Id="rId9" Type="http://schemas.microsoft.com/office/2007/relationships/diagramDrawing" Target="../diagrams/drawing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nsf.gov/nsb/committees/mrxcmte.jsp" TargetMode="External"/><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s://creativecommons.org/licenses/by-sa/3.0/" TargetMode="External"/><Relationship Id="rId4" Type="http://schemas.openxmlformats.org/officeDocument/2006/relationships/hyperlink" Target="http://en.wikipedia.org/wiki/File:University_of_Arizona_mall.j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102.png"/><Relationship Id="rId5" Type="http://schemas.openxmlformats.org/officeDocument/2006/relationships/diagramQuickStyle" Target="../diagrams/quickStyle4.xml"/><Relationship Id="rId10" Type="http://schemas.openxmlformats.org/officeDocument/2006/relationships/image" Target="../media/image101.png"/><Relationship Id="rId4" Type="http://schemas.openxmlformats.org/officeDocument/2006/relationships/diagramLayout" Target="../diagrams/layout4.xml"/><Relationship Id="rId9" Type="http://schemas.openxmlformats.org/officeDocument/2006/relationships/image" Target="../media/image100.png"/></Relationships>
</file>

<file path=ppt/slides/_rels/slide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https://lh5.googleusercontent.com/XoFUM9etAVpiTofJXR3PyP8naooxVeNxFpSYufd781hTPHhbL13v6aLjf5g2i026zvjmUqlAWqGnnvZnK_MZtkpnhc17eInn8WZ3m22T1KyVXFbMRKedqJA0jOz9ZYncaXrse4rgiKwVHgOZRA" TargetMode="External"/></Relationships>
</file>

<file path=ppt/slides/_rels/slide4.xml.rels><?xml version="1.0" encoding="UTF-8" standalone="yes"?>
<Relationships xmlns="http://schemas.openxmlformats.org/package/2006/relationships"><Relationship Id="rId3" Type="http://schemas.microsoft.com/office/2018/10/relationships/comments" Target="../comments/modernComment_100_A1786710.xm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3.emf"/><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notesSlide" Target="../notesSlides/notesSlide29.xml"/><Relationship Id="rId16" Type="http://schemas.openxmlformats.org/officeDocument/2006/relationships/image" Target="../media/image122.png"/><Relationship Id="rId1" Type="http://schemas.openxmlformats.org/officeDocument/2006/relationships/slideLayout" Target="../slideLayouts/slideLayout8.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4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13.png"/><Relationship Id="rId18" Type="http://schemas.openxmlformats.org/officeDocument/2006/relationships/image" Target="../media/image114.png"/><Relationship Id="rId26" Type="http://schemas.openxmlformats.org/officeDocument/2006/relationships/image" Target="../media/image127.png"/><Relationship Id="rId3" Type="http://schemas.openxmlformats.org/officeDocument/2006/relationships/image" Target="../media/image102.png"/><Relationship Id="rId21" Type="http://schemas.openxmlformats.org/officeDocument/2006/relationships/image" Target="../media/image121.png"/><Relationship Id="rId7" Type="http://schemas.openxmlformats.org/officeDocument/2006/relationships/image" Target="../media/image126.png"/><Relationship Id="rId12" Type="http://schemas.openxmlformats.org/officeDocument/2006/relationships/image" Target="../media/image112.png"/><Relationship Id="rId17" Type="http://schemas.openxmlformats.org/officeDocument/2006/relationships/image" Target="../media/image118.png"/><Relationship Id="rId25" Type="http://schemas.openxmlformats.org/officeDocument/2006/relationships/image" Target="../media/image125.png"/><Relationship Id="rId2" Type="http://schemas.openxmlformats.org/officeDocument/2006/relationships/notesSlide" Target="../notesSlides/notesSlide30.xml"/><Relationship Id="rId16" Type="http://schemas.openxmlformats.org/officeDocument/2006/relationships/image" Target="../media/image117.png"/><Relationship Id="rId20"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11.png"/><Relationship Id="rId24" Type="http://schemas.openxmlformats.org/officeDocument/2006/relationships/image" Target="../media/image124.png"/><Relationship Id="rId5" Type="http://schemas.openxmlformats.org/officeDocument/2006/relationships/image" Target="../media/image99.png"/><Relationship Id="rId15" Type="http://schemas.openxmlformats.org/officeDocument/2006/relationships/image" Target="../media/image116.png"/><Relationship Id="rId23" Type="http://schemas.openxmlformats.org/officeDocument/2006/relationships/image" Target="../media/image123.png"/><Relationship Id="rId10" Type="http://schemas.openxmlformats.org/officeDocument/2006/relationships/image" Target="../media/image110.png"/><Relationship Id="rId19" Type="http://schemas.openxmlformats.org/officeDocument/2006/relationships/image" Target="../media/image119.png"/><Relationship Id="rId4" Type="http://schemas.openxmlformats.org/officeDocument/2006/relationships/image" Target="../media/image100.png"/><Relationship Id="rId9" Type="http://schemas.openxmlformats.org/officeDocument/2006/relationships/image" Target="../media/image109.png"/><Relationship Id="rId14" Type="http://schemas.openxmlformats.org/officeDocument/2006/relationships/image" Target="../media/image115.png"/><Relationship Id="rId22" Type="http://schemas.openxmlformats.org/officeDocument/2006/relationships/image" Target="../media/image122.png"/></Relationships>
</file>

<file path=ppt/slides/_rels/slide4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1B_4C1FEA3B.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29.jpe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11.emf"/><Relationship Id="rId4" Type="http://schemas.openxmlformats.org/officeDocument/2006/relationships/diagramData" Target="../diagrams/data1.xml"/><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diagramQuickStyle" Target="../diagrams/quickStyle6.xml"/><Relationship Id="rId13" Type="http://schemas.openxmlformats.org/officeDocument/2006/relationships/image" Target="../media/image136.png"/><Relationship Id="rId3" Type="http://schemas.openxmlformats.org/officeDocument/2006/relationships/image" Target="../media/image131.jpeg"/><Relationship Id="rId7" Type="http://schemas.openxmlformats.org/officeDocument/2006/relationships/diagramLayout" Target="../diagrams/layout6.xml"/><Relationship Id="rId12"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diagramData" Target="../diagrams/data6.xml"/><Relationship Id="rId11" Type="http://schemas.openxmlformats.org/officeDocument/2006/relationships/image" Target="../media/image134.png"/><Relationship Id="rId5" Type="http://schemas.openxmlformats.org/officeDocument/2006/relationships/image" Target="../media/image133.png"/><Relationship Id="rId10" Type="http://schemas.microsoft.com/office/2007/relationships/diagramDrawing" Target="../diagrams/drawing6.xml"/><Relationship Id="rId4" Type="http://schemas.openxmlformats.org/officeDocument/2006/relationships/image" Target="../media/image132.png"/><Relationship Id="rId9" Type="http://schemas.openxmlformats.org/officeDocument/2006/relationships/diagramColors" Target="../diagrams/colors6.xml"/></Relationships>
</file>

<file path=ppt/slides/_rels/slide5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3.emf"/></Relationships>
</file>

<file path=ppt/slides/_rels/slide5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s://creativecommons.org/licenses/by-nc-sa/3.0/" TargetMode="External"/><Relationship Id="rId4" Type="http://schemas.openxmlformats.org/officeDocument/2006/relationships/hyperlink" Target="https://blog.mattedgar.com/2020/07/18/weeknote-13-to-17-july-202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svg"/><Relationship Id="rId26" Type="http://schemas.openxmlformats.org/officeDocument/2006/relationships/image" Target="../media/image35.svg"/><Relationship Id="rId39" Type="http://schemas.openxmlformats.org/officeDocument/2006/relationships/image" Target="../media/image48.png"/><Relationship Id="rId21" Type="http://schemas.openxmlformats.org/officeDocument/2006/relationships/image" Target="../media/image30.png"/><Relationship Id="rId34" Type="http://schemas.openxmlformats.org/officeDocument/2006/relationships/image" Target="../media/image43.svg"/><Relationship Id="rId42" Type="http://schemas.openxmlformats.org/officeDocument/2006/relationships/image" Target="../media/image51.svg"/><Relationship Id="rId7" Type="http://schemas.openxmlformats.org/officeDocument/2006/relationships/image" Target="../media/image16.png"/><Relationship Id="rId2" Type="http://schemas.openxmlformats.org/officeDocument/2006/relationships/notesSlide" Target="../notesSlides/notesSlide6.xml"/><Relationship Id="rId16" Type="http://schemas.openxmlformats.org/officeDocument/2006/relationships/image" Target="../media/image25.svg"/><Relationship Id="rId29"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15.svg"/><Relationship Id="rId11" Type="http://schemas.openxmlformats.org/officeDocument/2006/relationships/image" Target="../media/image20.png"/><Relationship Id="rId24" Type="http://schemas.openxmlformats.org/officeDocument/2006/relationships/image" Target="../media/image33.svg"/><Relationship Id="rId32" Type="http://schemas.openxmlformats.org/officeDocument/2006/relationships/image" Target="../media/image41.svg"/><Relationship Id="rId37" Type="http://schemas.openxmlformats.org/officeDocument/2006/relationships/image" Target="../media/image46.png"/><Relationship Id="rId40" Type="http://schemas.openxmlformats.org/officeDocument/2006/relationships/image" Target="../media/image49.svg"/><Relationship Id="rId45" Type="http://schemas.openxmlformats.org/officeDocument/2006/relationships/image" Target="../media/image54.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svg"/><Relationship Id="rId36" Type="http://schemas.openxmlformats.org/officeDocument/2006/relationships/image" Target="../media/image45.svg"/><Relationship Id="rId10" Type="http://schemas.openxmlformats.org/officeDocument/2006/relationships/image" Target="../media/image19.svg"/><Relationship Id="rId19" Type="http://schemas.openxmlformats.org/officeDocument/2006/relationships/image" Target="../media/image28.png"/><Relationship Id="rId31" Type="http://schemas.openxmlformats.org/officeDocument/2006/relationships/image" Target="../media/image40.png"/><Relationship Id="rId44" Type="http://schemas.openxmlformats.org/officeDocument/2006/relationships/image" Target="../media/image53.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 Id="rId27" Type="http://schemas.openxmlformats.org/officeDocument/2006/relationships/image" Target="../media/image36.png"/><Relationship Id="rId30" Type="http://schemas.openxmlformats.org/officeDocument/2006/relationships/image" Target="../media/image39.svg"/><Relationship Id="rId35" Type="http://schemas.openxmlformats.org/officeDocument/2006/relationships/image" Target="../media/image44.png"/><Relationship Id="rId43" Type="http://schemas.openxmlformats.org/officeDocument/2006/relationships/image" Target="../media/image52.png"/><Relationship Id="rId8" Type="http://schemas.openxmlformats.org/officeDocument/2006/relationships/image" Target="../media/image17.svg"/><Relationship Id="rId3" Type="http://schemas.openxmlformats.org/officeDocument/2006/relationships/image" Target="../media/image12.jpe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38" Type="http://schemas.openxmlformats.org/officeDocument/2006/relationships/image" Target="../media/image47.svg"/><Relationship Id="rId46" Type="http://schemas.openxmlformats.org/officeDocument/2006/relationships/image" Target="../media/image55.svg"/><Relationship Id="rId20" Type="http://schemas.openxmlformats.org/officeDocument/2006/relationships/image" Target="../media/image29.svg"/><Relationship Id="rId41" Type="http://schemas.openxmlformats.org/officeDocument/2006/relationships/image" Target="../media/image5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9.xml"/><Relationship Id="rId1" Type="http://schemas.openxmlformats.org/officeDocument/2006/relationships/slideLayout" Target="../slideLayouts/slideLayout19.xml"/><Relationship Id="rId4" Type="http://schemas.openxmlformats.org/officeDocument/2006/relationships/image" Target="../media/image154.png"/></Relationships>
</file>

<file path=ppt/slides/_rels/slide6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jpeg"/></Relationships>
</file>

<file path=ppt/slides/_rels/slide6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160.jpe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6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67.jpeg"/></Relationships>
</file>

<file path=ppt/slides/_rels/slide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aris.marine.rutgers.edu/wizard/"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jpeg"/><Relationship Id="rId1" Type="http://schemas.openxmlformats.org/officeDocument/2006/relationships/slideLayout" Target="../slideLayouts/slideLayout5.xml"/><Relationship Id="rId5" Type="http://schemas.openxmlformats.org/officeDocument/2006/relationships/image" Target="../media/image178.jpeg"/><Relationship Id="rId4" Type="http://schemas.openxmlformats.org/officeDocument/2006/relationships/image" Target="../media/image177.jpeg"/></Relationships>
</file>

<file path=ppt/slides/_rels/slide75.xml.rels><?xml version="1.0" encoding="UTF-8" standalone="yes"?>
<Relationships xmlns="http://schemas.openxmlformats.org/package/2006/relationships"><Relationship Id="rId3" Type="http://schemas.openxmlformats.org/officeDocument/2006/relationships/hyperlink" Target="https://impact.arizona.edu/research-impacts-project"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hyperlink" Target="https://beyondtheacademynetwork.org/guidebook/" TargetMode="External"/><Relationship Id="rId4" Type="http://schemas.openxmlformats.org/officeDocument/2006/relationships/hyperlink" Target="http://doi.org/10.2458/10150.658313"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mailto:meadow@arizona.edu" TargetMode="External"/><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28A_904AC35E.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radar chart&#10;&#10;Description automatically generated">
            <a:extLst>
              <a:ext uri="{FF2B5EF4-FFF2-40B4-BE49-F238E27FC236}">
                <a16:creationId xmlns:a16="http://schemas.microsoft.com/office/drawing/2014/main" id="{2EEF9519-053D-7A0B-3B5C-41005534AC6B}"/>
              </a:ext>
            </a:extLst>
          </p:cNvPr>
          <p:cNvPicPr>
            <a:picLocks noChangeAspect="1"/>
          </p:cNvPicPr>
          <p:nvPr/>
        </p:nvPicPr>
        <p:blipFill>
          <a:blip r:embed="rId3"/>
          <a:stretch>
            <a:fillRect/>
          </a:stretch>
        </p:blipFill>
        <p:spPr>
          <a:xfrm>
            <a:off x="-10510" y="-271958"/>
            <a:ext cx="12202205" cy="7408482"/>
          </a:xfrm>
          <a:prstGeom prst="rect">
            <a:avLst/>
          </a:prstGeom>
          <a:solidFill>
            <a:srgbClr val="001B48"/>
          </a:solidFill>
        </p:spPr>
      </p:pic>
      <p:sp>
        <p:nvSpPr>
          <p:cNvPr id="3" name="Title 3">
            <a:extLst>
              <a:ext uri="{FF2B5EF4-FFF2-40B4-BE49-F238E27FC236}">
                <a16:creationId xmlns:a16="http://schemas.microsoft.com/office/drawing/2014/main" id="{C36C638B-1914-15E6-0F07-AF87CA84516A}"/>
              </a:ext>
            </a:extLst>
          </p:cNvPr>
          <p:cNvSpPr txBox="1">
            <a:spLocks/>
          </p:cNvSpPr>
          <p:nvPr/>
        </p:nvSpPr>
        <p:spPr>
          <a:xfrm>
            <a:off x="825204" y="1346268"/>
            <a:ext cx="5630187" cy="4119660"/>
          </a:xfrm>
          <a:prstGeom prst="rect">
            <a:avLst/>
          </a:prstGeom>
        </p:spPr>
        <p:txBody>
          <a:bodyPr vert="horz" lIns="109728" tIns="109728" rIns="109728" bIns="9144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5400">
                <a:solidFill>
                  <a:schemeClr val="bg1"/>
                </a:solidFill>
              </a:rPr>
              <a:t>A thought to ponder . . .</a:t>
            </a:r>
          </a:p>
        </p:txBody>
      </p:sp>
      <p:sp>
        <p:nvSpPr>
          <p:cNvPr id="4" name="Content Placeholder 4">
            <a:extLst>
              <a:ext uri="{FF2B5EF4-FFF2-40B4-BE49-F238E27FC236}">
                <a16:creationId xmlns:a16="http://schemas.microsoft.com/office/drawing/2014/main" id="{381C1464-5660-3BF4-0F9C-80EA90E7E8B6}"/>
              </a:ext>
            </a:extLst>
          </p:cNvPr>
          <p:cNvSpPr txBox="1">
            <a:spLocks/>
          </p:cNvSpPr>
          <p:nvPr/>
        </p:nvSpPr>
        <p:spPr>
          <a:xfrm>
            <a:off x="5633545" y="1346269"/>
            <a:ext cx="6080884" cy="4119660"/>
          </a:xfrm>
          <a:prstGeom prst="rect">
            <a:avLst/>
          </a:prstGeom>
        </p:spPr>
        <p:txBody>
          <a:bodyPr vert="horz" lIns="109728" tIns="109728" rIns="109728" bIns="9144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rgbClr val="C00000"/>
              </a:buClr>
              <a:buNone/>
            </a:pPr>
            <a:r>
              <a:rPr lang="en-US" sz="3200">
                <a:solidFill>
                  <a:srgbClr val="002060"/>
                </a:solidFill>
              </a:rPr>
              <a:t>How are you bringing attention and intention to connecting your research to society?</a:t>
            </a:r>
            <a:endParaRPr lang="en-US"/>
          </a:p>
        </p:txBody>
      </p:sp>
      <p:pic>
        <p:nvPicPr>
          <p:cNvPr id="6" name="Picture 5">
            <a:extLst>
              <a:ext uri="{FF2B5EF4-FFF2-40B4-BE49-F238E27FC236}">
                <a16:creationId xmlns:a16="http://schemas.microsoft.com/office/drawing/2014/main" id="{21203341-C978-F489-211E-54D0828C1139}"/>
              </a:ext>
            </a:extLst>
          </p:cNvPr>
          <p:cNvPicPr>
            <a:picLocks noChangeAspect="1"/>
          </p:cNvPicPr>
          <p:nvPr/>
        </p:nvPicPr>
        <p:blipFill>
          <a:blip r:embed="rId4"/>
          <a:stretch>
            <a:fillRect/>
          </a:stretch>
        </p:blipFill>
        <p:spPr>
          <a:xfrm>
            <a:off x="8237838" y="5511731"/>
            <a:ext cx="3022716" cy="675888"/>
          </a:xfrm>
          <a:prstGeom prst="rect">
            <a:avLst/>
          </a:prstGeom>
        </p:spPr>
      </p:pic>
    </p:spTree>
    <p:extLst>
      <p:ext uri="{BB962C8B-B14F-4D97-AF65-F5344CB8AC3E}">
        <p14:creationId xmlns:p14="http://schemas.microsoft.com/office/powerpoint/2010/main" val="2156176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agnifying glass and question mark">
            <a:extLst>
              <a:ext uri="{FF2B5EF4-FFF2-40B4-BE49-F238E27FC236}">
                <a16:creationId xmlns:a16="http://schemas.microsoft.com/office/drawing/2014/main" id="{8597BA78-2462-D90E-B6F5-B84A29FFF14B}"/>
              </a:ext>
            </a:extLst>
          </p:cNvPr>
          <p:cNvPicPr>
            <a:picLocks noChangeAspect="1"/>
          </p:cNvPicPr>
          <p:nvPr/>
        </p:nvPicPr>
        <p:blipFill rotWithShape="1">
          <a:blip r:embed="rId3">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ECF51684-2B6E-8B37-B307-1FA536ED86DD}"/>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8100">
                <a:ln w="22225">
                  <a:solidFill>
                    <a:schemeClr val="tx1"/>
                  </a:solidFill>
                  <a:miter lim="800000"/>
                </a:ln>
                <a:noFill/>
              </a:rPr>
              <a:t>Why consider the societal impacts of research?</a:t>
            </a:r>
          </a:p>
        </p:txBody>
      </p:sp>
      <p:sp>
        <p:nvSpPr>
          <p:cNvPr id="3" name="Text Placeholder 2">
            <a:extLst>
              <a:ext uri="{FF2B5EF4-FFF2-40B4-BE49-F238E27FC236}">
                <a16:creationId xmlns:a16="http://schemas.microsoft.com/office/drawing/2014/main" id="{9F38DF2C-A122-4C0F-6147-CBDA8A7BF2FD}"/>
              </a:ext>
            </a:extLst>
          </p:cNvPr>
          <p:cNvSpPr>
            <a:spLocks noGrp="1"/>
          </p:cNvSpPr>
          <p:nvPr>
            <p:ph type="body" idx="1"/>
          </p:nvPr>
        </p:nvSpPr>
        <p:spPr>
          <a:xfrm>
            <a:off x="965200" y="4572002"/>
            <a:ext cx="10261600" cy="1202995"/>
          </a:xfrm>
        </p:spPr>
        <p:txBody>
          <a:bodyPr vert="horz" lIns="91440" tIns="45720" rIns="91440" bIns="45720" rtlCol="0">
            <a:normAutofit/>
          </a:bodyPr>
          <a:lstStyle/>
          <a:p>
            <a:endParaRPr lang="en-US" sz="3200">
              <a:solidFill>
                <a:schemeClr val="tx1"/>
              </a:solidFill>
            </a:endParaRPr>
          </a:p>
        </p:txBody>
      </p:sp>
    </p:spTree>
    <p:extLst>
      <p:ext uri="{BB962C8B-B14F-4D97-AF65-F5344CB8AC3E}">
        <p14:creationId xmlns:p14="http://schemas.microsoft.com/office/powerpoint/2010/main" val="8174371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CAD9-8184-E442-BCEA-996376C7ACF9}"/>
              </a:ext>
            </a:extLst>
          </p:cNvPr>
          <p:cNvSpPr>
            <a:spLocks noGrp="1"/>
          </p:cNvSpPr>
          <p:nvPr>
            <p:ph type="ctrTitle"/>
          </p:nvPr>
        </p:nvSpPr>
        <p:spPr>
          <a:xfrm>
            <a:off x="1371599" y="294538"/>
            <a:ext cx="9895951" cy="1033669"/>
          </a:xfrm>
        </p:spPr>
        <p:txBody>
          <a:bodyPr vert="horz" lIns="91440" tIns="45720" rIns="91440" bIns="45720" rtlCol="0" anchor="ctr">
            <a:normAutofit/>
          </a:bodyPr>
          <a:lstStyle/>
          <a:p>
            <a:pPr algn="l">
              <a:spcBef>
                <a:spcPct val="0"/>
              </a:spcBef>
            </a:pPr>
            <a:r>
              <a:rPr lang="en-US" kern="1200">
                <a:solidFill>
                  <a:srgbClr val="FFFFFF"/>
                </a:solidFill>
                <a:latin typeface="+mj-lt"/>
                <a:ea typeface="+mj-ea"/>
                <a:cs typeface="+mj-cs"/>
              </a:rPr>
              <a:t>Social Contract</a:t>
            </a:r>
          </a:p>
        </p:txBody>
      </p:sp>
      <p:sp>
        <p:nvSpPr>
          <p:cNvPr id="5" name="Subtitle 4">
            <a:extLst>
              <a:ext uri="{FF2B5EF4-FFF2-40B4-BE49-F238E27FC236}">
                <a16:creationId xmlns:a16="http://schemas.microsoft.com/office/drawing/2014/main" id="{F45778E1-7FE1-A146-9050-A18CD57896A0}"/>
              </a:ext>
            </a:extLst>
          </p:cNvPr>
          <p:cNvSpPr txBox="1">
            <a:spLocks/>
          </p:cNvSpPr>
          <p:nvPr/>
        </p:nvSpPr>
        <p:spPr>
          <a:xfrm>
            <a:off x="836385" y="1613674"/>
            <a:ext cx="10259245" cy="4327428"/>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1pPr>
            <a:lvl2pPr marL="914400" marR="0" lvl="1"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2pPr>
            <a:lvl3pPr marL="1371600" marR="0" lvl="2"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3pPr>
            <a:lvl4pPr marL="1828800" marR="0" lvl="3"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4pPr>
            <a:lvl5pPr marL="2286000" marR="0" lvl="4"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5pPr>
            <a:lvl6pPr marL="2743200" marR="0" lvl="5"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6pPr>
            <a:lvl7pPr marL="3200400" marR="0" lvl="6"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7pPr>
            <a:lvl8pPr marL="3657600" marR="0" lvl="7" indent="-304800" algn="ctr" rtl="0">
              <a:lnSpc>
                <a:spcPct val="100000"/>
              </a:lnSpc>
              <a:spcBef>
                <a:spcPts val="1600"/>
              </a:spcBef>
              <a:spcAft>
                <a:spcPts val="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8pPr>
            <a:lvl9pPr marL="4114800" marR="0" lvl="8" indent="-304800" algn="ctr" rtl="0">
              <a:lnSpc>
                <a:spcPct val="100000"/>
              </a:lnSpc>
              <a:spcBef>
                <a:spcPts val="1600"/>
              </a:spcBef>
              <a:spcAft>
                <a:spcPts val="1600"/>
              </a:spcAft>
              <a:buClr>
                <a:srgbClr val="374957"/>
              </a:buClr>
              <a:buSzPts val="1200"/>
              <a:buFont typeface="Didact Gothic"/>
              <a:buNone/>
              <a:defRPr sz="1200" b="0" i="0" u="none" strike="noStrike" cap="none">
                <a:solidFill>
                  <a:srgbClr val="466269"/>
                </a:solidFill>
                <a:latin typeface="Didact Gothic"/>
                <a:ea typeface="Didact Gothic"/>
                <a:cs typeface="Didact Gothic"/>
                <a:sym typeface="Didact Gothic"/>
              </a:defRPr>
            </a:lvl9pPr>
          </a:lstStyle>
          <a:p>
            <a:pPr>
              <a:lnSpc>
                <a:spcPct val="90000"/>
              </a:lnSpc>
              <a:spcAft>
                <a:spcPts val="600"/>
              </a:spcAft>
            </a:pPr>
            <a:r>
              <a:rPr lang="en-US" sz="2800">
                <a:solidFill>
                  <a:schemeClr val="tx1"/>
                </a:solidFill>
                <a:latin typeface="+mn-lt"/>
                <a:ea typeface="+mn-ea"/>
                <a:cs typeface="+mn-cs"/>
              </a:rPr>
              <a:t>“Society currently expects two outcomes from its investment in science. The first is the production of the best possible science regardless of area; the second is the </a:t>
            </a:r>
            <a:r>
              <a:rPr lang="en-US" sz="2800" b="1" i="1">
                <a:solidFill>
                  <a:schemeClr val="tx1"/>
                </a:solidFill>
                <a:latin typeface="+mn-lt"/>
                <a:ea typeface="+mn-ea"/>
                <a:cs typeface="+mn-cs"/>
              </a:rPr>
              <a:t>production of something useful</a:t>
            </a:r>
            <a:r>
              <a:rPr lang="en-US" sz="2800">
                <a:solidFill>
                  <a:schemeClr val="tx1"/>
                </a:solidFill>
                <a:latin typeface="+mn-lt"/>
                <a:ea typeface="+mn-ea"/>
                <a:cs typeface="+mn-cs"/>
              </a:rPr>
              <a:t>.” </a:t>
            </a:r>
          </a:p>
          <a:p>
            <a:pPr>
              <a:lnSpc>
                <a:spcPct val="90000"/>
              </a:lnSpc>
              <a:spcAft>
                <a:spcPts val="600"/>
              </a:spcAft>
            </a:pPr>
            <a:r>
              <a:rPr lang="en-US" sz="2400">
                <a:solidFill>
                  <a:schemeClr val="tx1"/>
                </a:solidFill>
                <a:latin typeface="+mn-lt"/>
                <a:ea typeface="+mn-ea"/>
                <a:cs typeface="+mn-cs"/>
              </a:rPr>
              <a:t>—Jane Lubchenco, 1998</a:t>
            </a:r>
            <a:endParaRPr lang="en-US" sz="2400">
              <a:solidFill>
                <a:schemeClr val="tx1"/>
              </a:solidFill>
              <a:latin typeface="+mn-lt"/>
              <a:ea typeface="Calibri"/>
              <a:cs typeface="Calibri"/>
            </a:endParaRPr>
          </a:p>
        </p:txBody>
      </p:sp>
      <p:sp>
        <p:nvSpPr>
          <p:cNvPr id="7" name="TextBox 6">
            <a:extLst>
              <a:ext uri="{FF2B5EF4-FFF2-40B4-BE49-F238E27FC236}">
                <a16:creationId xmlns:a16="http://schemas.microsoft.com/office/drawing/2014/main" id="{9A12EB29-269A-9342-ADFC-11AD4C8FC5CF}"/>
              </a:ext>
            </a:extLst>
          </p:cNvPr>
          <p:cNvSpPr txBox="1"/>
          <p:nvPr/>
        </p:nvSpPr>
        <p:spPr>
          <a:xfrm>
            <a:off x="836676" y="6004560"/>
            <a:ext cx="10515600" cy="668635"/>
          </a:xfrm>
          <a:prstGeom prst="rect">
            <a:avLst/>
          </a:prstGeom>
          <a:noFill/>
        </p:spPr>
        <p:txBody>
          <a:bodyPr wrap="square" lIns="91440" tIns="45720" rIns="91440" bIns="45720" rtlCol="0" anchor="b">
            <a:normAutofit/>
          </a:bodyPr>
          <a:lstStyle/>
          <a:p>
            <a:pPr marL="608965" indent="-608965">
              <a:spcAft>
                <a:spcPts val="600"/>
              </a:spcAft>
            </a:pPr>
            <a:r>
              <a:rPr lang="en-US" sz="1400">
                <a:latin typeface="Arial"/>
                <a:cs typeface="Arial"/>
              </a:rPr>
              <a:t>Lubchenco J (1998) Entering the Century of the Environment: A New Social Contract for Science. Science 279:491-497. doi:10.1126/science.279.5350.491</a:t>
            </a:r>
            <a:endParaRPr lang="en-US" sz="1400">
              <a:cs typeface="Calibri" panose="020F0502020204030204"/>
            </a:endParaRPr>
          </a:p>
        </p:txBody>
      </p:sp>
    </p:spTree>
    <p:extLst>
      <p:ext uri="{BB962C8B-B14F-4D97-AF65-F5344CB8AC3E}">
        <p14:creationId xmlns:p14="http://schemas.microsoft.com/office/powerpoint/2010/main" val="3622848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9" name="Rectangle 12298">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Rectangle 12300">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3" name="Rectangle 12302">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5A40769-94BF-1EB8-25C3-9E567BB8D57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Scholarship of Engagement</a:t>
            </a:r>
          </a:p>
        </p:txBody>
      </p:sp>
      <p:sp>
        <p:nvSpPr>
          <p:cNvPr id="9" name="TextBox 8">
            <a:extLst>
              <a:ext uri="{FF2B5EF4-FFF2-40B4-BE49-F238E27FC236}">
                <a16:creationId xmlns:a16="http://schemas.microsoft.com/office/drawing/2014/main" id="{293361E2-A79B-C4DC-B7E3-7FA14097D7D9}"/>
              </a:ext>
            </a:extLst>
          </p:cNvPr>
          <p:cNvSpPr txBox="1"/>
          <p:nvPr/>
        </p:nvSpPr>
        <p:spPr>
          <a:xfrm>
            <a:off x="699713" y="1885738"/>
            <a:ext cx="5716421" cy="4231928"/>
          </a:xfrm>
          <a:prstGeom prst="rect">
            <a:avLst/>
          </a:prstGeom>
          <a:noFill/>
        </p:spPr>
        <p:txBody>
          <a:bodyPr wrap="square" lIns="91440" tIns="45720" rIns="91440" bIns="45720" anchor="t">
            <a:spAutoFit/>
          </a:bodyPr>
          <a:lstStyle/>
          <a:p>
            <a:pPr defTabSz="740664" fontAlgn="base">
              <a:spcAft>
                <a:spcPts val="600"/>
              </a:spcAft>
            </a:pPr>
            <a:r>
              <a:rPr lang="en-GB" sz="2400" kern="1200">
                <a:solidFill>
                  <a:schemeClr val="accent1">
                    <a:lumMod val="50000"/>
                  </a:schemeClr>
                </a:solidFill>
                <a:latin typeface="Calibri" panose="020F0502020204030204" pitchFamily="34" charset="0"/>
                <a:ea typeface="+mn-ea"/>
                <a:cs typeface="Calibri" panose="020F0502020204030204" pitchFamily="34" charset="0"/>
              </a:rPr>
              <a:t>“[Our] outstanding universities and colleges remain, in my opinion, one of the greatest hopes for intellectual and civic progress in this country. I’m convinced that for this hope to be fulfilled, the academy must become a more vigorous partner in the search for answers to our most pressing social, civic, economic and moral problems, and must reaffirm its historic commitment to what I call the scholarship of engagement.” </a:t>
            </a:r>
            <a:r>
              <a:rPr lang="en-US" sz="2400" kern="1200">
                <a:solidFill>
                  <a:schemeClr val="accent1">
                    <a:lumMod val="50000"/>
                  </a:schemeClr>
                </a:solidFill>
                <a:latin typeface="Calibri" panose="020F0502020204030204" pitchFamily="34" charset="0"/>
                <a:ea typeface="+mn-ea"/>
                <a:cs typeface="Calibri" panose="020F0502020204030204" pitchFamily="34" charset="0"/>
              </a:rPr>
              <a:t>​</a:t>
            </a:r>
          </a:p>
          <a:p>
            <a:pPr algn="r" defTabSz="740664" fontAlgn="base">
              <a:spcAft>
                <a:spcPts val="600"/>
              </a:spcAft>
            </a:pPr>
            <a:r>
              <a:rPr lang="en-GB" sz="2400" kern="1200">
                <a:solidFill>
                  <a:schemeClr val="accent1">
                    <a:lumMod val="50000"/>
                  </a:schemeClr>
                </a:solidFill>
                <a:latin typeface="Calibri" panose="020F0502020204030204" pitchFamily="34" charset="0"/>
                <a:ea typeface="+mn-ea"/>
                <a:cs typeface="Calibri" panose="020F0502020204030204" pitchFamily="34" charset="0"/>
              </a:rPr>
              <a:t>Ernest L Boyer, 1996</a:t>
            </a:r>
            <a:r>
              <a:rPr lang="en-US" sz="2400" kern="1200">
                <a:solidFill>
                  <a:schemeClr val="accent1">
                    <a:lumMod val="50000"/>
                  </a:schemeClr>
                </a:solidFill>
                <a:latin typeface="Calibri" panose="020F0502020204030204" pitchFamily="34" charset="0"/>
                <a:ea typeface="+mn-ea"/>
                <a:cs typeface="Calibri" panose="020F0502020204030204" pitchFamily="34" charset="0"/>
              </a:rPr>
              <a:t>​</a:t>
            </a:r>
            <a:endParaRPr lang="en-US" sz="2400" i="0">
              <a:solidFill>
                <a:schemeClr val="accent1">
                  <a:lumMod val="50000"/>
                </a:schemeClr>
              </a:solidFill>
              <a:effectLst/>
              <a:latin typeface="Calibri" panose="020F0502020204030204" pitchFamily="34" charset="0"/>
              <a:cs typeface="Calibri" panose="020F0502020204030204" pitchFamily="34" charset="0"/>
            </a:endParaRPr>
          </a:p>
        </p:txBody>
      </p:sp>
      <p:pic>
        <p:nvPicPr>
          <p:cNvPr id="12290" name="Picture 2" descr="A paper with text on it&#10;&#10;Description automatically generated">
            <a:extLst>
              <a:ext uri="{FF2B5EF4-FFF2-40B4-BE49-F238E27FC236}">
                <a16:creationId xmlns:a16="http://schemas.microsoft.com/office/drawing/2014/main" id="{C4BE346B-29E4-6224-8AB6-C6F7C8240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308" y="1966293"/>
            <a:ext cx="3411553" cy="256026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 book cover with a spiral staircase&#10;&#10;Description automatically generated">
            <a:extLst>
              <a:ext uri="{FF2B5EF4-FFF2-40B4-BE49-F238E27FC236}">
                <a16:creationId xmlns:a16="http://schemas.microsoft.com/office/drawing/2014/main" id="{28F55B73-6828-1B0E-AB58-A729AF8E23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467" y="3088805"/>
            <a:ext cx="1666108" cy="25744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6FF8D47-C5B0-847B-FA1F-E959E37FCD35}"/>
              </a:ext>
            </a:extLst>
          </p:cNvPr>
          <p:cNvSpPr txBox="1"/>
          <p:nvPr/>
        </p:nvSpPr>
        <p:spPr>
          <a:xfrm>
            <a:off x="1411138" y="6141726"/>
            <a:ext cx="6059383" cy="291747"/>
          </a:xfrm>
          <a:prstGeom prst="rect">
            <a:avLst/>
          </a:prstGeom>
          <a:noFill/>
        </p:spPr>
        <p:txBody>
          <a:bodyPr wrap="square" rtlCol="0">
            <a:spAutoFit/>
          </a:bodyPr>
          <a:lstStyle/>
          <a:p>
            <a:pPr defTabSz="740664">
              <a:spcAft>
                <a:spcPts val="600"/>
              </a:spcAft>
            </a:pPr>
            <a:r>
              <a:rPr lang="en-US" sz="1296" i="1" kern="1200">
                <a:solidFill>
                  <a:schemeClr val="tx1"/>
                </a:solidFill>
                <a:latin typeface="+mn-lt"/>
                <a:ea typeface="+mn-ea"/>
                <a:cs typeface="+mn-cs"/>
              </a:rPr>
              <a:t>Abundant thanks to Chris Brink for his presentation on this topic at AESIS in May 2022.</a:t>
            </a:r>
            <a:endParaRPr lang="en-US" sz="1600" i="1"/>
          </a:p>
        </p:txBody>
      </p:sp>
    </p:spTree>
    <p:extLst>
      <p:ext uri="{BB962C8B-B14F-4D97-AF65-F5344CB8AC3E}">
        <p14:creationId xmlns:p14="http://schemas.microsoft.com/office/powerpoint/2010/main" val="302827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03F857-41D3-D2CD-EF3C-5F196263A6D0}"/>
              </a:ext>
            </a:extLst>
          </p:cNvPr>
          <p:cNvSpPr>
            <a:spLocks noGrp="1"/>
          </p:cNvSpPr>
          <p:nvPr>
            <p:ph type="title"/>
          </p:nvPr>
        </p:nvSpPr>
        <p:spPr>
          <a:xfrm>
            <a:off x="699714" y="5490971"/>
            <a:ext cx="6962072" cy="1159200"/>
          </a:xfrm>
        </p:spPr>
        <p:txBody>
          <a:bodyPr vert="horz" lIns="91440" tIns="45720" rIns="91440" bIns="45720" rtlCol="0" anchor="ctr">
            <a:normAutofit/>
          </a:bodyPr>
          <a:lstStyle/>
          <a:p>
            <a:r>
              <a:rPr lang="en-US" sz="4000" kern="1200">
                <a:solidFill>
                  <a:srgbClr val="FFFFFF"/>
                </a:solidFill>
                <a:latin typeface="+mj-lt"/>
                <a:ea typeface="+mj-ea"/>
                <a:cs typeface="+mj-cs"/>
              </a:rPr>
              <a:t>Land Grant Mission</a:t>
            </a:r>
          </a:p>
        </p:txBody>
      </p:sp>
      <p:pic>
        <p:nvPicPr>
          <p:cNvPr id="1028" name="Picture 4" descr="Association of Public &amp;amp; Land-grant Universities">
            <a:extLst>
              <a:ext uri="{FF2B5EF4-FFF2-40B4-BE49-F238E27FC236}">
                <a16:creationId xmlns:a16="http://schemas.microsoft.com/office/drawing/2014/main" id="{AB0165F7-59A9-DFB1-7AE8-41AAE9302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696" y="577216"/>
            <a:ext cx="2685625" cy="1359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C718437-1B21-D1BF-D534-5F9EDFA4F29A}"/>
              </a:ext>
            </a:extLst>
          </p:cNvPr>
          <p:cNvSpPr txBox="1"/>
          <p:nvPr/>
        </p:nvSpPr>
        <p:spPr>
          <a:xfrm>
            <a:off x="699714" y="3413152"/>
            <a:ext cx="8744597" cy="307777"/>
          </a:xfrm>
          <a:prstGeom prst="rect">
            <a:avLst/>
          </a:prstGeom>
          <a:noFill/>
        </p:spPr>
        <p:txBody>
          <a:bodyPr wrap="square" rtlCol="0">
            <a:spAutoFit/>
          </a:bodyPr>
          <a:lstStyle/>
          <a:p>
            <a:pPr defTabSz="694944">
              <a:spcAft>
                <a:spcPts val="600"/>
              </a:spcAft>
            </a:pPr>
            <a:r>
              <a:rPr lang="en-US" sz="1400" kern="1200">
                <a:solidFill>
                  <a:schemeClr val="tx1"/>
                </a:solidFill>
                <a:latin typeface="+mn-lt"/>
                <a:ea typeface="+mn-ea"/>
                <a:cs typeface="+mn-cs"/>
                <a:hlinkClick r:id="rId4"/>
              </a:rPr>
              <a:t>https://</a:t>
            </a:r>
            <a:r>
              <a:rPr lang="en-US" sz="1400" kern="1200" err="1">
                <a:solidFill>
                  <a:schemeClr val="tx1"/>
                </a:solidFill>
                <a:latin typeface="+mn-lt"/>
                <a:ea typeface="+mn-ea"/>
                <a:cs typeface="+mn-cs"/>
                <a:hlinkClick r:id="rId4"/>
              </a:rPr>
              <a:t>www.aplu.org</a:t>
            </a:r>
            <a:r>
              <a:rPr lang="en-US" sz="1400" kern="1200">
                <a:solidFill>
                  <a:schemeClr val="tx1"/>
                </a:solidFill>
                <a:latin typeface="+mn-lt"/>
                <a:ea typeface="+mn-ea"/>
                <a:cs typeface="+mn-cs"/>
                <a:hlinkClick r:id="rId4"/>
              </a:rPr>
              <a:t>/our-work/2-fostering-research-innovation/public-impact-research/</a:t>
            </a:r>
            <a:endParaRPr lang="en-US" sz="1400"/>
          </a:p>
        </p:txBody>
      </p:sp>
      <p:sp>
        <p:nvSpPr>
          <p:cNvPr id="4" name="TextBox 3">
            <a:extLst>
              <a:ext uri="{FF2B5EF4-FFF2-40B4-BE49-F238E27FC236}">
                <a16:creationId xmlns:a16="http://schemas.microsoft.com/office/drawing/2014/main" id="{56BBF87C-4E76-2E35-7DB4-51DEA63E44DE}"/>
              </a:ext>
            </a:extLst>
          </p:cNvPr>
          <p:cNvSpPr txBox="1"/>
          <p:nvPr/>
        </p:nvSpPr>
        <p:spPr>
          <a:xfrm>
            <a:off x="699715" y="764498"/>
            <a:ext cx="8018302" cy="2696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94944">
              <a:lnSpc>
                <a:spcPct val="90000"/>
              </a:lnSpc>
              <a:spcBef>
                <a:spcPts val="380"/>
              </a:spcBef>
            </a:pPr>
            <a:r>
              <a:rPr lang="en-US" sz="2400" kern="1200">
                <a:solidFill>
                  <a:schemeClr val="accent1">
                    <a:lumMod val="50000"/>
                  </a:schemeClr>
                </a:solidFill>
                <a:latin typeface="Calibri" panose="020F0502020204030204" pitchFamily="34" charset="0"/>
                <a:ea typeface="+mn-lt"/>
                <a:cs typeface="Calibri" panose="020F0502020204030204" pitchFamily="34" charset="0"/>
              </a:rPr>
              <a:t>Our universities were founded specifically to benefit the public, and the research that public and land-grant universities produce serves this need. Now, more than ever, we need to elevate and communicate the impact that public university research has on everyday life. We also need to emphasize the value of </a:t>
            </a:r>
            <a:r>
              <a:rPr lang="en-US" sz="2400" b="1" kern="1200">
                <a:solidFill>
                  <a:schemeClr val="accent1">
                    <a:lumMod val="50000"/>
                  </a:schemeClr>
                </a:solidFill>
                <a:latin typeface="Calibri" panose="020F0502020204030204" pitchFamily="34" charset="0"/>
                <a:ea typeface="+mn-lt"/>
                <a:cs typeface="Calibri" panose="020F0502020204030204" pitchFamily="34" charset="0"/>
              </a:rPr>
              <a:t>collaborative </a:t>
            </a:r>
            <a:r>
              <a:rPr lang="en-US" sz="2400" b="1" i="1" kern="1200">
                <a:solidFill>
                  <a:schemeClr val="accent1">
                    <a:lumMod val="50000"/>
                  </a:schemeClr>
                </a:solidFill>
                <a:latin typeface="Calibri" panose="020F0502020204030204" pitchFamily="34" charset="0"/>
                <a:ea typeface="+mn-lt"/>
                <a:cs typeface="Calibri" panose="020F0502020204030204" pitchFamily="34" charset="0"/>
              </a:rPr>
              <a:t>research with communities—not just about communities</a:t>
            </a:r>
            <a:r>
              <a:rPr lang="en-US" sz="2400" b="1" kern="1200">
                <a:solidFill>
                  <a:schemeClr val="accent1">
                    <a:lumMod val="50000"/>
                  </a:schemeClr>
                </a:solidFill>
                <a:latin typeface="Calibri" panose="020F0502020204030204" pitchFamily="34" charset="0"/>
                <a:ea typeface="+mn-lt"/>
                <a:cs typeface="Calibri" panose="020F0502020204030204" pitchFamily="34" charset="0"/>
              </a:rPr>
              <a:t>.”</a:t>
            </a:r>
            <a:endParaRPr lang="en-US" sz="2400" b="1" kern="1200">
              <a:solidFill>
                <a:schemeClr val="accent1">
                  <a:lumMod val="50000"/>
                </a:schemeClr>
              </a:solidFill>
              <a:latin typeface="Calibri" panose="020F0502020204030204" pitchFamily="34" charset="0"/>
              <a:cs typeface="Calibri" panose="020F0502020204030204" pitchFamily="34" charset="0"/>
            </a:endParaRPr>
          </a:p>
          <a:p>
            <a:pPr algn="l"/>
            <a:endParaRPr lang="en-US">
              <a:cs typeface="Calibri"/>
            </a:endParaRPr>
          </a:p>
        </p:txBody>
      </p:sp>
    </p:spTree>
    <p:extLst>
      <p:ext uri="{BB962C8B-B14F-4D97-AF65-F5344CB8AC3E}">
        <p14:creationId xmlns:p14="http://schemas.microsoft.com/office/powerpoint/2010/main" val="305661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D8A45-7848-D183-4071-339E63968DC7}"/>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 . . . And funders are responding</a:t>
            </a:r>
          </a:p>
        </p:txBody>
      </p:sp>
      <p:sp>
        <p:nvSpPr>
          <p:cNvPr id="3" name="Content Placeholder 2">
            <a:extLst>
              <a:ext uri="{FF2B5EF4-FFF2-40B4-BE49-F238E27FC236}">
                <a16:creationId xmlns:a16="http://schemas.microsoft.com/office/drawing/2014/main" id="{83DE71D4-F941-AABE-BF2E-39384047C8AD}"/>
              </a:ext>
            </a:extLst>
          </p:cNvPr>
          <p:cNvSpPr>
            <a:spLocks noGrp="1"/>
          </p:cNvSpPr>
          <p:nvPr>
            <p:ph idx="1"/>
          </p:nvPr>
        </p:nvSpPr>
        <p:spPr>
          <a:xfrm>
            <a:off x="936171" y="2100483"/>
            <a:ext cx="10322745" cy="4136929"/>
          </a:xfrm>
        </p:spPr>
        <p:txBody>
          <a:bodyPr anchor="ctr">
            <a:normAutofit fontScale="92500"/>
          </a:bodyPr>
          <a:lstStyle/>
          <a:p>
            <a:pPr marL="0" indent="0">
              <a:buNone/>
            </a:pPr>
            <a:r>
              <a:rPr lang="en-US" sz="2400" b="1"/>
              <a:t>USDA-NIFA</a:t>
            </a:r>
            <a:r>
              <a:rPr lang="en-US" sz="2400"/>
              <a:t> </a:t>
            </a:r>
            <a:endParaRPr lang="en-US" sz="2400">
              <a:ea typeface="Calibri"/>
              <a:cs typeface="Calibri"/>
            </a:endParaRPr>
          </a:p>
          <a:p>
            <a:pPr marL="0" indent="0">
              <a:buNone/>
            </a:pPr>
            <a:r>
              <a:rPr lang="en-US" sz="2400"/>
              <a:t>Sustainable Agricultural Systems Program</a:t>
            </a:r>
            <a:endParaRPr lang="en-US" sz="2400">
              <a:ea typeface="Calibri"/>
              <a:cs typeface="Calibri"/>
            </a:endParaRPr>
          </a:p>
          <a:p>
            <a:pPr marL="0" indent="0">
              <a:buNone/>
            </a:pPr>
            <a:endParaRPr lang="en-US" sz="2400">
              <a:ea typeface="Calibri"/>
              <a:cs typeface="Calibri"/>
            </a:endParaRPr>
          </a:p>
          <a:p>
            <a:pPr marL="0" indent="0">
              <a:buNone/>
            </a:pPr>
            <a:r>
              <a:rPr lang="en-US" sz="2400"/>
              <a:t>“help transform the U.S. food and agricultural system to increase agricultural production while also reducing its environmental footprint. Achieving these goals will require </a:t>
            </a:r>
            <a:r>
              <a:rPr lang="en-US" sz="2400" b="1" i="1"/>
              <a:t>transdisciplinary approaches</a:t>
            </a:r>
            <a:r>
              <a:rPr lang="en-US" sz="2400"/>
              <a:t> to address current and future agricultural challenges within the context of the economic, societal, and environmental attributes of sustainability. . . These approaches must </a:t>
            </a:r>
            <a:r>
              <a:rPr lang="en-US" sz="2400" b="1" i="1"/>
              <a:t>demonstrate current needs</a:t>
            </a:r>
            <a:r>
              <a:rPr lang="en-US" sz="2400"/>
              <a:t> and </a:t>
            </a:r>
            <a:r>
              <a:rPr lang="en-US" sz="2400" b="1" i="1"/>
              <a:t>anticipate future social, cultural, behavioral, economic, health, and environmental impacts</a:t>
            </a:r>
            <a:r>
              <a:rPr lang="en-US" sz="2400"/>
              <a:t>. Additionally, the outcomes of the work being proposed </a:t>
            </a:r>
            <a:r>
              <a:rPr lang="en-US" sz="2400" b="1" i="1"/>
              <a:t>should result in societal benefits</a:t>
            </a:r>
            <a:r>
              <a:rPr lang="en-US" sz="2400"/>
              <a:t>, including promotion of rural prosperity and enhancement of quality of life for all those involved in food and agricultural value chains from production to utilization and consumption.”</a:t>
            </a:r>
            <a:endParaRPr lang="en-US" sz="2400">
              <a:ea typeface="Calibri"/>
              <a:cs typeface="Calibri"/>
            </a:endParaRPr>
          </a:p>
          <a:p>
            <a:endParaRPr lang="en-US" sz="2000"/>
          </a:p>
        </p:txBody>
      </p:sp>
    </p:spTree>
    <p:extLst>
      <p:ext uri="{BB962C8B-B14F-4D97-AF65-F5344CB8AC3E}">
        <p14:creationId xmlns:p14="http://schemas.microsoft.com/office/powerpoint/2010/main" val="314180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604984-A940-548D-A823-4FACBCC67145}"/>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 . . . And funders are responding</a:t>
            </a:r>
          </a:p>
        </p:txBody>
      </p:sp>
      <p:sp>
        <p:nvSpPr>
          <p:cNvPr id="3" name="Content Placeholder 2">
            <a:extLst>
              <a:ext uri="{FF2B5EF4-FFF2-40B4-BE49-F238E27FC236}">
                <a16:creationId xmlns:a16="http://schemas.microsoft.com/office/drawing/2014/main" id="{B06F27BC-2BC4-87DE-5800-8180E503B666}"/>
              </a:ext>
            </a:extLst>
          </p:cNvPr>
          <p:cNvSpPr>
            <a:spLocks noGrp="1"/>
          </p:cNvSpPr>
          <p:nvPr>
            <p:ph idx="1"/>
          </p:nvPr>
        </p:nvSpPr>
        <p:spPr>
          <a:xfrm>
            <a:off x="824459" y="2318197"/>
            <a:ext cx="10643016" cy="3683358"/>
          </a:xfrm>
        </p:spPr>
        <p:txBody>
          <a:bodyPr anchor="ctr">
            <a:noAutofit/>
          </a:bodyPr>
          <a:lstStyle/>
          <a:p>
            <a:pPr marL="0" indent="0">
              <a:buNone/>
            </a:pPr>
            <a:r>
              <a:rPr lang="en-US" sz="2100" b="1"/>
              <a:t>NASA</a:t>
            </a:r>
          </a:p>
          <a:p>
            <a:pPr marL="0" indent="0">
              <a:buNone/>
            </a:pPr>
            <a:r>
              <a:rPr lang="en-US" sz="2100"/>
              <a:t>Research Opportunities in Space and Earth Sciences (ROSES)</a:t>
            </a:r>
            <a:endParaRPr lang="en-US" sz="2100">
              <a:ea typeface="Calibri"/>
              <a:cs typeface="Calibri"/>
            </a:endParaRPr>
          </a:p>
          <a:p>
            <a:pPr marL="0" indent="0">
              <a:buNone/>
            </a:pPr>
            <a:r>
              <a:rPr lang="en-US" sz="2100"/>
              <a:t>“The Inclusion Plan shall clearly state goals for creating and sustaining a </a:t>
            </a:r>
            <a:r>
              <a:rPr lang="en-US" sz="2100" b="1" i="1"/>
              <a:t>positive and inclusive working environment</a:t>
            </a:r>
            <a:r>
              <a:rPr lang="en-US" sz="2100"/>
              <a:t> and describe activities to achieve these goals including:</a:t>
            </a:r>
            <a:endParaRPr lang="en-US" sz="2100">
              <a:ea typeface="Calibri"/>
              <a:cs typeface="Calibri"/>
            </a:endParaRPr>
          </a:p>
          <a:p>
            <a:r>
              <a:rPr lang="en-US" sz="2100"/>
              <a:t>Identify barriers to creating a positive and inclusive working environment that are specific to the team carrying out the proposed investigation.</a:t>
            </a:r>
            <a:endParaRPr lang="en-US" sz="2100">
              <a:ea typeface="Calibri" panose="020F0502020204030204"/>
              <a:cs typeface="Calibri" panose="020F0502020204030204"/>
            </a:endParaRPr>
          </a:p>
          <a:p>
            <a:r>
              <a:rPr lang="en-US" sz="2100"/>
              <a:t>Address ways in which the investigation team will work to attenuate or reduce these barriers.</a:t>
            </a:r>
            <a:endParaRPr lang="en-US" sz="2100">
              <a:ea typeface="Calibri" panose="020F0502020204030204"/>
              <a:cs typeface="Calibri" panose="020F0502020204030204"/>
            </a:endParaRPr>
          </a:p>
          <a:p>
            <a:r>
              <a:rPr lang="en-US" sz="2100"/>
              <a:t>Describe roles, responsibilities, and work effort for all team members who will be participating in Inclusion Plan activities.</a:t>
            </a:r>
            <a:endParaRPr lang="en-US" sz="2100">
              <a:ea typeface="Calibri" panose="020F0502020204030204"/>
              <a:cs typeface="Calibri" panose="020F0502020204030204"/>
            </a:endParaRPr>
          </a:p>
          <a:p>
            <a:r>
              <a:rPr lang="en-US" sz="2100"/>
              <a:t>Show a timeline for completing or carrying out proposed activities.</a:t>
            </a:r>
            <a:endParaRPr lang="en-US" sz="2100">
              <a:ea typeface="Calibri" panose="020F0502020204030204"/>
              <a:cs typeface="Calibri" panose="020F0502020204030204"/>
            </a:endParaRPr>
          </a:p>
          <a:p>
            <a:r>
              <a:rPr lang="en-US" sz="2100"/>
              <a:t>Contain assessment mechanisms for evaluating progress towards achieving the proposed Inclusion Plan activities or goals.”</a:t>
            </a:r>
            <a:endParaRPr lang="en-US" sz="2100">
              <a:ea typeface="Calibri" panose="020F0502020204030204"/>
              <a:cs typeface="Calibri" panose="020F0502020204030204"/>
            </a:endParaRPr>
          </a:p>
        </p:txBody>
      </p:sp>
    </p:spTree>
    <p:extLst>
      <p:ext uri="{BB962C8B-B14F-4D97-AF65-F5344CB8AC3E}">
        <p14:creationId xmlns:p14="http://schemas.microsoft.com/office/powerpoint/2010/main" val="107411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E6E90A-6DF8-05EC-EADE-4F61CC43C4D5}"/>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 . . . And funders are responding</a:t>
            </a:r>
          </a:p>
        </p:txBody>
      </p:sp>
      <p:sp>
        <p:nvSpPr>
          <p:cNvPr id="3" name="Content Placeholder 2">
            <a:extLst>
              <a:ext uri="{FF2B5EF4-FFF2-40B4-BE49-F238E27FC236}">
                <a16:creationId xmlns:a16="http://schemas.microsoft.com/office/drawing/2014/main" id="{93FC916C-9975-2A71-8356-FB642C8F77DA}"/>
              </a:ext>
            </a:extLst>
          </p:cNvPr>
          <p:cNvSpPr>
            <a:spLocks noGrp="1"/>
          </p:cNvSpPr>
          <p:nvPr>
            <p:ph idx="1"/>
          </p:nvPr>
        </p:nvSpPr>
        <p:spPr>
          <a:xfrm>
            <a:off x="4810259" y="649480"/>
            <a:ext cx="6555347" cy="5546047"/>
          </a:xfrm>
        </p:spPr>
        <p:txBody>
          <a:bodyPr anchor="ctr">
            <a:normAutofit/>
          </a:bodyPr>
          <a:lstStyle/>
          <a:p>
            <a:pPr marL="0" indent="0">
              <a:buNone/>
            </a:pPr>
            <a:r>
              <a:rPr lang="en-US" sz="2300" b="1"/>
              <a:t>European Commission - Research and Innovation</a:t>
            </a:r>
            <a:r>
              <a:rPr lang="en-US" sz="2300"/>
              <a:t> Horizon Europe </a:t>
            </a:r>
            <a:r>
              <a:rPr lang="en-US" sz="2300" err="1"/>
              <a:t>Programme</a:t>
            </a:r>
            <a:endParaRPr lang="en-US" sz="2300"/>
          </a:p>
          <a:p>
            <a:pPr marL="0" indent="0">
              <a:buNone/>
            </a:pPr>
            <a:r>
              <a:rPr lang="en-US" sz="2300"/>
              <a:t>“Projects results are expected to contribute to all of the following expected outcomes: </a:t>
            </a:r>
            <a:endParaRPr lang="en-US" sz="2300">
              <a:ea typeface="Calibri"/>
              <a:cs typeface="Calibri"/>
            </a:endParaRPr>
          </a:p>
          <a:p>
            <a:r>
              <a:rPr lang="en-US" sz="2300" b="1" i="1"/>
              <a:t>Regions, local authorities and communities have been involved in development and testing of a whole range of transformative solutions</a:t>
            </a:r>
            <a:r>
              <a:rPr lang="en-US" sz="2300"/>
              <a:t> that will help to mitigate the effect of climate change on health and human wellbeing, including making the public health sector more climate resilient and better prepared to mitigate the climate change related health challenges</a:t>
            </a:r>
            <a:endParaRPr lang="en-US" sz="2300">
              <a:ea typeface="Calibri"/>
              <a:cs typeface="Calibri"/>
            </a:endParaRPr>
          </a:p>
          <a:p>
            <a:r>
              <a:rPr lang="en-US" sz="2300"/>
              <a:t>Climate resilience solutions that protect human health have been </a:t>
            </a:r>
            <a:r>
              <a:rPr lang="en-US" sz="2300" b="1" i="1"/>
              <a:t>developed, tested and are made largely available</a:t>
            </a:r>
            <a:r>
              <a:rPr lang="en-US" sz="2300"/>
              <a:t>.”</a:t>
            </a:r>
            <a:endParaRPr lang="en-US" sz="2300">
              <a:ea typeface="Calibri"/>
              <a:cs typeface="Calibri"/>
            </a:endParaRPr>
          </a:p>
        </p:txBody>
      </p:sp>
    </p:spTree>
    <p:extLst>
      <p:ext uri="{BB962C8B-B14F-4D97-AF65-F5344CB8AC3E}">
        <p14:creationId xmlns:p14="http://schemas.microsoft.com/office/powerpoint/2010/main" val="863962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CD320-E644-1292-3AA1-0D5FFA4F40A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 . . . And funders are responding</a:t>
            </a:r>
          </a:p>
        </p:txBody>
      </p:sp>
      <p:sp>
        <p:nvSpPr>
          <p:cNvPr id="3" name="Content Placeholder 2">
            <a:extLst>
              <a:ext uri="{FF2B5EF4-FFF2-40B4-BE49-F238E27FC236}">
                <a16:creationId xmlns:a16="http://schemas.microsoft.com/office/drawing/2014/main" id="{5ECBE897-3351-50A5-6B65-3A8E5BE6416A}"/>
              </a:ext>
            </a:extLst>
          </p:cNvPr>
          <p:cNvSpPr>
            <a:spLocks noGrp="1"/>
          </p:cNvSpPr>
          <p:nvPr>
            <p:ph idx="1"/>
          </p:nvPr>
        </p:nvSpPr>
        <p:spPr>
          <a:xfrm>
            <a:off x="4810259" y="649480"/>
            <a:ext cx="6555347" cy="5546047"/>
          </a:xfrm>
        </p:spPr>
        <p:txBody>
          <a:bodyPr anchor="ctr">
            <a:noAutofit/>
          </a:bodyPr>
          <a:lstStyle/>
          <a:p>
            <a:pPr marL="0" indent="0">
              <a:buNone/>
            </a:pPr>
            <a:r>
              <a:rPr lang="en-US" sz="2400" b="1"/>
              <a:t>Department of Energy </a:t>
            </a:r>
          </a:p>
          <a:p>
            <a:pPr marL="0" indent="0">
              <a:buNone/>
            </a:pPr>
            <a:r>
              <a:rPr lang="en-US" sz="2400"/>
              <a:t>Bipartisan Infrastructure Law and Inflation Reduction Act Opportunities</a:t>
            </a:r>
            <a:endParaRPr lang="en-US" sz="2400">
              <a:ea typeface="Calibri"/>
              <a:cs typeface="Calibri"/>
            </a:endParaRPr>
          </a:p>
          <a:p>
            <a:pPr marL="0" indent="0">
              <a:buNone/>
            </a:pPr>
            <a:r>
              <a:rPr lang="en-US" sz="2400"/>
              <a:t>“Community Benefits Plans are based on a set of four core policy priorities: </a:t>
            </a:r>
            <a:endParaRPr lang="en-US" sz="2400">
              <a:ea typeface="Calibri"/>
              <a:cs typeface="Calibri"/>
            </a:endParaRPr>
          </a:p>
          <a:p>
            <a:r>
              <a:rPr lang="en-US" sz="2400"/>
              <a:t>investing in America's </a:t>
            </a:r>
            <a:r>
              <a:rPr lang="en-US" sz="2400" b="1" i="1"/>
              <a:t>workforce</a:t>
            </a:r>
            <a:endParaRPr lang="en-US" sz="2400" b="1" i="1">
              <a:ea typeface="Calibri"/>
              <a:cs typeface="Calibri"/>
            </a:endParaRPr>
          </a:p>
          <a:p>
            <a:r>
              <a:rPr lang="en-US" sz="2400" b="1" i="1"/>
              <a:t>engaging communities</a:t>
            </a:r>
            <a:r>
              <a:rPr lang="en-US" sz="2400"/>
              <a:t> and labor</a:t>
            </a:r>
            <a:endParaRPr lang="en-US" sz="2400">
              <a:ea typeface="Calibri"/>
              <a:cs typeface="Calibri"/>
            </a:endParaRPr>
          </a:p>
          <a:p>
            <a:r>
              <a:rPr lang="en-US" sz="2400"/>
              <a:t>advancing </a:t>
            </a:r>
            <a:r>
              <a:rPr lang="en-US" sz="2400" b="1" i="1"/>
              <a:t>diversity, equity, inclusion</a:t>
            </a:r>
            <a:r>
              <a:rPr lang="en-US" sz="2400"/>
              <a:t>, and accessibility</a:t>
            </a:r>
            <a:endParaRPr lang="en-US" sz="2400">
              <a:ea typeface="Calibri"/>
              <a:cs typeface="Calibri"/>
            </a:endParaRPr>
          </a:p>
          <a:p>
            <a:r>
              <a:rPr lang="en-US" sz="2400"/>
              <a:t>implementing </a:t>
            </a:r>
            <a:r>
              <a:rPr lang="en-US" sz="2400" b="1" i="1"/>
              <a:t>Justice 40</a:t>
            </a:r>
            <a:endParaRPr lang="en-US" sz="2400" b="1" i="1">
              <a:ea typeface="Calibri"/>
              <a:cs typeface="Calibri"/>
            </a:endParaRPr>
          </a:p>
          <a:p>
            <a:pPr marL="0" indent="0">
              <a:buNone/>
            </a:pPr>
            <a:r>
              <a:rPr lang="en-US" sz="2400"/>
              <a:t>These key principles, when incorporated comprehensively into project proposals and applications and executed upon, will help ensure broadly </a:t>
            </a:r>
            <a:r>
              <a:rPr lang="en-US" sz="2400" b="1" i="1"/>
              <a:t>shared prosperity in the clean energy transition</a:t>
            </a:r>
            <a:r>
              <a:rPr lang="en-US" sz="2400"/>
              <a:t>.”</a:t>
            </a:r>
            <a:endParaRPr lang="en-US" sz="2400">
              <a:ea typeface="Calibri"/>
              <a:cs typeface="Calibri"/>
            </a:endParaRPr>
          </a:p>
        </p:txBody>
      </p:sp>
    </p:spTree>
    <p:extLst>
      <p:ext uri="{BB962C8B-B14F-4D97-AF65-F5344CB8AC3E}">
        <p14:creationId xmlns:p14="http://schemas.microsoft.com/office/powerpoint/2010/main" val="1861171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0CD320-E644-1292-3AA1-0D5FFA4F40A9}"/>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 . . . And funders are responding</a:t>
            </a:r>
          </a:p>
        </p:txBody>
      </p:sp>
      <p:sp>
        <p:nvSpPr>
          <p:cNvPr id="3" name="Content Placeholder 2">
            <a:extLst>
              <a:ext uri="{FF2B5EF4-FFF2-40B4-BE49-F238E27FC236}">
                <a16:creationId xmlns:a16="http://schemas.microsoft.com/office/drawing/2014/main" id="{5ECBE897-3351-50A5-6B65-3A8E5BE6416A}"/>
              </a:ext>
            </a:extLst>
          </p:cNvPr>
          <p:cNvSpPr>
            <a:spLocks noGrp="1"/>
          </p:cNvSpPr>
          <p:nvPr>
            <p:ph idx="1"/>
          </p:nvPr>
        </p:nvSpPr>
        <p:spPr>
          <a:xfrm>
            <a:off x="4367695" y="204040"/>
            <a:ext cx="7549733" cy="6347899"/>
          </a:xfrm>
        </p:spPr>
        <p:txBody>
          <a:bodyPr anchor="ctr">
            <a:noAutofit/>
          </a:bodyPr>
          <a:lstStyle/>
          <a:p>
            <a:pPr marL="0" indent="0">
              <a:buNone/>
            </a:pPr>
            <a:r>
              <a:rPr lang="en-US" sz="2400" b="1"/>
              <a:t>Department of Energy </a:t>
            </a:r>
          </a:p>
          <a:p>
            <a:pPr marL="0" indent="0">
              <a:buNone/>
            </a:pPr>
            <a:r>
              <a:rPr lang="en-US" sz="2400"/>
              <a:t>PIER Plans</a:t>
            </a:r>
            <a:endParaRPr lang="en-US" sz="2400">
              <a:ea typeface="Calibri"/>
              <a:cs typeface="Calibri"/>
            </a:endParaRPr>
          </a:p>
          <a:p>
            <a:pPr marL="0" indent="0">
              <a:buNone/>
            </a:pPr>
            <a:endParaRPr lang="en-US" sz="2400"/>
          </a:p>
          <a:p>
            <a:pPr marL="0" indent="0">
              <a:buNone/>
            </a:pPr>
            <a:r>
              <a:rPr lang="en-US" sz="1600"/>
              <a:t>“All applications must provide a </a:t>
            </a:r>
            <a:r>
              <a:rPr lang="en-US" sz="1600" b="1"/>
              <a:t>Promoting Inclusive and Equitable Research (PIER) Plan </a:t>
            </a:r>
            <a:r>
              <a:rPr lang="en-US" sz="1600"/>
              <a:t>as an appendix to the research proposal narrative. The PIER plan should describe the activities and strategies of the applicant to </a:t>
            </a:r>
            <a:r>
              <a:rPr lang="en-US" sz="1600" b="1"/>
              <a:t>p</a:t>
            </a:r>
            <a:r>
              <a:rPr lang="en-US" sz="1600" b="1" i="1"/>
              <a:t>romote equity and inclusion as an intrinsic element to advancing scientific excellence in the research project within the context of the proposing institution and any associated research group(s)</a:t>
            </a:r>
            <a:r>
              <a:rPr lang="en-US" sz="1600"/>
              <a:t>. </a:t>
            </a:r>
            <a:endParaRPr lang="en-US" sz="1600">
              <a:ea typeface="Calibri"/>
              <a:cs typeface="Calibri"/>
            </a:endParaRPr>
          </a:p>
          <a:p>
            <a:pPr marL="0" indent="0">
              <a:buNone/>
            </a:pPr>
            <a:r>
              <a:rPr lang="en-US" sz="1600"/>
              <a:t>Plans may include, but are not limited to: . . . enhanced recruitment of undergraduate students, graduate students, and early-stage investigators (postdoctoral researchers, and others), including individuals from diverse backgrounds and groups historically underrepresented in the research community; strategies for creating and sustaining a positive, inclusive, safe, and professional research and training environment that fosters a sense of belonging among all research personnel; and/or training, mentoring, and professional development opportunities. </a:t>
            </a:r>
            <a:endParaRPr lang="en-US" sz="1600">
              <a:ea typeface="Calibri"/>
              <a:cs typeface="Calibri"/>
            </a:endParaRPr>
          </a:p>
          <a:p>
            <a:pPr marL="0" indent="0">
              <a:buNone/>
            </a:pPr>
            <a:r>
              <a:rPr lang="en-US" sz="1600"/>
              <a:t>Plans may incorporate or build upon existing diversity, equity, accessibility, and inclusion efforts of the project key personnel or applicant institution(s) but should not be a re-statement of standard institutional policies or broad principles. </a:t>
            </a:r>
            <a:r>
              <a:rPr lang="en-US" sz="1600" b="1" i="1"/>
              <a:t>The complexity and detail of a PIER is expected to increase with the size of the research team and the number of personnel to be supported.</a:t>
            </a:r>
            <a:endParaRPr lang="en-US" sz="1600" b="1" i="1">
              <a:ea typeface="Calibri"/>
              <a:cs typeface="Calibri"/>
            </a:endParaRPr>
          </a:p>
        </p:txBody>
      </p:sp>
    </p:spTree>
    <p:extLst>
      <p:ext uri="{BB962C8B-B14F-4D97-AF65-F5344CB8AC3E}">
        <p14:creationId xmlns:p14="http://schemas.microsoft.com/office/powerpoint/2010/main" val="241138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85A65F-6D24-740C-41B6-8B6CD548235C}"/>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 . . . And funders are responding</a:t>
            </a:r>
          </a:p>
        </p:txBody>
      </p:sp>
      <p:sp>
        <p:nvSpPr>
          <p:cNvPr id="3" name="Content Placeholder 2">
            <a:extLst>
              <a:ext uri="{FF2B5EF4-FFF2-40B4-BE49-F238E27FC236}">
                <a16:creationId xmlns:a16="http://schemas.microsoft.com/office/drawing/2014/main" id="{49CA221D-1A1E-8095-7EB6-79A507CFBFED}"/>
              </a:ext>
            </a:extLst>
          </p:cNvPr>
          <p:cNvSpPr>
            <a:spLocks noGrp="1"/>
          </p:cNvSpPr>
          <p:nvPr>
            <p:ph idx="1"/>
          </p:nvPr>
        </p:nvSpPr>
        <p:spPr>
          <a:xfrm>
            <a:off x="1371599" y="2318197"/>
            <a:ext cx="9724031" cy="3683358"/>
          </a:xfrm>
        </p:spPr>
        <p:txBody>
          <a:bodyPr anchor="ctr">
            <a:normAutofit/>
          </a:bodyPr>
          <a:lstStyle/>
          <a:p>
            <a:pPr marL="0" indent="0">
              <a:buNone/>
            </a:pPr>
            <a:r>
              <a:rPr lang="en-US" b="1"/>
              <a:t>NSF Broader Impacts</a:t>
            </a:r>
          </a:p>
          <a:p>
            <a:pPr marL="0" indent="0">
              <a:buNone/>
            </a:pPr>
            <a:endParaRPr lang="en-US"/>
          </a:p>
          <a:p>
            <a:pPr marL="0" indent="0">
              <a:buNone/>
            </a:pPr>
            <a:r>
              <a:rPr lang="en-US"/>
              <a:t>“By evaluating every proposal it receives according to its intellectual merit and its broader impacts, NSF ensures that </a:t>
            </a:r>
            <a:r>
              <a:rPr lang="en-US" b="1" i="1"/>
              <a:t>publicly funded research has tangible benefits to society that go beyond increasing knowledge</a:t>
            </a:r>
            <a:r>
              <a:rPr lang="en-US"/>
              <a:t>. . . </a:t>
            </a:r>
            <a:r>
              <a:rPr lang="en-US" b="1" i="1"/>
              <a:t>How does your research benefit society?</a:t>
            </a:r>
            <a:r>
              <a:rPr lang="en-US"/>
              <a:t>”</a:t>
            </a:r>
            <a:endParaRPr lang="en-US">
              <a:ea typeface="Calibri"/>
              <a:cs typeface="Calibri"/>
            </a:endParaRPr>
          </a:p>
        </p:txBody>
      </p:sp>
    </p:spTree>
    <p:extLst>
      <p:ext uri="{BB962C8B-B14F-4D97-AF65-F5344CB8AC3E}">
        <p14:creationId xmlns:p14="http://schemas.microsoft.com/office/powerpoint/2010/main" val="283488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ity with a mountain in the background&#10;&#10;Description automatically generated with low confidence">
            <a:extLst>
              <a:ext uri="{FF2B5EF4-FFF2-40B4-BE49-F238E27FC236}">
                <a16:creationId xmlns:a16="http://schemas.microsoft.com/office/drawing/2014/main" id="{E0E36C58-6423-DCDA-EBAC-367185808E80}"/>
              </a:ext>
            </a:extLst>
          </p:cNvPr>
          <p:cNvPicPr>
            <a:picLocks noChangeAspect="1"/>
          </p:cNvPicPr>
          <p:nvPr/>
        </p:nvPicPr>
        <p:blipFill rotWithShape="1">
          <a:blip r:embed="rId3"/>
          <a:srcRect l="3356" r="6422" b="-1"/>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8F353E8A-20BE-7748-3712-CA61464965E1}"/>
              </a:ext>
            </a:extLst>
          </p:cNvPr>
          <p:cNvSpPr/>
          <p:nvPr/>
        </p:nvSpPr>
        <p:spPr>
          <a:xfrm>
            <a:off x="-33865" y="-50800"/>
            <a:ext cx="4541133" cy="6959600"/>
          </a:xfrm>
          <a:prstGeom prst="rect">
            <a:avLst/>
          </a:prstGeom>
          <a:solidFill>
            <a:schemeClr val="bg1">
              <a:alpha val="804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idx="4294967295"/>
          </p:nvPr>
        </p:nvSpPr>
        <p:spPr>
          <a:xfrm>
            <a:off x="-33867" y="632038"/>
            <a:ext cx="4157133" cy="1833563"/>
          </a:xfrm>
        </p:spPr>
        <p:txBody>
          <a:bodyPr>
            <a:normAutofit fontScale="90000"/>
          </a:bodyPr>
          <a:lstStyle/>
          <a:p>
            <a:pPr algn="ctr"/>
            <a:r>
              <a:rPr lang="en-US" sz="3400" b="1">
                <a:solidFill>
                  <a:srgbClr val="002060"/>
                </a:solidFill>
                <a:ea typeface="+mj-lt"/>
                <a:cs typeface="+mj-lt"/>
              </a:rPr>
              <a:t>Planning for Research Impact: </a:t>
            </a:r>
            <a:br>
              <a:rPr lang="en-US" sz="3400" b="1">
                <a:solidFill>
                  <a:srgbClr val="002060"/>
                </a:solidFill>
                <a:ea typeface="+mj-lt"/>
                <a:cs typeface="+mj-lt"/>
              </a:rPr>
            </a:br>
            <a:r>
              <a:rPr lang="en-US" sz="3400" b="1">
                <a:solidFill>
                  <a:srgbClr val="002060"/>
                </a:solidFill>
                <a:ea typeface="+mj-lt"/>
                <a:cs typeface="+mj-lt"/>
              </a:rPr>
              <a:t>Bringing attention &amp; intention to broader &amp; societal impacts</a:t>
            </a:r>
            <a:endParaRPr lang="en-US" sz="3400">
              <a:solidFill>
                <a:srgbClr val="002060"/>
              </a:solidFill>
              <a:ea typeface="+mj-lt"/>
              <a:cs typeface="+mj-lt"/>
            </a:endParaRPr>
          </a:p>
        </p:txBody>
      </p:sp>
      <p:pic>
        <p:nvPicPr>
          <p:cNvPr id="8" name="Picture 7">
            <a:extLst>
              <a:ext uri="{FF2B5EF4-FFF2-40B4-BE49-F238E27FC236}">
                <a16:creationId xmlns:a16="http://schemas.microsoft.com/office/drawing/2014/main" id="{68E7371D-89E0-9290-AAA5-FC2104BD2799}"/>
              </a:ext>
            </a:extLst>
          </p:cNvPr>
          <p:cNvPicPr>
            <a:picLocks noChangeAspect="1"/>
          </p:cNvPicPr>
          <p:nvPr/>
        </p:nvPicPr>
        <p:blipFill>
          <a:blip r:embed="rId4"/>
          <a:stretch>
            <a:fillRect/>
          </a:stretch>
        </p:blipFill>
        <p:spPr>
          <a:xfrm>
            <a:off x="761686" y="5446535"/>
            <a:ext cx="2566029" cy="573770"/>
          </a:xfrm>
          <a:prstGeom prst="rect">
            <a:avLst/>
          </a:prstGeom>
        </p:spPr>
      </p:pic>
      <p:cxnSp>
        <p:nvCxnSpPr>
          <p:cNvPr id="9" name="Straight Connector 8">
            <a:extLst>
              <a:ext uri="{FF2B5EF4-FFF2-40B4-BE49-F238E27FC236}">
                <a16:creationId xmlns:a16="http://schemas.microsoft.com/office/drawing/2014/main" id="{C53C95FB-6A7A-FE8C-9131-8B5E4D4E324C}"/>
              </a:ext>
            </a:extLst>
          </p:cNvPr>
          <p:cNvCxnSpPr/>
          <p:nvPr/>
        </p:nvCxnSpPr>
        <p:spPr>
          <a:xfrm>
            <a:off x="423306" y="5067992"/>
            <a:ext cx="3048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C8A34E5E-E65F-C527-A6AA-E4F7FE75DFB3}"/>
              </a:ext>
            </a:extLst>
          </p:cNvPr>
          <p:cNvSpPr txBox="1"/>
          <p:nvPr/>
        </p:nvSpPr>
        <p:spPr>
          <a:xfrm>
            <a:off x="-37992" y="2752313"/>
            <a:ext cx="452913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002060"/>
                </a:solidFill>
                <a:ea typeface="Calibri"/>
                <a:cs typeface="Calibri"/>
              </a:rPr>
              <a:t>University of Arizona</a:t>
            </a:r>
            <a:endParaRPr lang="en-US" sz="1600" b="1">
              <a:solidFill>
                <a:srgbClr val="002060"/>
              </a:solidFill>
              <a:cs typeface="Calibri"/>
            </a:endParaRPr>
          </a:p>
          <a:p>
            <a:pPr algn="ctr"/>
            <a:r>
              <a:rPr lang="en-US" sz="1600">
                <a:solidFill>
                  <a:srgbClr val="002060"/>
                </a:solidFill>
                <a:cs typeface="Calibri"/>
              </a:rPr>
              <a:t>Jennifer Fields, Executive Director, OSI</a:t>
            </a:r>
            <a:endParaRPr lang="en-US" sz="1600">
              <a:ea typeface="Calibri"/>
              <a:cs typeface="Calibri"/>
            </a:endParaRPr>
          </a:p>
          <a:p>
            <a:pPr algn="ctr"/>
            <a:r>
              <a:rPr lang="en-US" sz="1600">
                <a:solidFill>
                  <a:srgbClr val="002060"/>
                </a:solidFill>
                <a:cs typeface="Calibri"/>
              </a:rPr>
              <a:t>Michelle Higgins, Assoc Director, OSI</a:t>
            </a:r>
            <a:endParaRPr lang="en-US" sz="1600">
              <a:solidFill>
                <a:srgbClr val="002060"/>
              </a:solidFill>
              <a:ea typeface="Calibri"/>
              <a:cs typeface="Calibri"/>
            </a:endParaRPr>
          </a:p>
          <a:p>
            <a:pPr algn="ctr"/>
            <a:r>
              <a:rPr lang="en-US" sz="1600">
                <a:solidFill>
                  <a:srgbClr val="002060"/>
                </a:solidFill>
                <a:cs typeface="Calibri"/>
              </a:rPr>
              <a:t>Alison M. Meadow, Assoc Research Professor, OSI</a:t>
            </a:r>
            <a:endParaRPr lang="en-US" sz="1600">
              <a:solidFill>
                <a:srgbClr val="002060"/>
              </a:solidFill>
              <a:ea typeface="Calibri"/>
              <a:cs typeface="Calibri"/>
            </a:endParaRPr>
          </a:p>
          <a:p>
            <a:pPr algn="ctr"/>
            <a:r>
              <a:rPr lang="en-US" sz="1600">
                <a:solidFill>
                  <a:srgbClr val="002060"/>
                </a:solidFill>
                <a:cs typeface="Calibri"/>
              </a:rPr>
              <a:t>Gigi Owen, Research Scientist, AIR</a:t>
            </a:r>
            <a:endParaRPr lang="en-US" sz="1600">
              <a:solidFill>
                <a:srgbClr val="002060"/>
              </a:solidFill>
              <a:ea typeface="Calibri"/>
              <a:cs typeface="Calibri"/>
            </a:endParaRPr>
          </a:p>
          <a:p>
            <a:pPr algn="ctr"/>
            <a:endParaRPr lang="en-US" sz="1600">
              <a:solidFill>
                <a:srgbClr val="002060"/>
              </a:solidFill>
              <a:ea typeface="Calibri"/>
              <a:cs typeface="Calibri"/>
            </a:endParaRPr>
          </a:p>
          <a:p>
            <a:pPr algn="ctr"/>
            <a:r>
              <a:rPr lang="en-US" sz="1600" b="1">
                <a:solidFill>
                  <a:srgbClr val="002060"/>
                </a:solidFill>
                <a:ea typeface="Calibri"/>
                <a:cs typeface="Calibri"/>
              </a:rPr>
              <a:t>University of Missouri</a:t>
            </a:r>
          </a:p>
          <a:p>
            <a:pPr algn="ctr"/>
            <a:r>
              <a:rPr lang="en-US" sz="1600">
                <a:solidFill>
                  <a:srgbClr val="002060"/>
                </a:solidFill>
                <a:cs typeface="Calibri"/>
              </a:rPr>
              <a:t>Susan Renoe, Associate Vice Chancellor of Research, Development, and Strategic Partnerships</a:t>
            </a:r>
            <a:endParaRPr lang="en-US" sz="1600">
              <a:solidFill>
                <a:srgbClr val="002060"/>
              </a:solidFill>
              <a:ea typeface="Calibri"/>
              <a:cs typeface="Calibri"/>
            </a:endParaRPr>
          </a:p>
        </p:txBody>
      </p:sp>
    </p:spTree>
    <p:extLst>
      <p:ext uri="{BB962C8B-B14F-4D97-AF65-F5344CB8AC3E}">
        <p14:creationId xmlns:p14="http://schemas.microsoft.com/office/powerpoint/2010/main" val="169604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49F47129-31D7-4FD2-85E5-7CA48EC3643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51505" y="3359667"/>
            <a:ext cx="3150913" cy="1410032"/>
          </a:xfrm>
          <a:prstGeom prst="rect">
            <a:avLst/>
          </a:prstGeom>
        </p:spPr>
      </p:pic>
      <p:pic>
        <p:nvPicPr>
          <p:cNvPr id="3" name="Picture 2" descr="Icon&#10;&#10;Description automatically generated">
            <a:extLst>
              <a:ext uri="{FF2B5EF4-FFF2-40B4-BE49-F238E27FC236}">
                <a16:creationId xmlns:a16="http://schemas.microsoft.com/office/drawing/2014/main" id="{F9E6CB62-7378-7F79-5DC9-442CD179A66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467392" y="5001953"/>
            <a:ext cx="337113" cy="380018"/>
          </a:xfrm>
          <a:prstGeom prst="rect">
            <a:avLst/>
          </a:prstGeom>
        </p:spPr>
      </p:pic>
      <p:sp>
        <p:nvSpPr>
          <p:cNvPr id="4" name="TextBox 3">
            <a:extLst>
              <a:ext uri="{FF2B5EF4-FFF2-40B4-BE49-F238E27FC236}">
                <a16:creationId xmlns:a16="http://schemas.microsoft.com/office/drawing/2014/main" id="{4762E568-17C3-2EC4-D153-5EFC02435C9C}"/>
              </a:ext>
            </a:extLst>
          </p:cNvPr>
          <p:cNvSpPr txBox="1"/>
          <p:nvPr/>
        </p:nvSpPr>
        <p:spPr>
          <a:xfrm>
            <a:off x="7109576" y="9698215"/>
            <a:ext cx="362586" cy="2862322"/>
          </a:xfrm>
          <a:prstGeom prst="rect">
            <a:avLst/>
          </a:prstGeom>
          <a:noFill/>
        </p:spPr>
        <p:txBody>
          <a:bodyPr wrap="square" rtlCol="0">
            <a:spAutoFit/>
          </a:bodyPr>
          <a:lstStyle/>
          <a:p>
            <a:r>
              <a:rPr lang="en-US" sz="900">
                <a:hlinkClick r:id="rId4" tooltip="https://www.pngall.com/website-png"/>
              </a:rPr>
              <a:t>This Photo</a:t>
            </a:r>
            <a:r>
              <a:rPr lang="en-US" sz="900"/>
              <a:t> by Unknown Author is licensed under </a:t>
            </a:r>
            <a:r>
              <a:rPr lang="en-US" sz="900">
                <a:hlinkClick r:id="rId5" tooltip="https://creativecommons.org/licenses/by-nc/3.0/"/>
              </a:rPr>
              <a:t>CC BY-NC</a:t>
            </a:r>
            <a:endParaRPr lang="en-US" sz="900"/>
          </a:p>
        </p:txBody>
      </p:sp>
      <p:sp>
        <p:nvSpPr>
          <p:cNvPr id="5" name="Google Shape;129;p1">
            <a:extLst>
              <a:ext uri="{FF2B5EF4-FFF2-40B4-BE49-F238E27FC236}">
                <a16:creationId xmlns:a16="http://schemas.microsoft.com/office/drawing/2014/main" id="{EC0CA57C-55CF-EBB9-A4D3-893CA1E31EAC}"/>
              </a:ext>
            </a:extLst>
          </p:cNvPr>
          <p:cNvSpPr txBox="1">
            <a:spLocks/>
          </p:cNvSpPr>
          <p:nvPr/>
        </p:nvSpPr>
        <p:spPr>
          <a:xfrm>
            <a:off x="8804505" y="4964452"/>
            <a:ext cx="2796719" cy="407416"/>
          </a:xfrm>
          <a:prstGeom prst="rect">
            <a:avLst/>
          </a:prstGeom>
        </p:spPr>
        <p:txBody>
          <a:bodyPr spcFirstLastPara="1" vert="horz" lIns="91440" tIns="45720" rIns="91440" bIns="45720" rtlCol="0"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spcBef>
                <a:spcPts val="0"/>
              </a:spcBef>
              <a:spcAft>
                <a:spcPts val="600"/>
              </a:spcAft>
              <a:buClr>
                <a:schemeClr val="accent5"/>
              </a:buClr>
              <a:buSzPts val="2000"/>
            </a:pPr>
            <a:r>
              <a:rPr lang="en-US" sz="1800" b="1" err="1">
                <a:solidFill>
                  <a:schemeClr val="accent1"/>
                </a:solidFill>
                <a:latin typeface="Montserrat" pitchFamily="2" charset="77"/>
              </a:rPr>
              <a:t>researchinsociety.org</a:t>
            </a:r>
            <a:endParaRPr lang="en-US" sz="1800" b="1">
              <a:solidFill>
                <a:schemeClr val="accent1"/>
              </a:solidFill>
              <a:latin typeface="Montserrat" pitchFamily="2" charset="77"/>
            </a:endParaRPr>
          </a:p>
          <a:p>
            <a:pPr algn="l">
              <a:lnSpc>
                <a:spcPct val="110000"/>
              </a:lnSpc>
              <a:spcBef>
                <a:spcPts val="0"/>
              </a:spcBef>
              <a:spcAft>
                <a:spcPts val="600"/>
              </a:spcAft>
              <a:buClr>
                <a:schemeClr val="accent5"/>
              </a:buClr>
              <a:buSzPts val="2000"/>
            </a:pPr>
            <a:endParaRPr lang="en-US" sz="1800" b="1">
              <a:latin typeface="Montserrat" pitchFamily="2" charset="77"/>
            </a:endParaRPr>
          </a:p>
        </p:txBody>
      </p:sp>
      <p:pic>
        <p:nvPicPr>
          <p:cNvPr id="6" name="Picture 5" descr="Logo&#10;&#10;Description automatically generated">
            <a:extLst>
              <a:ext uri="{FF2B5EF4-FFF2-40B4-BE49-F238E27FC236}">
                <a16:creationId xmlns:a16="http://schemas.microsoft.com/office/drawing/2014/main" id="{98F3F5E5-D92D-2C73-79FF-AEDFE899957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9322108" y="5468780"/>
            <a:ext cx="324264" cy="324264"/>
          </a:xfrm>
          <a:prstGeom prst="rect">
            <a:avLst/>
          </a:prstGeom>
        </p:spPr>
      </p:pic>
      <p:sp>
        <p:nvSpPr>
          <p:cNvPr id="7" name="TextBox 6">
            <a:extLst>
              <a:ext uri="{FF2B5EF4-FFF2-40B4-BE49-F238E27FC236}">
                <a16:creationId xmlns:a16="http://schemas.microsoft.com/office/drawing/2014/main" id="{28BE7456-004A-6DFB-2C6B-6C392AE17727}"/>
              </a:ext>
            </a:extLst>
          </p:cNvPr>
          <p:cNvSpPr txBox="1"/>
          <p:nvPr/>
        </p:nvSpPr>
        <p:spPr>
          <a:xfrm>
            <a:off x="9646372" y="5425938"/>
            <a:ext cx="2060448" cy="377860"/>
          </a:xfrm>
          <a:prstGeom prst="rect">
            <a:avLst/>
          </a:prstGeom>
          <a:noFill/>
        </p:spPr>
        <p:txBody>
          <a:bodyPr wrap="square">
            <a:spAutoFit/>
          </a:bodyPr>
          <a:lstStyle/>
          <a:p>
            <a:pPr algn="l">
              <a:lnSpc>
                <a:spcPct val="110000"/>
              </a:lnSpc>
              <a:spcBef>
                <a:spcPts val="0"/>
              </a:spcBef>
              <a:spcAft>
                <a:spcPts val="600"/>
              </a:spcAft>
              <a:buClr>
                <a:schemeClr val="accent5"/>
              </a:buClr>
              <a:buSzPts val="2000"/>
            </a:pPr>
            <a:r>
              <a:rPr lang="en-US" sz="1800">
                <a:solidFill>
                  <a:schemeClr val="accent1"/>
                </a:solidFill>
                <a:latin typeface="Montserrat" pitchFamily="2" charset="77"/>
              </a:rPr>
              <a:t>@</a:t>
            </a:r>
            <a:r>
              <a:rPr lang="en-US" sz="1800" err="1">
                <a:solidFill>
                  <a:schemeClr val="accent1"/>
                </a:solidFill>
                <a:latin typeface="Montserrat" pitchFamily="2" charset="77"/>
              </a:rPr>
              <a:t>ARISImpacts</a:t>
            </a:r>
            <a:endParaRPr lang="en-US" sz="1800">
              <a:solidFill>
                <a:schemeClr val="accent1"/>
              </a:solidFill>
              <a:latin typeface="Montserrat" pitchFamily="2" charset="77"/>
            </a:endParaRPr>
          </a:p>
        </p:txBody>
      </p:sp>
      <p:sp>
        <p:nvSpPr>
          <p:cNvPr id="8" name="Title 2">
            <a:extLst>
              <a:ext uri="{FF2B5EF4-FFF2-40B4-BE49-F238E27FC236}">
                <a16:creationId xmlns:a16="http://schemas.microsoft.com/office/drawing/2014/main" id="{CC939875-D9BD-4BB4-2F54-4447ACF9C215}"/>
              </a:ext>
            </a:extLst>
          </p:cNvPr>
          <p:cNvSpPr txBox="1">
            <a:spLocks/>
          </p:cNvSpPr>
          <p:nvPr/>
        </p:nvSpPr>
        <p:spPr>
          <a:xfrm>
            <a:off x="456749" y="501527"/>
            <a:ext cx="8114923" cy="178447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rgbClr val="00B5BC"/>
                </a:solidFill>
                <a:latin typeface="Montserrat" pitchFamily="2" charset="77"/>
                <a:ea typeface="+mn-ea"/>
                <a:cs typeface="+mn-cs"/>
              </a:rPr>
              <a:t>The Evolution of Broader Impacts</a:t>
            </a:r>
            <a:endParaRPr lang="en-US" sz="4800" b="1"/>
          </a:p>
        </p:txBody>
      </p:sp>
      <p:sp>
        <p:nvSpPr>
          <p:cNvPr id="9" name="TextBox 8">
            <a:extLst>
              <a:ext uri="{FF2B5EF4-FFF2-40B4-BE49-F238E27FC236}">
                <a16:creationId xmlns:a16="http://schemas.microsoft.com/office/drawing/2014/main" id="{AD04E953-43B5-3652-F128-092C70F9D8AE}"/>
              </a:ext>
            </a:extLst>
          </p:cNvPr>
          <p:cNvSpPr txBox="1"/>
          <p:nvPr/>
        </p:nvSpPr>
        <p:spPr>
          <a:xfrm>
            <a:off x="456749" y="2937417"/>
            <a:ext cx="5021030" cy="1960537"/>
          </a:xfrm>
          <a:prstGeom prst="rect">
            <a:avLst/>
          </a:prstGeom>
          <a:noFill/>
        </p:spPr>
        <p:txBody>
          <a:bodyPr wrap="square" rtlCol="0">
            <a:spAutoFit/>
          </a:bodyPr>
          <a:lstStyle/>
          <a:p>
            <a:pPr algn="l">
              <a:lnSpc>
                <a:spcPct val="110000"/>
              </a:lnSpc>
              <a:spcBef>
                <a:spcPts val="0"/>
              </a:spcBef>
              <a:spcAft>
                <a:spcPts val="600"/>
              </a:spcAft>
              <a:buClr>
                <a:schemeClr val="accent5"/>
              </a:buClr>
              <a:buSzPts val="2000"/>
            </a:pPr>
            <a:r>
              <a:rPr lang="en-US" b="1">
                <a:latin typeface="Montserrat" pitchFamily="2" charset="77"/>
              </a:rPr>
              <a:t>Dr. Susan D. </a:t>
            </a:r>
            <a:r>
              <a:rPr lang="en-US" b="1" err="1">
                <a:latin typeface="Montserrat" pitchFamily="2" charset="77"/>
              </a:rPr>
              <a:t>Renoe</a:t>
            </a:r>
            <a:endParaRPr lang="en-US" b="1">
              <a:latin typeface="Montserrat" pitchFamily="2" charset="77"/>
            </a:endParaRPr>
          </a:p>
          <a:p>
            <a:pPr algn="l">
              <a:lnSpc>
                <a:spcPct val="110000"/>
              </a:lnSpc>
              <a:spcBef>
                <a:spcPts val="0"/>
              </a:spcBef>
              <a:spcAft>
                <a:spcPts val="600"/>
              </a:spcAft>
              <a:buClr>
                <a:schemeClr val="accent5"/>
              </a:buClr>
              <a:buSzPts val="2000"/>
            </a:pPr>
            <a:r>
              <a:rPr lang="en-US" sz="1400">
                <a:latin typeface="Montserrat" pitchFamily="2" charset="77"/>
              </a:rPr>
              <a:t>Executive Director, ARIS</a:t>
            </a:r>
          </a:p>
          <a:p>
            <a:pPr algn="l">
              <a:lnSpc>
                <a:spcPct val="110000"/>
              </a:lnSpc>
              <a:spcBef>
                <a:spcPts val="0"/>
              </a:spcBef>
              <a:spcAft>
                <a:spcPts val="600"/>
              </a:spcAft>
              <a:buClr>
                <a:schemeClr val="accent5"/>
              </a:buClr>
              <a:buSzPts val="2000"/>
            </a:pPr>
            <a:r>
              <a:rPr lang="en-US" sz="1400">
                <a:latin typeface="Montserrat" pitchFamily="2" charset="77"/>
              </a:rPr>
              <a:t>Associate Vice Chancellor for Research, Development &amp; Strategic Partnerships</a:t>
            </a:r>
            <a:br>
              <a:rPr lang="en-US" sz="1400">
                <a:latin typeface="Montserrat" pitchFamily="2" charset="77"/>
              </a:rPr>
            </a:br>
            <a:r>
              <a:rPr lang="en-US" sz="1400">
                <a:latin typeface="Montserrat" pitchFamily="2" charset="77"/>
              </a:rPr>
              <a:t>Assistant Professor of Strategic Communication, </a:t>
            </a:r>
            <a:br>
              <a:rPr lang="en-US" sz="1400">
                <a:latin typeface="Montserrat" pitchFamily="2" charset="77"/>
              </a:rPr>
            </a:br>
            <a:r>
              <a:rPr lang="en-US" sz="1400">
                <a:latin typeface="Montserrat" pitchFamily="2" charset="77"/>
              </a:rPr>
              <a:t>University of Missouri</a:t>
            </a:r>
          </a:p>
          <a:p>
            <a:endParaRPr lang="en-US"/>
          </a:p>
        </p:txBody>
      </p:sp>
      <p:pic>
        <p:nvPicPr>
          <p:cNvPr id="10" name="Picture 9">
            <a:extLst>
              <a:ext uri="{FF2B5EF4-FFF2-40B4-BE49-F238E27FC236}">
                <a16:creationId xmlns:a16="http://schemas.microsoft.com/office/drawing/2014/main" id="{95E36E6F-BF80-B59B-DA32-CDA781680FD8}"/>
              </a:ext>
            </a:extLst>
          </p:cNvPr>
          <p:cNvPicPr>
            <a:picLocks noChangeAspect="1"/>
          </p:cNvPicPr>
          <p:nvPr/>
        </p:nvPicPr>
        <p:blipFill>
          <a:blip r:embed="rId8"/>
          <a:stretch>
            <a:fillRect/>
          </a:stretch>
        </p:blipFill>
        <p:spPr>
          <a:xfrm>
            <a:off x="8909623" y="5483935"/>
            <a:ext cx="335018" cy="335018"/>
          </a:xfrm>
          <a:prstGeom prst="rect">
            <a:avLst/>
          </a:prstGeom>
        </p:spPr>
      </p:pic>
      <p:pic>
        <p:nvPicPr>
          <p:cNvPr id="11" name="Picture 10" descr="A blue rectangular sign with white text&#10;&#10;Description automatically generated">
            <a:extLst>
              <a:ext uri="{FF2B5EF4-FFF2-40B4-BE49-F238E27FC236}">
                <a16:creationId xmlns:a16="http://schemas.microsoft.com/office/drawing/2014/main" id="{16E142AF-CE0B-1070-17BC-2371440476A6}"/>
              </a:ext>
            </a:extLst>
          </p:cNvPr>
          <p:cNvPicPr>
            <a:picLocks noChangeAspect="1"/>
          </p:cNvPicPr>
          <p:nvPr/>
        </p:nvPicPr>
        <p:blipFill>
          <a:blip r:embed="rId9"/>
          <a:stretch>
            <a:fillRect/>
          </a:stretch>
        </p:blipFill>
        <p:spPr>
          <a:xfrm>
            <a:off x="-1" y="6179015"/>
            <a:ext cx="12200470" cy="680637"/>
          </a:xfrm>
          <a:prstGeom prst="rect">
            <a:avLst/>
          </a:prstGeom>
        </p:spPr>
      </p:pic>
      <p:pic>
        <p:nvPicPr>
          <p:cNvPr id="12" name="Picture 11" descr="A person smiling for a picture&#10;&#10;Description automatically generated">
            <a:extLst>
              <a:ext uri="{FF2B5EF4-FFF2-40B4-BE49-F238E27FC236}">
                <a16:creationId xmlns:a16="http://schemas.microsoft.com/office/drawing/2014/main" id="{EE35935C-339D-CA2A-F67A-9F8DDE3B6759}"/>
              </a:ext>
            </a:extLst>
          </p:cNvPr>
          <p:cNvPicPr>
            <a:picLocks noChangeAspect="1"/>
          </p:cNvPicPr>
          <p:nvPr/>
        </p:nvPicPr>
        <p:blipFill>
          <a:blip r:embed="rId10"/>
          <a:stretch>
            <a:fillRect/>
          </a:stretch>
        </p:blipFill>
        <p:spPr>
          <a:xfrm>
            <a:off x="8735291" y="223058"/>
            <a:ext cx="2299855" cy="2906684"/>
          </a:xfrm>
          <a:prstGeom prst="rect">
            <a:avLst/>
          </a:prstGeom>
        </p:spPr>
      </p:pic>
    </p:spTree>
    <p:extLst>
      <p:ext uri="{BB962C8B-B14F-4D97-AF65-F5344CB8AC3E}">
        <p14:creationId xmlns:p14="http://schemas.microsoft.com/office/powerpoint/2010/main" val="2059557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F282394-1A9A-A454-48CB-1BB4EEDF36DE}"/>
              </a:ext>
            </a:extLst>
          </p:cNvPr>
          <p:cNvPicPr>
            <a:picLocks noChangeAspect="1"/>
          </p:cNvPicPr>
          <p:nvPr/>
        </p:nvPicPr>
        <p:blipFill>
          <a:blip r:embed="rId3">
            <a:alphaModFix amt="20000"/>
          </a:blip>
          <a:stretch>
            <a:fillRect/>
          </a:stretch>
        </p:blipFill>
        <p:spPr>
          <a:xfrm>
            <a:off x="619704" y="4619447"/>
            <a:ext cx="4289283" cy="1919453"/>
          </a:xfrm>
          <a:prstGeom prst="rect">
            <a:avLst/>
          </a:prstGeom>
        </p:spPr>
      </p:pic>
      <p:sp>
        <p:nvSpPr>
          <p:cNvPr id="2" name="Title 1">
            <a:extLst>
              <a:ext uri="{FF2B5EF4-FFF2-40B4-BE49-F238E27FC236}">
                <a16:creationId xmlns:a16="http://schemas.microsoft.com/office/drawing/2014/main" id="{CAD915DC-212D-FF52-EC2E-524F0967ABBD}"/>
              </a:ext>
            </a:extLst>
          </p:cNvPr>
          <p:cNvSpPr>
            <a:spLocks noGrp="1"/>
          </p:cNvSpPr>
          <p:nvPr>
            <p:ph type="title"/>
          </p:nvPr>
        </p:nvSpPr>
        <p:spPr>
          <a:xfrm>
            <a:off x="252248" y="422832"/>
            <a:ext cx="10972800" cy="813816"/>
          </a:xfrm>
        </p:spPr>
        <p:txBody>
          <a:bodyPr/>
          <a:lstStyle/>
          <a:p>
            <a:r>
              <a:rPr lang="en-US">
                <a:solidFill>
                  <a:schemeClr val="accent1"/>
                </a:solidFill>
                <a:latin typeface="Montserrat" pitchFamily="2" charset="77"/>
              </a:rPr>
              <a:t>Mission</a:t>
            </a:r>
          </a:p>
        </p:txBody>
      </p:sp>
      <p:sp>
        <p:nvSpPr>
          <p:cNvPr id="3" name="Content Placeholder 2">
            <a:extLst>
              <a:ext uri="{FF2B5EF4-FFF2-40B4-BE49-F238E27FC236}">
                <a16:creationId xmlns:a16="http://schemas.microsoft.com/office/drawing/2014/main" id="{7EB5D77A-B98E-33B0-75D0-4C72904858A2}"/>
              </a:ext>
            </a:extLst>
          </p:cNvPr>
          <p:cNvSpPr>
            <a:spLocks noGrp="1"/>
          </p:cNvSpPr>
          <p:nvPr>
            <p:ph sz="half" idx="1"/>
          </p:nvPr>
        </p:nvSpPr>
        <p:spPr>
          <a:xfrm>
            <a:off x="620434" y="1381311"/>
            <a:ext cx="7962280" cy="4322114"/>
          </a:xfrm>
        </p:spPr>
        <p:txBody>
          <a:bodyPr>
            <a:noAutofit/>
          </a:bodyPr>
          <a:lstStyle/>
          <a:p>
            <a:pPr marL="0" marR="0" indent="0">
              <a:lnSpc>
                <a:spcPct val="100000"/>
              </a:lnSpc>
              <a:spcBef>
                <a:spcPts val="0"/>
              </a:spcBef>
              <a:spcAft>
                <a:spcPts val="0"/>
              </a:spcAft>
              <a:buNone/>
            </a:pPr>
            <a:r>
              <a:rPr lang="en-US" sz="2000">
                <a:solidFill>
                  <a:srgbClr val="000000"/>
                </a:solidFill>
                <a:effectLst/>
                <a:latin typeface="Montserrat" pitchFamily="2" charset="77"/>
                <a:ea typeface="Times New Roman" panose="02020603050405020304" pitchFamily="18" charset="0"/>
                <a:cs typeface="Calibri" panose="020F0502020204030204" pitchFamily="34" charset="0"/>
              </a:rPr>
              <a:t>ARIS’s mission is to amplify the impacts of research for the benefit of society. </a:t>
            </a:r>
            <a:br>
              <a:rPr lang="en-US" sz="2000">
                <a:solidFill>
                  <a:srgbClr val="000000"/>
                </a:solidFill>
                <a:effectLst/>
                <a:latin typeface="Montserrat" pitchFamily="2" charset="77"/>
                <a:ea typeface="Times New Roman" panose="02020603050405020304" pitchFamily="18" charset="0"/>
                <a:cs typeface="Calibri" panose="020F0502020204030204" pitchFamily="34" charset="0"/>
              </a:rPr>
            </a:br>
            <a:r>
              <a:rPr lang="en-US" sz="2000">
                <a:solidFill>
                  <a:srgbClr val="000000"/>
                </a:solidFill>
                <a:effectLst/>
                <a:latin typeface="Montserrat" pitchFamily="2" charset="77"/>
                <a:ea typeface="Times New Roman" panose="02020603050405020304" pitchFamily="18" charset="0"/>
                <a:cs typeface="Calibri" panose="020F0502020204030204" pitchFamily="34" charset="0"/>
              </a:rPr>
              <a:t>To do this, ARIS:</a:t>
            </a:r>
            <a:endParaRPr lang="en-US" sz="2000">
              <a:solidFill>
                <a:srgbClr val="000000"/>
              </a:solidFill>
              <a:latin typeface="Montserrat" pitchFamily="2" charset="77"/>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endParaRPr lang="en-US" sz="1600">
              <a:effectLst/>
              <a:latin typeface="Montserrat" pitchFamily="2" charset="77"/>
              <a:ea typeface="Calibri" panose="020F0502020204030204" pitchFamily="34" charset="0"/>
              <a:cs typeface="Times New Roman" panose="02020603050405020304" pitchFamily="18" charset="0"/>
            </a:endParaRPr>
          </a:p>
          <a:p>
            <a:pPr marL="285750" marR="0" lvl="0" indent="-285750" fontAlgn="base">
              <a:lnSpc>
                <a:spcPct val="100000"/>
              </a:lnSpc>
              <a:spcBef>
                <a:spcPts val="0"/>
              </a:spcBef>
              <a:spcAft>
                <a:spcPts val="0"/>
              </a:spcAft>
              <a:buClr>
                <a:schemeClr val="accent1"/>
              </a:buClr>
              <a:buSzPct val="150000"/>
              <a:buFont typeface="Arial" panose="020B0604020202020204" pitchFamily="34" charset="0"/>
              <a:buChar char="•"/>
            </a:pPr>
            <a:r>
              <a:rPr lang="en-US" sz="1600">
                <a:solidFill>
                  <a:srgbClr val="000000"/>
                </a:solidFill>
                <a:effectLst/>
                <a:latin typeface="Montserrat" pitchFamily="2" charset="77"/>
                <a:ea typeface="Times New Roman" panose="02020603050405020304" pitchFamily="18" charset="0"/>
                <a:cs typeface="Calibri" panose="020F0502020204030204" pitchFamily="34" charset="0"/>
              </a:rPr>
              <a:t>Serves as the hub for expertise in and the promotion of research impacts. </a:t>
            </a:r>
            <a:endParaRPr lang="en-US" sz="1600">
              <a:solidFill>
                <a:srgbClr val="000000"/>
              </a:solidFill>
              <a:latin typeface="Montserrat" pitchFamily="2" charset="77"/>
              <a:ea typeface="Times New Roman" panose="02020603050405020304" pitchFamily="18" charset="0"/>
              <a:cs typeface="Times New Roman" panose="02020603050405020304" pitchFamily="18" charset="0"/>
            </a:endParaRPr>
          </a:p>
          <a:p>
            <a:pPr marL="285750" marR="0" lvl="0" indent="-285750" fontAlgn="base">
              <a:lnSpc>
                <a:spcPct val="100000"/>
              </a:lnSpc>
              <a:spcBef>
                <a:spcPts val="0"/>
              </a:spcBef>
              <a:spcAft>
                <a:spcPts val="0"/>
              </a:spcAft>
              <a:buClr>
                <a:schemeClr val="accent1"/>
              </a:buClr>
              <a:buSzPct val="150000"/>
              <a:buFont typeface="Arial" panose="020B0604020202020204" pitchFamily="34" charset="0"/>
              <a:buChar char="•"/>
            </a:pPr>
            <a:endParaRPr lang="en-US" sz="1600">
              <a:effectLst/>
              <a:latin typeface="Montserrat" pitchFamily="2" charset="77"/>
              <a:ea typeface="Calibri" panose="020F0502020204030204" pitchFamily="34" charset="0"/>
              <a:cs typeface="Times New Roman" panose="02020603050405020304" pitchFamily="18" charset="0"/>
            </a:endParaRPr>
          </a:p>
          <a:p>
            <a:pPr marL="285750" marR="0" lvl="0" indent="-285750" fontAlgn="base">
              <a:lnSpc>
                <a:spcPct val="100000"/>
              </a:lnSpc>
              <a:spcBef>
                <a:spcPts val="0"/>
              </a:spcBef>
              <a:spcAft>
                <a:spcPts val="0"/>
              </a:spcAft>
              <a:buClr>
                <a:schemeClr val="accent1"/>
              </a:buClr>
              <a:buSzPct val="150000"/>
              <a:buFont typeface="Arial" panose="020B0604020202020204" pitchFamily="34" charset="0"/>
              <a:buChar char="•"/>
            </a:pPr>
            <a:r>
              <a:rPr lang="en-US" sz="1600">
                <a:solidFill>
                  <a:srgbClr val="000000"/>
                </a:solidFill>
                <a:effectLst/>
                <a:latin typeface="Montserrat" pitchFamily="2" charset="77"/>
                <a:ea typeface="Times New Roman" panose="02020603050405020304" pitchFamily="18" charset="0"/>
                <a:cs typeface="Calibri" panose="020F0502020204030204" pitchFamily="34" charset="0"/>
              </a:rPr>
              <a:t>Advances scholarship, builds and stewards a growing field of practice and community of professionals, across academic, educational, governmental, corporate, and non-profit institutions and agencies, focused on the impacts of research.</a:t>
            </a:r>
            <a:endParaRPr lang="en-US" sz="1600">
              <a:latin typeface="Montserrat" pitchFamily="2" charset="77"/>
              <a:ea typeface="Times New Roman" panose="02020603050405020304" pitchFamily="18" charset="0"/>
              <a:cs typeface="Times New Roman" panose="02020603050405020304" pitchFamily="18" charset="0"/>
            </a:endParaRPr>
          </a:p>
          <a:p>
            <a:pPr marR="0" lvl="0" fontAlgn="base">
              <a:lnSpc>
                <a:spcPct val="100000"/>
              </a:lnSpc>
              <a:spcBef>
                <a:spcPts val="0"/>
              </a:spcBef>
              <a:spcAft>
                <a:spcPts val="0"/>
              </a:spcAft>
              <a:buClr>
                <a:schemeClr val="accent1"/>
              </a:buClr>
              <a:buSzPct val="150000"/>
            </a:pPr>
            <a:endParaRPr lang="en-US" sz="1600">
              <a:solidFill>
                <a:srgbClr val="000000"/>
              </a:solidFill>
              <a:effectLst/>
              <a:latin typeface="Montserrat" pitchFamily="2" charset="77"/>
              <a:ea typeface="Times New Roman" panose="02020603050405020304" pitchFamily="18" charset="0"/>
              <a:cs typeface="Times New Roman" panose="02020603050405020304" pitchFamily="18" charset="0"/>
            </a:endParaRPr>
          </a:p>
          <a:p>
            <a:pPr marL="285750" marR="0" lvl="0" indent="-285750" fontAlgn="base">
              <a:lnSpc>
                <a:spcPct val="100000"/>
              </a:lnSpc>
              <a:spcBef>
                <a:spcPts val="0"/>
              </a:spcBef>
              <a:spcAft>
                <a:spcPts val="0"/>
              </a:spcAft>
              <a:buClr>
                <a:schemeClr val="accent1"/>
              </a:buClr>
              <a:buSzPct val="150000"/>
              <a:buFont typeface="Arial" panose="020B0604020202020204" pitchFamily="34" charset="0"/>
              <a:buChar char="•"/>
            </a:pPr>
            <a:r>
              <a:rPr lang="en-US" sz="1600">
                <a:solidFill>
                  <a:srgbClr val="000000"/>
                </a:solidFill>
                <a:effectLst/>
                <a:latin typeface="Montserrat" pitchFamily="2" charset="77"/>
                <a:ea typeface="Times New Roman" panose="02020603050405020304" pitchFamily="18" charset="0"/>
                <a:cs typeface="Calibri" panose="020F0502020204030204" pitchFamily="34" charset="0"/>
              </a:rPr>
              <a:t>Supports investigators from diverse fields </a:t>
            </a:r>
            <a:r>
              <a:rPr lang="en-US" sz="1600" u="sng">
                <a:solidFill>
                  <a:srgbClr val="000000"/>
                </a:solidFill>
                <a:effectLst/>
                <a:latin typeface="Montserrat" pitchFamily="2" charset="77"/>
                <a:ea typeface="Times New Roman" panose="02020603050405020304" pitchFamily="18" charset="0"/>
                <a:cs typeface="Calibri" panose="020F0502020204030204" pitchFamily="34" charset="0"/>
              </a:rPr>
              <a:t>and</a:t>
            </a:r>
            <a:r>
              <a:rPr lang="en-US" sz="1600">
                <a:solidFill>
                  <a:srgbClr val="000000"/>
                </a:solidFill>
                <a:effectLst/>
                <a:latin typeface="Montserrat" pitchFamily="2" charset="77"/>
                <a:ea typeface="Times New Roman" panose="02020603050405020304" pitchFamily="18" charset="0"/>
                <a:cs typeface="Calibri" panose="020F0502020204030204" pitchFamily="34" charset="0"/>
              </a:rPr>
              <a:t> the professionals and partners who collaborate with them to achieve societal impact.</a:t>
            </a:r>
            <a:endParaRPr lang="en-US" sz="1600">
              <a:effectLst/>
              <a:latin typeface="Montserrat" pitchFamily="2" charset="77"/>
              <a:ea typeface="Calibri" panose="020F0502020204030204" pitchFamily="34" charset="0"/>
              <a:cs typeface="Times New Roman" panose="02020603050405020304" pitchFamily="18" charset="0"/>
            </a:endParaRPr>
          </a:p>
          <a:p>
            <a:pPr marL="285750" marR="0" lvl="0" indent="-285750" fontAlgn="base">
              <a:lnSpc>
                <a:spcPct val="100000"/>
              </a:lnSpc>
              <a:spcBef>
                <a:spcPts val="0"/>
              </a:spcBef>
              <a:spcAft>
                <a:spcPts val="0"/>
              </a:spcAft>
              <a:buClr>
                <a:schemeClr val="accent1"/>
              </a:buClr>
              <a:buSzPct val="150000"/>
              <a:buFont typeface="Arial" panose="020B0604020202020204" pitchFamily="34" charset="0"/>
              <a:buChar char="•"/>
            </a:pPr>
            <a:endParaRPr lang="en-US" sz="1600">
              <a:solidFill>
                <a:srgbClr val="000000"/>
              </a:solidFill>
              <a:effectLst/>
              <a:latin typeface="Montserrat" pitchFamily="2" charset="77"/>
              <a:ea typeface="Times New Roman" panose="02020603050405020304" pitchFamily="18" charset="0"/>
              <a:cs typeface="Calibri" panose="020F0502020204030204" pitchFamily="34" charset="0"/>
            </a:endParaRPr>
          </a:p>
          <a:p>
            <a:pPr marL="285750" marR="0" lvl="0" indent="-285750" fontAlgn="base">
              <a:lnSpc>
                <a:spcPct val="100000"/>
              </a:lnSpc>
              <a:spcBef>
                <a:spcPts val="0"/>
              </a:spcBef>
              <a:spcAft>
                <a:spcPts val="0"/>
              </a:spcAft>
              <a:buClr>
                <a:schemeClr val="accent1"/>
              </a:buClr>
              <a:buSzPct val="150000"/>
              <a:buFont typeface="Arial" panose="020B0604020202020204" pitchFamily="34" charset="0"/>
              <a:buChar char="•"/>
            </a:pPr>
            <a:r>
              <a:rPr lang="en-US" sz="1600">
                <a:solidFill>
                  <a:srgbClr val="000000"/>
                </a:solidFill>
                <a:effectLst/>
                <a:latin typeface="Montserrat" pitchFamily="2" charset="77"/>
                <a:ea typeface="Times New Roman" panose="02020603050405020304" pitchFamily="18" charset="0"/>
                <a:cs typeface="Calibri" panose="020F0502020204030204" pitchFamily="34" charset="0"/>
              </a:rPr>
              <a:t>Partners with the National Science Foundation and other U.S.-based and international organizations, aligned to ARIS’s vision to prioritize research impacts for societal benefit. </a:t>
            </a:r>
            <a:endParaRPr lang="en-US" sz="1600">
              <a:effectLst/>
              <a:latin typeface="Montserrat" pitchFamily="2" charset="77"/>
              <a:ea typeface="Calibri" panose="020F0502020204030204" pitchFamily="34" charset="0"/>
              <a:cs typeface="Times New Roman" panose="02020603050405020304" pitchFamily="18" charset="0"/>
            </a:endParaRPr>
          </a:p>
          <a:p>
            <a:pPr>
              <a:lnSpc>
                <a:spcPct val="100000"/>
              </a:lnSpc>
            </a:pPr>
            <a:endParaRPr lang="en-US" sz="1600">
              <a:latin typeface="Montserrat" pitchFamily="2" charset="77"/>
            </a:endParaRPr>
          </a:p>
        </p:txBody>
      </p:sp>
      <p:pic>
        <p:nvPicPr>
          <p:cNvPr id="12" name="Picture 11" descr="A group of people sitting in a room&#10;&#10;Description automatically generated with low confidence">
            <a:extLst>
              <a:ext uri="{FF2B5EF4-FFF2-40B4-BE49-F238E27FC236}">
                <a16:creationId xmlns:a16="http://schemas.microsoft.com/office/drawing/2014/main" id="{04C85CE0-7EA2-8D8B-6216-BE0FDCB3F6B0}"/>
              </a:ext>
            </a:extLst>
          </p:cNvPr>
          <p:cNvPicPr>
            <a:picLocks noChangeAspect="1"/>
          </p:cNvPicPr>
          <p:nvPr/>
        </p:nvPicPr>
        <p:blipFill rotWithShape="1">
          <a:blip r:embed="rId4"/>
          <a:srcRect l="-131" t="31653" r="17521" b="12120"/>
          <a:stretch/>
        </p:blipFill>
        <p:spPr>
          <a:xfrm>
            <a:off x="8703969" y="23446"/>
            <a:ext cx="3476308" cy="1774558"/>
          </a:xfrm>
          <a:prstGeom prst="rect">
            <a:avLst/>
          </a:prstGeom>
          <a:ln>
            <a:solidFill>
              <a:schemeClr val="accent4"/>
            </a:solidFill>
          </a:ln>
        </p:spPr>
      </p:pic>
      <p:pic>
        <p:nvPicPr>
          <p:cNvPr id="14" name="Picture 13" descr="A group of people standing in a room&#10;&#10;Description automatically generated with low confidence">
            <a:extLst>
              <a:ext uri="{FF2B5EF4-FFF2-40B4-BE49-F238E27FC236}">
                <a16:creationId xmlns:a16="http://schemas.microsoft.com/office/drawing/2014/main" id="{534A1548-D040-6897-224E-F52FB6626067}"/>
              </a:ext>
            </a:extLst>
          </p:cNvPr>
          <p:cNvPicPr>
            <a:picLocks noChangeAspect="1"/>
          </p:cNvPicPr>
          <p:nvPr/>
        </p:nvPicPr>
        <p:blipFill rotWithShape="1">
          <a:blip r:embed="rId5"/>
          <a:srcRect r="4673"/>
          <a:stretch/>
        </p:blipFill>
        <p:spPr>
          <a:xfrm>
            <a:off x="8703968" y="1833173"/>
            <a:ext cx="3476309" cy="2431165"/>
          </a:xfrm>
          <a:prstGeom prst="rect">
            <a:avLst/>
          </a:prstGeom>
          <a:ln>
            <a:solidFill>
              <a:schemeClr val="accent4"/>
            </a:solidFill>
          </a:ln>
        </p:spPr>
      </p:pic>
      <p:pic>
        <p:nvPicPr>
          <p:cNvPr id="8" name="Picture 7" descr="Men standing in front of a poster&#10;&#10;Description automatically generated with medium confidence">
            <a:extLst>
              <a:ext uri="{FF2B5EF4-FFF2-40B4-BE49-F238E27FC236}">
                <a16:creationId xmlns:a16="http://schemas.microsoft.com/office/drawing/2014/main" id="{013A4052-A0D5-4F66-0963-49372AC581AD}"/>
              </a:ext>
            </a:extLst>
          </p:cNvPr>
          <p:cNvPicPr>
            <a:picLocks noChangeAspect="1"/>
          </p:cNvPicPr>
          <p:nvPr/>
        </p:nvPicPr>
        <p:blipFill rotWithShape="1">
          <a:blip r:embed="rId6"/>
          <a:srcRect l="3425" t="1" r="7042" b="2715"/>
          <a:stretch/>
        </p:blipFill>
        <p:spPr>
          <a:xfrm>
            <a:off x="8703968" y="4299507"/>
            <a:ext cx="3476309" cy="2515727"/>
          </a:xfrm>
          <a:prstGeom prst="rect">
            <a:avLst/>
          </a:prstGeom>
          <a:ln>
            <a:solidFill>
              <a:schemeClr val="accent4"/>
            </a:solidFill>
          </a:ln>
        </p:spPr>
      </p:pic>
    </p:spTree>
    <p:extLst>
      <p:ext uri="{BB962C8B-B14F-4D97-AF65-F5344CB8AC3E}">
        <p14:creationId xmlns:p14="http://schemas.microsoft.com/office/powerpoint/2010/main" val="2069324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3177952" y="1654265"/>
          <a:ext cx="7374889" cy="4932680"/>
        </p:xfrm>
        <a:graphic>
          <a:graphicData uri="http://schemas.openxmlformats.org/drawingml/2006/table">
            <a:tbl>
              <a:tblPr firstRow="1" bandRow="1">
                <a:tableStyleId>{2D5ABB26-0587-4C30-8999-92F81FD0307C}</a:tableStyleId>
              </a:tblPr>
              <a:tblGrid>
                <a:gridCol w="1786255">
                  <a:extLst>
                    <a:ext uri="{9D8B030D-6E8A-4147-A177-3AD203B41FA5}">
                      <a16:colId xmlns:a16="http://schemas.microsoft.com/office/drawing/2014/main" val="20000"/>
                    </a:ext>
                  </a:extLst>
                </a:gridCol>
                <a:gridCol w="1892935">
                  <a:extLst>
                    <a:ext uri="{9D8B030D-6E8A-4147-A177-3AD203B41FA5}">
                      <a16:colId xmlns:a16="http://schemas.microsoft.com/office/drawing/2014/main" val="20001"/>
                    </a:ext>
                  </a:extLst>
                </a:gridCol>
                <a:gridCol w="1839595">
                  <a:extLst>
                    <a:ext uri="{9D8B030D-6E8A-4147-A177-3AD203B41FA5}">
                      <a16:colId xmlns:a16="http://schemas.microsoft.com/office/drawing/2014/main" val="20002"/>
                    </a:ext>
                  </a:extLst>
                </a:gridCol>
                <a:gridCol w="1856104">
                  <a:extLst>
                    <a:ext uri="{9D8B030D-6E8A-4147-A177-3AD203B41FA5}">
                      <a16:colId xmlns:a16="http://schemas.microsoft.com/office/drawing/2014/main" val="20003"/>
                    </a:ext>
                  </a:extLst>
                </a:gridCol>
              </a:tblGrid>
              <a:tr h="1052830">
                <a:tc>
                  <a:txBody>
                    <a:bodyPr/>
                    <a:lstStyle/>
                    <a:p>
                      <a:pPr>
                        <a:lnSpc>
                          <a:spcPct val="100000"/>
                        </a:lnSpc>
                        <a:spcBef>
                          <a:spcPts val="20"/>
                        </a:spcBef>
                      </a:pPr>
                      <a:endParaRPr sz="1500">
                        <a:latin typeface="Times New Roman"/>
                        <a:cs typeface="Times New Roman"/>
                      </a:endParaRPr>
                    </a:p>
                    <a:p>
                      <a:pPr marL="81280" marR="74295" indent="3175" algn="ctr">
                        <a:lnSpc>
                          <a:spcPct val="100000"/>
                        </a:lnSpc>
                      </a:pPr>
                      <a:r>
                        <a:rPr sz="1000">
                          <a:solidFill>
                            <a:srgbClr val="63606B"/>
                          </a:solidFill>
                          <a:latin typeface="Arial Narrow"/>
                          <a:cs typeface="Arial Narrow"/>
                        </a:rPr>
                        <a:t>Advance</a:t>
                      </a:r>
                      <a:r>
                        <a:rPr sz="1000" spc="-50">
                          <a:solidFill>
                            <a:srgbClr val="63606B"/>
                          </a:solidFill>
                          <a:latin typeface="Arial Narrow"/>
                          <a:cs typeface="Arial Narrow"/>
                        </a:rPr>
                        <a:t> </a:t>
                      </a:r>
                      <a:r>
                        <a:rPr sz="1000">
                          <a:solidFill>
                            <a:srgbClr val="63606B"/>
                          </a:solidFill>
                          <a:latin typeface="Arial Narrow"/>
                          <a:cs typeface="Arial Narrow"/>
                        </a:rPr>
                        <a:t>discovery,</a:t>
                      </a:r>
                      <a:r>
                        <a:rPr sz="1000" spc="-40">
                          <a:solidFill>
                            <a:srgbClr val="63606B"/>
                          </a:solidFill>
                          <a:latin typeface="Arial Narrow"/>
                          <a:cs typeface="Arial Narrow"/>
                        </a:rPr>
                        <a:t> </a:t>
                      </a:r>
                      <a:r>
                        <a:rPr sz="1000" spc="-10">
                          <a:solidFill>
                            <a:srgbClr val="63606B"/>
                          </a:solidFill>
                          <a:latin typeface="Arial Narrow"/>
                          <a:cs typeface="Arial Narrow"/>
                        </a:rPr>
                        <a:t>training graduate</a:t>
                      </a:r>
                      <a:r>
                        <a:rPr sz="1000" spc="15">
                          <a:solidFill>
                            <a:srgbClr val="63606B"/>
                          </a:solidFill>
                          <a:latin typeface="Arial Narrow"/>
                          <a:cs typeface="Arial Narrow"/>
                        </a:rPr>
                        <a:t> </a:t>
                      </a:r>
                      <a:r>
                        <a:rPr sz="1000" spc="-10">
                          <a:solidFill>
                            <a:srgbClr val="63606B"/>
                          </a:solidFill>
                          <a:latin typeface="Arial Narrow"/>
                          <a:cs typeface="Arial Narrow"/>
                        </a:rPr>
                        <a:t>students,</a:t>
                      </a:r>
                      <a:r>
                        <a:rPr sz="1000" spc="15">
                          <a:solidFill>
                            <a:srgbClr val="63606B"/>
                          </a:solidFill>
                          <a:latin typeface="Arial Narrow"/>
                          <a:cs typeface="Arial Narrow"/>
                        </a:rPr>
                        <a:t> </a:t>
                      </a:r>
                      <a:r>
                        <a:rPr sz="1000" spc="-10">
                          <a:solidFill>
                            <a:srgbClr val="63606B"/>
                          </a:solidFill>
                          <a:latin typeface="Arial Narrow"/>
                          <a:cs typeface="Arial Narrow"/>
                        </a:rPr>
                        <a:t>mentoring postdoctoral</a:t>
                      </a:r>
                      <a:r>
                        <a:rPr sz="1000" spc="20">
                          <a:solidFill>
                            <a:srgbClr val="63606B"/>
                          </a:solidFill>
                          <a:latin typeface="Arial Narrow"/>
                          <a:cs typeface="Arial Narrow"/>
                        </a:rPr>
                        <a:t> </a:t>
                      </a:r>
                      <a:r>
                        <a:rPr sz="1000" spc="-10">
                          <a:solidFill>
                            <a:srgbClr val="63606B"/>
                          </a:solidFill>
                          <a:latin typeface="Arial Narrow"/>
                          <a:cs typeface="Arial Narrow"/>
                        </a:rPr>
                        <a:t>researchers</a:t>
                      </a:r>
                      <a:r>
                        <a:rPr sz="1000" spc="15">
                          <a:solidFill>
                            <a:srgbClr val="63606B"/>
                          </a:solidFill>
                          <a:latin typeface="Arial Narrow"/>
                          <a:cs typeface="Arial Narrow"/>
                        </a:rPr>
                        <a:t> </a:t>
                      </a:r>
                      <a:r>
                        <a:rPr sz="1000">
                          <a:solidFill>
                            <a:srgbClr val="63606B"/>
                          </a:solidFill>
                          <a:latin typeface="Arial Narrow"/>
                          <a:cs typeface="Arial Narrow"/>
                        </a:rPr>
                        <a:t>and</a:t>
                      </a:r>
                      <a:r>
                        <a:rPr sz="1000" spc="20">
                          <a:solidFill>
                            <a:srgbClr val="63606B"/>
                          </a:solidFill>
                          <a:latin typeface="Arial Narrow"/>
                          <a:cs typeface="Arial Narrow"/>
                        </a:rPr>
                        <a:t> </a:t>
                      </a:r>
                      <a:r>
                        <a:rPr sz="1000" spc="-10">
                          <a:solidFill>
                            <a:srgbClr val="63606B"/>
                          </a:solidFill>
                          <a:latin typeface="Arial Narrow"/>
                          <a:cs typeface="Arial Narrow"/>
                        </a:rPr>
                        <a:t>junior </a:t>
                      </a:r>
                      <a:r>
                        <a:rPr sz="1000">
                          <a:solidFill>
                            <a:srgbClr val="63606B"/>
                          </a:solidFill>
                          <a:latin typeface="Arial Narrow"/>
                          <a:cs typeface="Arial Narrow"/>
                        </a:rPr>
                        <a:t>faculty,</a:t>
                      </a:r>
                      <a:r>
                        <a:rPr sz="1000" spc="-50">
                          <a:solidFill>
                            <a:srgbClr val="63606B"/>
                          </a:solidFill>
                          <a:latin typeface="Arial Narrow"/>
                          <a:cs typeface="Arial Narrow"/>
                        </a:rPr>
                        <a:t> </a:t>
                      </a:r>
                      <a:r>
                        <a:rPr sz="1000">
                          <a:solidFill>
                            <a:srgbClr val="63606B"/>
                          </a:solidFill>
                          <a:latin typeface="Arial Narrow"/>
                          <a:cs typeface="Arial Narrow"/>
                        </a:rPr>
                        <a:t>involving</a:t>
                      </a:r>
                      <a:r>
                        <a:rPr sz="1000" spc="-35">
                          <a:solidFill>
                            <a:srgbClr val="63606B"/>
                          </a:solidFill>
                          <a:latin typeface="Arial Narrow"/>
                          <a:cs typeface="Arial Narrow"/>
                        </a:rPr>
                        <a:t> </a:t>
                      </a:r>
                      <a:r>
                        <a:rPr sz="1000" spc="-10">
                          <a:solidFill>
                            <a:srgbClr val="63606B"/>
                          </a:solidFill>
                          <a:latin typeface="Arial Narrow"/>
                          <a:cs typeface="Arial Narrow"/>
                        </a:rPr>
                        <a:t>undergraduates</a:t>
                      </a:r>
                      <a:endParaRPr sz="1000">
                        <a:latin typeface="Arial Narrow"/>
                        <a:cs typeface="Arial Narrow"/>
                      </a:endParaRPr>
                    </a:p>
                  </a:txBody>
                  <a:tcPr marL="0" marR="0" marT="254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spcBef>
                          <a:spcPts val="15"/>
                        </a:spcBef>
                      </a:pPr>
                      <a:endParaRPr sz="1000">
                        <a:latin typeface="Times New Roman"/>
                        <a:cs typeface="Times New Roman"/>
                      </a:endParaRPr>
                    </a:p>
                    <a:p>
                      <a:pPr marL="74295" marR="64769" algn="ctr">
                        <a:lnSpc>
                          <a:spcPct val="99500"/>
                        </a:lnSpc>
                      </a:pPr>
                      <a:r>
                        <a:rPr sz="1000" spc="-10">
                          <a:solidFill>
                            <a:srgbClr val="63606B"/>
                          </a:solidFill>
                          <a:latin typeface="Arial Narrow"/>
                          <a:cs typeface="Arial Narrow"/>
                        </a:rPr>
                        <a:t>Development</a:t>
                      </a:r>
                      <a:r>
                        <a:rPr sz="1000" spc="-25">
                          <a:solidFill>
                            <a:srgbClr val="63606B"/>
                          </a:solidFill>
                          <a:latin typeface="Arial Narrow"/>
                          <a:cs typeface="Arial Narrow"/>
                        </a:rPr>
                        <a:t> </a:t>
                      </a:r>
                      <a:r>
                        <a:rPr sz="1000">
                          <a:solidFill>
                            <a:srgbClr val="63606B"/>
                          </a:solidFill>
                          <a:latin typeface="Arial Narrow"/>
                          <a:cs typeface="Arial Narrow"/>
                        </a:rPr>
                        <a:t>of</a:t>
                      </a:r>
                      <a:r>
                        <a:rPr sz="1000" spc="-10">
                          <a:solidFill>
                            <a:srgbClr val="63606B"/>
                          </a:solidFill>
                          <a:latin typeface="Arial Narrow"/>
                          <a:cs typeface="Arial Narrow"/>
                        </a:rPr>
                        <a:t> </a:t>
                      </a:r>
                      <a:r>
                        <a:rPr sz="1000">
                          <a:solidFill>
                            <a:srgbClr val="63606B"/>
                          </a:solidFill>
                          <a:latin typeface="Arial Narrow"/>
                          <a:cs typeface="Arial Narrow"/>
                        </a:rPr>
                        <a:t>a</a:t>
                      </a:r>
                      <a:r>
                        <a:rPr sz="1000" spc="-10">
                          <a:solidFill>
                            <a:srgbClr val="63606B"/>
                          </a:solidFill>
                          <a:latin typeface="Arial Narrow"/>
                          <a:cs typeface="Arial Narrow"/>
                        </a:rPr>
                        <a:t> </a:t>
                      </a:r>
                      <a:r>
                        <a:rPr sz="1000">
                          <a:solidFill>
                            <a:srgbClr val="63606B"/>
                          </a:solidFill>
                          <a:latin typeface="Arial Narrow"/>
                          <a:cs typeface="Arial Narrow"/>
                        </a:rPr>
                        <a:t>globally</a:t>
                      </a:r>
                      <a:r>
                        <a:rPr sz="1000" spc="5">
                          <a:solidFill>
                            <a:srgbClr val="63606B"/>
                          </a:solidFill>
                          <a:latin typeface="Arial Narrow"/>
                          <a:cs typeface="Arial Narrow"/>
                        </a:rPr>
                        <a:t> </a:t>
                      </a:r>
                      <a:r>
                        <a:rPr sz="1000" spc="-10">
                          <a:solidFill>
                            <a:srgbClr val="63606B"/>
                          </a:solidFill>
                          <a:latin typeface="Arial Narrow"/>
                          <a:cs typeface="Arial Narrow"/>
                        </a:rPr>
                        <a:t>competitive </a:t>
                      </a:r>
                      <a:r>
                        <a:rPr sz="1000">
                          <a:solidFill>
                            <a:srgbClr val="63606B"/>
                          </a:solidFill>
                          <a:latin typeface="Arial Narrow"/>
                          <a:cs typeface="Arial Narrow"/>
                        </a:rPr>
                        <a:t>STEM</a:t>
                      </a:r>
                      <a:r>
                        <a:rPr sz="1000" spc="30">
                          <a:solidFill>
                            <a:srgbClr val="63606B"/>
                          </a:solidFill>
                          <a:latin typeface="Arial Narrow"/>
                          <a:cs typeface="Arial Narrow"/>
                        </a:rPr>
                        <a:t> </a:t>
                      </a:r>
                      <a:r>
                        <a:rPr sz="1000" spc="-10">
                          <a:solidFill>
                            <a:srgbClr val="63606B"/>
                          </a:solidFill>
                          <a:latin typeface="Arial Narrow"/>
                          <a:cs typeface="Arial Narrow"/>
                        </a:rPr>
                        <a:t>workforce;</a:t>
                      </a:r>
                      <a:r>
                        <a:rPr sz="1000" spc="5">
                          <a:solidFill>
                            <a:srgbClr val="63606B"/>
                          </a:solidFill>
                          <a:latin typeface="Arial Narrow"/>
                          <a:cs typeface="Arial Narrow"/>
                        </a:rPr>
                        <a:t> </a:t>
                      </a:r>
                      <a:r>
                        <a:rPr sz="1000" spc="-10">
                          <a:solidFill>
                            <a:srgbClr val="63606B"/>
                          </a:solidFill>
                          <a:latin typeface="Arial Narrow"/>
                          <a:cs typeface="Arial Narrow"/>
                        </a:rPr>
                        <a:t>improved undergraduate</a:t>
                      </a:r>
                      <a:r>
                        <a:rPr sz="1000" spc="-20">
                          <a:solidFill>
                            <a:srgbClr val="63606B"/>
                          </a:solidFill>
                          <a:latin typeface="Arial Narrow"/>
                          <a:cs typeface="Arial Narrow"/>
                        </a:rPr>
                        <a:t> </a:t>
                      </a:r>
                      <a:r>
                        <a:rPr sz="1000">
                          <a:solidFill>
                            <a:srgbClr val="63606B"/>
                          </a:solidFill>
                          <a:latin typeface="Arial Narrow"/>
                          <a:cs typeface="Arial Narrow"/>
                        </a:rPr>
                        <a:t>STEM</a:t>
                      </a:r>
                      <a:r>
                        <a:rPr sz="1000" spc="15">
                          <a:solidFill>
                            <a:srgbClr val="63606B"/>
                          </a:solidFill>
                          <a:latin typeface="Arial Narrow"/>
                          <a:cs typeface="Arial Narrow"/>
                        </a:rPr>
                        <a:t> </a:t>
                      </a:r>
                      <a:r>
                        <a:rPr sz="1000" spc="-10">
                          <a:solidFill>
                            <a:srgbClr val="63606B"/>
                          </a:solidFill>
                          <a:latin typeface="Arial Narrow"/>
                          <a:cs typeface="Arial Narrow"/>
                        </a:rPr>
                        <a:t>education;</a:t>
                      </a:r>
                      <a:endParaRPr sz="1000">
                        <a:latin typeface="Arial Narrow"/>
                        <a:cs typeface="Arial Narrow"/>
                      </a:endParaRPr>
                    </a:p>
                    <a:p>
                      <a:pPr marL="361950" marR="148590" indent="-284480">
                        <a:lnSpc>
                          <a:spcPct val="100000"/>
                        </a:lnSpc>
                      </a:pPr>
                      <a:r>
                        <a:rPr sz="1000">
                          <a:solidFill>
                            <a:srgbClr val="63606B"/>
                          </a:solidFill>
                          <a:latin typeface="Arial Narrow"/>
                          <a:cs typeface="Arial Narrow"/>
                        </a:rPr>
                        <a:t>improved</a:t>
                      </a:r>
                      <a:r>
                        <a:rPr sz="1000" spc="-15">
                          <a:solidFill>
                            <a:srgbClr val="63606B"/>
                          </a:solidFill>
                          <a:latin typeface="Arial Narrow"/>
                          <a:cs typeface="Arial Narrow"/>
                        </a:rPr>
                        <a:t> </a:t>
                      </a:r>
                      <a:r>
                        <a:rPr sz="1000" spc="-10">
                          <a:solidFill>
                            <a:srgbClr val="63606B"/>
                          </a:solidFill>
                          <a:latin typeface="Arial Narrow"/>
                          <a:cs typeface="Arial Narrow"/>
                        </a:rPr>
                        <a:t>pre-K-</a:t>
                      </a:r>
                      <a:r>
                        <a:rPr sz="1000">
                          <a:solidFill>
                            <a:srgbClr val="63606B"/>
                          </a:solidFill>
                          <a:latin typeface="Arial Narrow"/>
                          <a:cs typeface="Arial Narrow"/>
                        </a:rPr>
                        <a:t>12</a:t>
                      </a:r>
                      <a:r>
                        <a:rPr sz="1000" spc="-15">
                          <a:solidFill>
                            <a:srgbClr val="63606B"/>
                          </a:solidFill>
                          <a:latin typeface="Arial Narrow"/>
                          <a:cs typeface="Arial Narrow"/>
                        </a:rPr>
                        <a:t> </a:t>
                      </a:r>
                      <a:r>
                        <a:rPr sz="1000">
                          <a:solidFill>
                            <a:srgbClr val="63606B"/>
                          </a:solidFill>
                          <a:latin typeface="Arial Narrow"/>
                          <a:cs typeface="Arial Narrow"/>
                        </a:rPr>
                        <a:t>STEM</a:t>
                      </a:r>
                      <a:r>
                        <a:rPr sz="1000" spc="5">
                          <a:solidFill>
                            <a:srgbClr val="63606B"/>
                          </a:solidFill>
                          <a:latin typeface="Arial Narrow"/>
                          <a:cs typeface="Arial Narrow"/>
                        </a:rPr>
                        <a:t> </a:t>
                      </a:r>
                      <a:r>
                        <a:rPr sz="1000" spc="-10">
                          <a:solidFill>
                            <a:srgbClr val="63606B"/>
                          </a:solidFill>
                          <a:latin typeface="Arial Narrow"/>
                          <a:cs typeface="Arial Narrow"/>
                        </a:rPr>
                        <a:t>education </a:t>
                      </a:r>
                      <a:r>
                        <a:rPr sz="1000">
                          <a:solidFill>
                            <a:srgbClr val="63606B"/>
                          </a:solidFill>
                          <a:latin typeface="Arial Narrow"/>
                          <a:cs typeface="Arial Narrow"/>
                        </a:rPr>
                        <a:t>and</a:t>
                      </a:r>
                      <a:r>
                        <a:rPr sz="1000" spc="-10">
                          <a:solidFill>
                            <a:srgbClr val="63606B"/>
                          </a:solidFill>
                          <a:latin typeface="Arial Narrow"/>
                          <a:cs typeface="Arial Narrow"/>
                        </a:rPr>
                        <a:t> teacher development</a:t>
                      </a:r>
                      <a:endParaRPr sz="1000">
                        <a:latin typeface="Arial Narrow"/>
                        <a:cs typeface="Arial Narrow"/>
                      </a:endParaRPr>
                    </a:p>
                  </a:txBody>
                  <a:tcPr marL="0" marR="0" marT="1905"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marL="75565" marR="66675" indent="1905" algn="ctr">
                        <a:lnSpc>
                          <a:spcPct val="99800"/>
                        </a:lnSpc>
                        <a:spcBef>
                          <a:spcPts val="565"/>
                        </a:spcBef>
                      </a:pPr>
                      <a:r>
                        <a:rPr sz="1000" spc="-10">
                          <a:solidFill>
                            <a:srgbClr val="63606B"/>
                          </a:solidFill>
                          <a:latin typeface="Arial Narrow"/>
                          <a:cs typeface="Arial Narrow"/>
                        </a:rPr>
                        <a:t>Developing</a:t>
                      </a:r>
                      <a:r>
                        <a:rPr sz="1000" spc="-30">
                          <a:solidFill>
                            <a:srgbClr val="63606B"/>
                          </a:solidFill>
                          <a:latin typeface="Arial Narrow"/>
                          <a:cs typeface="Arial Narrow"/>
                        </a:rPr>
                        <a:t> </a:t>
                      </a:r>
                      <a:r>
                        <a:rPr sz="1000">
                          <a:solidFill>
                            <a:srgbClr val="63606B"/>
                          </a:solidFill>
                          <a:latin typeface="Arial Narrow"/>
                          <a:cs typeface="Arial Narrow"/>
                        </a:rPr>
                        <a:t>an</a:t>
                      </a:r>
                      <a:r>
                        <a:rPr sz="1000" spc="-10">
                          <a:solidFill>
                            <a:srgbClr val="63606B"/>
                          </a:solidFill>
                          <a:latin typeface="Arial Narrow"/>
                          <a:cs typeface="Arial Narrow"/>
                        </a:rPr>
                        <a:t> </a:t>
                      </a:r>
                      <a:r>
                        <a:rPr sz="1000">
                          <a:solidFill>
                            <a:srgbClr val="63606B"/>
                          </a:solidFill>
                          <a:latin typeface="Arial Narrow"/>
                          <a:cs typeface="Arial Narrow"/>
                        </a:rPr>
                        <a:t>American</a:t>
                      </a:r>
                      <a:r>
                        <a:rPr sz="1000" spc="5">
                          <a:solidFill>
                            <a:srgbClr val="63606B"/>
                          </a:solidFill>
                          <a:latin typeface="Arial Narrow"/>
                          <a:cs typeface="Arial Narrow"/>
                        </a:rPr>
                        <a:t> </a:t>
                      </a:r>
                      <a:r>
                        <a:rPr sz="1000" spc="-20">
                          <a:solidFill>
                            <a:srgbClr val="63606B"/>
                          </a:solidFill>
                          <a:latin typeface="Arial Narrow"/>
                          <a:cs typeface="Arial Narrow"/>
                        </a:rPr>
                        <a:t>STEM </a:t>
                      </a:r>
                      <a:r>
                        <a:rPr sz="1000">
                          <a:solidFill>
                            <a:srgbClr val="63606B"/>
                          </a:solidFill>
                          <a:latin typeface="Arial Narrow"/>
                          <a:cs typeface="Arial Narrow"/>
                        </a:rPr>
                        <a:t>workforce</a:t>
                      </a:r>
                      <a:r>
                        <a:rPr sz="1000" spc="-45">
                          <a:solidFill>
                            <a:srgbClr val="63606B"/>
                          </a:solidFill>
                          <a:latin typeface="Arial Narrow"/>
                          <a:cs typeface="Arial Narrow"/>
                        </a:rPr>
                        <a:t> </a:t>
                      </a:r>
                      <a:r>
                        <a:rPr sz="1000">
                          <a:solidFill>
                            <a:srgbClr val="63606B"/>
                          </a:solidFill>
                          <a:latin typeface="Arial Narrow"/>
                          <a:cs typeface="Arial Narrow"/>
                        </a:rPr>
                        <a:t>that</a:t>
                      </a:r>
                      <a:r>
                        <a:rPr sz="1000" spc="-40">
                          <a:solidFill>
                            <a:srgbClr val="63606B"/>
                          </a:solidFill>
                          <a:latin typeface="Arial Narrow"/>
                          <a:cs typeface="Arial Narrow"/>
                        </a:rPr>
                        <a:t> </a:t>
                      </a:r>
                      <a:r>
                        <a:rPr sz="1000">
                          <a:solidFill>
                            <a:srgbClr val="63606B"/>
                          </a:solidFill>
                          <a:latin typeface="Arial Narrow"/>
                          <a:cs typeface="Arial Narrow"/>
                        </a:rPr>
                        <a:t>is</a:t>
                      </a:r>
                      <a:r>
                        <a:rPr sz="1000" spc="-20">
                          <a:solidFill>
                            <a:srgbClr val="63606B"/>
                          </a:solidFill>
                          <a:latin typeface="Arial Narrow"/>
                          <a:cs typeface="Arial Narrow"/>
                        </a:rPr>
                        <a:t> </a:t>
                      </a:r>
                      <a:r>
                        <a:rPr sz="1000">
                          <a:solidFill>
                            <a:srgbClr val="63606B"/>
                          </a:solidFill>
                          <a:latin typeface="Arial Narrow"/>
                          <a:cs typeface="Arial Narrow"/>
                        </a:rPr>
                        <a:t>globally</a:t>
                      </a:r>
                      <a:r>
                        <a:rPr sz="1000" spc="-25">
                          <a:solidFill>
                            <a:srgbClr val="63606B"/>
                          </a:solidFill>
                          <a:latin typeface="Arial Narrow"/>
                          <a:cs typeface="Arial Narrow"/>
                        </a:rPr>
                        <a:t> </a:t>
                      </a:r>
                      <a:r>
                        <a:rPr sz="1000" spc="-10">
                          <a:solidFill>
                            <a:srgbClr val="63606B"/>
                          </a:solidFill>
                          <a:latin typeface="Arial Narrow"/>
                          <a:cs typeface="Arial Narrow"/>
                        </a:rPr>
                        <a:t>competitive through</a:t>
                      </a:r>
                      <a:r>
                        <a:rPr sz="1000" spc="-35">
                          <a:solidFill>
                            <a:srgbClr val="63606B"/>
                          </a:solidFill>
                          <a:latin typeface="Arial Narrow"/>
                          <a:cs typeface="Arial Narrow"/>
                        </a:rPr>
                        <a:t> </a:t>
                      </a:r>
                      <a:r>
                        <a:rPr sz="1000">
                          <a:solidFill>
                            <a:srgbClr val="63606B"/>
                          </a:solidFill>
                          <a:latin typeface="Arial Narrow"/>
                          <a:cs typeface="Arial Narrow"/>
                        </a:rPr>
                        <a:t>improved</a:t>
                      </a:r>
                      <a:r>
                        <a:rPr sz="1000" spc="-10">
                          <a:solidFill>
                            <a:srgbClr val="63606B"/>
                          </a:solidFill>
                          <a:latin typeface="Arial Narrow"/>
                          <a:cs typeface="Arial Narrow"/>
                        </a:rPr>
                        <a:t> </a:t>
                      </a:r>
                      <a:r>
                        <a:rPr sz="1000">
                          <a:solidFill>
                            <a:srgbClr val="63606B"/>
                          </a:solidFill>
                          <a:latin typeface="Arial Narrow"/>
                          <a:cs typeface="Arial Narrow"/>
                        </a:rPr>
                        <a:t>pre-</a:t>
                      </a:r>
                      <a:r>
                        <a:rPr sz="1000" spc="-10">
                          <a:solidFill>
                            <a:srgbClr val="63606B"/>
                          </a:solidFill>
                          <a:latin typeface="Arial Narrow"/>
                          <a:cs typeface="Arial Narrow"/>
                        </a:rPr>
                        <a:t>K-</a:t>
                      </a:r>
                      <a:r>
                        <a:rPr sz="1000">
                          <a:solidFill>
                            <a:srgbClr val="63606B"/>
                          </a:solidFill>
                          <a:latin typeface="Arial Narrow"/>
                          <a:cs typeface="Arial Narrow"/>
                        </a:rPr>
                        <a:t>12</a:t>
                      </a:r>
                      <a:r>
                        <a:rPr sz="1000" spc="-5">
                          <a:solidFill>
                            <a:srgbClr val="63606B"/>
                          </a:solidFill>
                          <a:latin typeface="Arial Narrow"/>
                          <a:cs typeface="Arial Narrow"/>
                        </a:rPr>
                        <a:t> </a:t>
                      </a:r>
                      <a:r>
                        <a:rPr sz="1000" spc="-20">
                          <a:solidFill>
                            <a:srgbClr val="63606B"/>
                          </a:solidFill>
                          <a:latin typeface="Arial Narrow"/>
                          <a:cs typeface="Arial Narrow"/>
                        </a:rPr>
                        <a:t>STEM </a:t>
                      </a:r>
                      <a:r>
                        <a:rPr sz="1000" spc="-10">
                          <a:solidFill>
                            <a:srgbClr val="63606B"/>
                          </a:solidFill>
                          <a:latin typeface="Arial Narrow"/>
                          <a:cs typeface="Arial Narrow"/>
                        </a:rPr>
                        <a:t>education</a:t>
                      </a:r>
                      <a:r>
                        <a:rPr sz="1000" spc="-5">
                          <a:solidFill>
                            <a:srgbClr val="63606B"/>
                          </a:solidFill>
                          <a:latin typeface="Arial Narrow"/>
                          <a:cs typeface="Arial Narrow"/>
                        </a:rPr>
                        <a:t> </a:t>
                      </a:r>
                      <a:r>
                        <a:rPr sz="1000">
                          <a:solidFill>
                            <a:srgbClr val="63606B"/>
                          </a:solidFill>
                          <a:latin typeface="Arial Narrow"/>
                          <a:cs typeface="Arial Narrow"/>
                        </a:rPr>
                        <a:t>and</a:t>
                      </a:r>
                      <a:r>
                        <a:rPr sz="1000" spc="5">
                          <a:solidFill>
                            <a:srgbClr val="63606B"/>
                          </a:solidFill>
                          <a:latin typeface="Arial Narrow"/>
                          <a:cs typeface="Arial Narrow"/>
                        </a:rPr>
                        <a:t> </a:t>
                      </a:r>
                      <a:r>
                        <a:rPr sz="1000" spc="-10">
                          <a:solidFill>
                            <a:srgbClr val="63606B"/>
                          </a:solidFill>
                          <a:latin typeface="Arial Narrow"/>
                          <a:cs typeface="Arial Narrow"/>
                        </a:rPr>
                        <a:t>teacher</a:t>
                      </a:r>
                      <a:r>
                        <a:rPr sz="1000">
                          <a:solidFill>
                            <a:srgbClr val="63606B"/>
                          </a:solidFill>
                          <a:latin typeface="Arial Narrow"/>
                          <a:cs typeface="Arial Narrow"/>
                        </a:rPr>
                        <a:t> </a:t>
                      </a:r>
                      <a:r>
                        <a:rPr sz="1000" spc="-10">
                          <a:solidFill>
                            <a:srgbClr val="63606B"/>
                          </a:solidFill>
                          <a:latin typeface="Arial Narrow"/>
                          <a:cs typeface="Arial Narrow"/>
                        </a:rPr>
                        <a:t>development, </a:t>
                      </a:r>
                      <a:r>
                        <a:rPr sz="1000">
                          <a:solidFill>
                            <a:srgbClr val="63606B"/>
                          </a:solidFill>
                          <a:latin typeface="Arial Narrow"/>
                          <a:cs typeface="Arial Narrow"/>
                        </a:rPr>
                        <a:t>and</a:t>
                      </a:r>
                      <a:r>
                        <a:rPr sz="1000" spc="-20">
                          <a:solidFill>
                            <a:srgbClr val="63606B"/>
                          </a:solidFill>
                          <a:latin typeface="Arial Narrow"/>
                          <a:cs typeface="Arial Narrow"/>
                        </a:rPr>
                        <a:t> </a:t>
                      </a:r>
                      <a:r>
                        <a:rPr sz="1000">
                          <a:solidFill>
                            <a:srgbClr val="63606B"/>
                          </a:solidFill>
                          <a:latin typeface="Arial Narrow"/>
                          <a:cs typeface="Arial Narrow"/>
                        </a:rPr>
                        <a:t>improved</a:t>
                      </a:r>
                      <a:r>
                        <a:rPr sz="1000" spc="-15">
                          <a:solidFill>
                            <a:srgbClr val="63606B"/>
                          </a:solidFill>
                          <a:latin typeface="Arial Narrow"/>
                          <a:cs typeface="Arial Narrow"/>
                        </a:rPr>
                        <a:t> </a:t>
                      </a:r>
                      <a:r>
                        <a:rPr sz="1000" spc="-10">
                          <a:solidFill>
                            <a:srgbClr val="63606B"/>
                          </a:solidFill>
                          <a:latin typeface="Arial Narrow"/>
                          <a:cs typeface="Arial Narrow"/>
                        </a:rPr>
                        <a:t>undergraduate</a:t>
                      </a:r>
                      <a:r>
                        <a:rPr sz="1000" spc="-30">
                          <a:solidFill>
                            <a:srgbClr val="63606B"/>
                          </a:solidFill>
                          <a:latin typeface="Arial Narrow"/>
                          <a:cs typeface="Arial Narrow"/>
                        </a:rPr>
                        <a:t> </a:t>
                      </a:r>
                      <a:r>
                        <a:rPr sz="1000" spc="-20">
                          <a:solidFill>
                            <a:srgbClr val="63606B"/>
                          </a:solidFill>
                          <a:latin typeface="Arial Narrow"/>
                          <a:cs typeface="Arial Narrow"/>
                        </a:rPr>
                        <a:t>STEM </a:t>
                      </a:r>
                      <a:r>
                        <a:rPr sz="1000" spc="-10">
                          <a:solidFill>
                            <a:srgbClr val="63606B"/>
                          </a:solidFill>
                          <a:latin typeface="Arial Narrow"/>
                          <a:cs typeface="Arial Narrow"/>
                        </a:rPr>
                        <a:t>education </a:t>
                      </a:r>
                      <a:r>
                        <a:rPr sz="1000">
                          <a:solidFill>
                            <a:srgbClr val="63606B"/>
                          </a:solidFill>
                          <a:latin typeface="Arial Narrow"/>
                          <a:cs typeface="Arial Narrow"/>
                        </a:rPr>
                        <a:t>and </a:t>
                      </a:r>
                      <a:r>
                        <a:rPr sz="1000" spc="-10">
                          <a:solidFill>
                            <a:srgbClr val="63606B"/>
                          </a:solidFill>
                          <a:latin typeface="Arial Narrow"/>
                          <a:cs typeface="Arial Narrow"/>
                        </a:rPr>
                        <a:t>instruction</a:t>
                      </a:r>
                      <a:endParaRPr sz="1000">
                        <a:latin typeface="Arial Narrow"/>
                        <a:cs typeface="Arial Narrow"/>
                      </a:endParaRPr>
                    </a:p>
                  </a:txBody>
                  <a:tcPr marL="0" marR="0" marT="71755"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spcBef>
                          <a:spcPts val="25"/>
                        </a:spcBef>
                      </a:pPr>
                      <a:endParaRPr sz="1500">
                        <a:latin typeface="Times New Roman"/>
                        <a:cs typeface="Times New Roman"/>
                      </a:endParaRPr>
                    </a:p>
                    <a:p>
                      <a:pPr marL="126364" marR="118745" indent="-1905" algn="ctr">
                        <a:lnSpc>
                          <a:spcPct val="100000"/>
                        </a:lnSpc>
                      </a:pPr>
                      <a:r>
                        <a:rPr sz="1000">
                          <a:solidFill>
                            <a:srgbClr val="63606B"/>
                          </a:solidFill>
                          <a:latin typeface="Arial Narrow"/>
                          <a:cs typeface="Arial Narrow"/>
                        </a:rPr>
                        <a:t>Improved</a:t>
                      </a:r>
                      <a:r>
                        <a:rPr sz="1000" spc="-25">
                          <a:solidFill>
                            <a:srgbClr val="63606B"/>
                          </a:solidFill>
                          <a:latin typeface="Arial Narrow"/>
                          <a:cs typeface="Arial Narrow"/>
                        </a:rPr>
                        <a:t> </a:t>
                      </a:r>
                      <a:r>
                        <a:rPr sz="1000">
                          <a:solidFill>
                            <a:srgbClr val="63606B"/>
                          </a:solidFill>
                          <a:latin typeface="Arial Narrow"/>
                          <a:cs typeface="Arial Narrow"/>
                        </a:rPr>
                        <a:t>STEM</a:t>
                      </a:r>
                      <a:r>
                        <a:rPr sz="1000" spc="5">
                          <a:solidFill>
                            <a:srgbClr val="63606B"/>
                          </a:solidFill>
                          <a:latin typeface="Arial Narrow"/>
                          <a:cs typeface="Arial Narrow"/>
                        </a:rPr>
                        <a:t> </a:t>
                      </a:r>
                      <a:r>
                        <a:rPr sz="1000" spc="-10">
                          <a:solidFill>
                            <a:srgbClr val="63606B"/>
                          </a:solidFill>
                          <a:latin typeface="Arial Narrow"/>
                          <a:cs typeface="Arial Narrow"/>
                        </a:rPr>
                        <a:t>education</a:t>
                      </a:r>
                      <a:r>
                        <a:rPr sz="1000" spc="-20">
                          <a:solidFill>
                            <a:srgbClr val="63606B"/>
                          </a:solidFill>
                          <a:latin typeface="Arial Narrow"/>
                          <a:cs typeface="Arial Narrow"/>
                        </a:rPr>
                        <a:t> </a:t>
                      </a:r>
                      <a:r>
                        <a:rPr sz="1000" spc="-25">
                          <a:solidFill>
                            <a:srgbClr val="63606B"/>
                          </a:solidFill>
                          <a:latin typeface="Arial Narrow"/>
                          <a:cs typeface="Arial Narrow"/>
                        </a:rPr>
                        <a:t>and </a:t>
                      </a:r>
                      <a:r>
                        <a:rPr sz="1000" spc="-10">
                          <a:solidFill>
                            <a:srgbClr val="63606B"/>
                          </a:solidFill>
                          <a:latin typeface="Arial Narrow"/>
                          <a:cs typeface="Arial Narrow"/>
                        </a:rPr>
                        <a:t>educator</a:t>
                      </a:r>
                      <a:r>
                        <a:rPr sz="1000" spc="-5">
                          <a:solidFill>
                            <a:srgbClr val="63606B"/>
                          </a:solidFill>
                          <a:latin typeface="Arial Narrow"/>
                          <a:cs typeface="Arial Narrow"/>
                        </a:rPr>
                        <a:t> </a:t>
                      </a:r>
                      <a:r>
                        <a:rPr sz="1000" spc="-10">
                          <a:solidFill>
                            <a:srgbClr val="63606B"/>
                          </a:solidFill>
                          <a:latin typeface="Arial Narrow"/>
                          <a:cs typeface="Arial Narrow"/>
                        </a:rPr>
                        <a:t>development</a:t>
                      </a:r>
                      <a:r>
                        <a:rPr sz="1000" spc="-15">
                          <a:solidFill>
                            <a:srgbClr val="63606B"/>
                          </a:solidFill>
                          <a:latin typeface="Arial Narrow"/>
                          <a:cs typeface="Arial Narrow"/>
                        </a:rPr>
                        <a:t> </a:t>
                      </a:r>
                      <a:r>
                        <a:rPr sz="1000">
                          <a:solidFill>
                            <a:srgbClr val="63606B"/>
                          </a:solidFill>
                          <a:latin typeface="Arial Narrow"/>
                          <a:cs typeface="Arial Narrow"/>
                        </a:rPr>
                        <a:t>at</a:t>
                      </a:r>
                      <a:r>
                        <a:rPr sz="1000" spc="5">
                          <a:solidFill>
                            <a:srgbClr val="63606B"/>
                          </a:solidFill>
                          <a:latin typeface="Arial Narrow"/>
                          <a:cs typeface="Arial Narrow"/>
                        </a:rPr>
                        <a:t> </a:t>
                      </a:r>
                      <a:r>
                        <a:rPr sz="1000">
                          <a:solidFill>
                            <a:srgbClr val="63606B"/>
                          </a:solidFill>
                          <a:latin typeface="Arial Narrow"/>
                          <a:cs typeface="Arial Narrow"/>
                        </a:rPr>
                        <a:t>any</a:t>
                      </a:r>
                      <a:r>
                        <a:rPr sz="1000" spc="5">
                          <a:solidFill>
                            <a:srgbClr val="63606B"/>
                          </a:solidFill>
                          <a:latin typeface="Arial Narrow"/>
                          <a:cs typeface="Arial Narrow"/>
                        </a:rPr>
                        <a:t> </a:t>
                      </a:r>
                      <a:r>
                        <a:rPr sz="1000" spc="-10">
                          <a:solidFill>
                            <a:srgbClr val="63606B"/>
                          </a:solidFill>
                          <a:latin typeface="Arial Narrow"/>
                          <a:cs typeface="Arial Narrow"/>
                        </a:rPr>
                        <a:t>level; development</a:t>
                      </a:r>
                      <a:r>
                        <a:rPr sz="1000" spc="-25">
                          <a:solidFill>
                            <a:srgbClr val="63606B"/>
                          </a:solidFill>
                          <a:latin typeface="Arial Narrow"/>
                          <a:cs typeface="Arial Narrow"/>
                        </a:rPr>
                        <a:t> </a:t>
                      </a:r>
                      <a:r>
                        <a:rPr sz="1000">
                          <a:solidFill>
                            <a:srgbClr val="63606B"/>
                          </a:solidFill>
                          <a:latin typeface="Arial Narrow"/>
                          <a:cs typeface="Arial Narrow"/>
                        </a:rPr>
                        <a:t>of</a:t>
                      </a:r>
                      <a:r>
                        <a:rPr sz="1000" spc="-10">
                          <a:solidFill>
                            <a:srgbClr val="63606B"/>
                          </a:solidFill>
                          <a:latin typeface="Arial Narrow"/>
                          <a:cs typeface="Arial Narrow"/>
                        </a:rPr>
                        <a:t> </a:t>
                      </a:r>
                      <a:r>
                        <a:rPr sz="1000">
                          <a:solidFill>
                            <a:srgbClr val="63606B"/>
                          </a:solidFill>
                          <a:latin typeface="Arial Narrow"/>
                          <a:cs typeface="Arial Narrow"/>
                        </a:rPr>
                        <a:t>a</a:t>
                      </a:r>
                      <a:r>
                        <a:rPr sz="1000" spc="-10">
                          <a:solidFill>
                            <a:srgbClr val="63606B"/>
                          </a:solidFill>
                          <a:latin typeface="Arial Narrow"/>
                          <a:cs typeface="Arial Narrow"/>
                        </a:rPr>
                        <a:t> </a:t>
                      </a:r>
                      <a:r>
                        <a:rPr sz="1000">
                          <a:solidFill>
                            <a:srgbClr val="63606B"/>
                          </a:solidFill>
                          <a:latin typeface="Arial Narrow"/>
                          <a:cs typeface="Arial Narrow"/>
                        </a:rPr>
                        <a:t>diverse, </a:t>
                      </a:r>
                      <a:r>
                        <a:rPr sz="1000" spc="-10">
                          <a:solidFill>
                            <a:srgbClr val="63606B"/>
                          </a:solidFill>
                          <a:latin typeface="Arial Narrow"/>
                          <a:cs typeface="Arial Narrow"/>
                        </a:rPr>
                        <a:t>globally competitive</a:t>
                      </a:r>
                      <a:r>
                        <a:rPr sz="1000" spc="10">
                          <a:solidFill>
                            <a:srgbClr val="63606B"/>
                          </a:solidFill>
                          <a:latin typeface="Arial Narrow"/>
                          <a:cs typeface="Arial Narrow"/>
                        </a:rPr>
                        <a:t> </a:t>
                      </a:r>
                      <a:r>
                        <a:rPr sz="1000">
                          <a:solidFill>
                            <a:srgbClr val="63606B"/>
                          </a:solidFill>
                          <a:latin typeface="Arial Narrow"/>
                          <a:cs typeface="Arial Narrow"/>
                        </a:rPr>
                        <a:t>STEM</a:t>
                      </a:r>
                      <a:r>
                        <a:rPr sz="1000" spc="35">
                          <a:solidFill>
                            <a:srgbClr val="63606B"/>
                          </a:solidFill>
                          <a:latin typeface="Arial Narrow"/>
                          <a:cs typeface="Arial Narrow"/>
                        </a:rPr>
                        <a:t> </a:t>
                      </a:r>
                      <a:r>
                        <a:rPr sz="1000" spc="-10">
                          <a:solidFill>
                            <a:srgbClr val="63606B"/>
                          </a:solidFill>
                          <a:latin typeface="Arial Narrow"/>
                          <a:cs typeface="Arial Narrow"/>
                        </a:rPr>
                        <a:t>workforce</a:t>
                      </a:r>
                      <a:endParaRPr sz="1000">
                        <a:latin typeface="Arial Narrow"/>
                        <a:cs typeface="Arial Narrow"/>
                      </a:endParaRPr>
                    </a:p>
                  </a:txBody>
                  <a:tcPr marL="0" marR="0" marT="3175"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extLst>
                  <a:ext uri="{0D108BD9-81ED-4DB2-BD59-A6C34878D82A}">
                    <a16:rowId xmlns:a16="http://schemas.microsoft.com/office/drawing/2014/main" val="10000"/>
                  </a:ext>
                </a:extLst>
              </a:tr>
              <a:tr h="1043940">
                <a:tc>
                  <a:txBody>
                    <a:bodyPr/>
                    <a:lstStyle/>
                    <a:p>
                      <a:pPr>
                        <a:lnSpc>
                          <a:spcPct val="100000"/>
                        </a:lnSpc>
                      </a:pPr>
                      <a:endParaRPr sz="1100">
                        <a:latin typeface="Times New Roman"/>
                        <a:cs typeface="Times New Roman"/>
                      </a:endParaRPr>
                    </a:p>
                    <a:p>
                      <a:pPr>
                        <a:lnSpc>
                          <a:spcPct val="100000"/>
                        </a:lnSpc>
                        <a:spcBef>
                          <a:spcPts val="30"/>
                        </a:spcBef>
                      </a:pPr>
                      <a:endParaRPr sz="1400">
                        <a:latin typeface="Times New Roman"/>
                        <a:cs typeface="Times New Roman"/>
                      </a:endParaRPr>
                    </a:p>
                    <a:p>
                      <a:pPr marL="444500" marR="174625" indent="-262255">
                        <a:lnSpc>
                          <a:spcPct val="100000"/>
                        </a:lnSpc>
                      </a:pPr>
                      <a:r>
                        <a:rPr sz="1000" spc="-10">
                          <a:solidFill>
                            <a:srgbClr val="63606B"/>
                          </a:solidFill>
                          <a:latin typeface="Arial Narrow"/>
                          <a:cs typeface="Arial Narrow"/>
                        </a:rPr>
                        <a:t>Broaden</a:t>
                      </a:r>
                      <a:r>
                        <a:rPr sz="1000">
                          <a:solidFill>
                            <a:srgbClr val="63606B"/>
                          </a:solidFill>
                          <a:latin typeface="Arial Narrow"/>
                          <a:cs typeface="Arial Narrow"/>
                        </a:rPr>
                        <a:t> </a:t>
                      </a:r>
                      <a:r>
                        <a:rPr sz="1000" spc="-10">
                          <a:solidFill>
                            <a:srgbClr val="63606B"/>
                          </a:solidFill>
                          <a:latin typeface="Arial Narrow"/>
                          <a:cs typeface="Arial Narrow"/>
                        </a:rPr>
                        <a:t>participation</a:t>
                      </a:r>
                      <a:r>
                        <a:rPr sz="1000" spc="20">
                          <a:solidFill>
                            <a:srgbClr val="63606B"/>
                          </a:solidFill>
                          <a:latin typeface="Arial Narrow"/>
                          <a:cs typeface="Arial Narrow"/>
                        </a:rPr>
                        <a:t> </a:t>
                      </a:r>
                      <a:r>
                        <a:rPr sz="1000">
                          <a:solidFill>
                            <a:srgbClr val="63606B"/>
                          </a:solidFill>
                          <a:latin typeface="Arial Narrow"/>
                          <a:cs typeface="Arial Narrow"/>
                        </a:rPr>
                        <a:t>of</a:t>
                      </a:r>
                      <a:r>
                        <a:rPr sz="1000" spc="25">
                          <a:solidFill>
                            <a:srgbClr val="63606B"/>
                          </a:solidFill>
                          <a:latin typeface="Arial Narrow"/>
                          <a:cs typeface="Arial Narrow"/>
                        </a:rPr>
                        <a:t> </a:t>
                      </a:r>
                      <a:r>
                        <a:rPr sz="1000" spc="-10">
                          <a:solidFill>
                            <a:srgbClr val="63606B"/>
                          </a:solidFill>
                          <a:latin typeface="Arial Narrow"/>
                          <a:cs typeface="Arial Narrow"/>
                        </a:rPr>
                        <a:t>under- represented</a:t>
                      </a:r>
                      <a:r>
                        <a:rPr sz="1000" spc="20">
                          <a:solidFill>
                            <a:srgbClr val="63606B"/>
                          </a:solidFill>
                          <a:latin typeface="Arial Narrow"/>
                          <a:cs typeface="Arial Narrow"/>
                        </a:rPr>
                        <a:t> </a:t>
                      </a:r>
                      <a:r>
                        <a:rPr sz="1000" spc="-10">
                          <a:solidFill>
                            <a:srgbClr val="63606B"/>
                          </a:solidFill>
                          <a:latin typeface="Arial Narrow"/>
                          <a:cs typeface="Arial Narrow"/>
                        </a:rPr>
                        <a:t>groups</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30"/>
                        </a:spcBef>
                      </a:pPr>
                      <a:endParaRPr sz="1400">
                        <a:latin typeface="Times New Roman"/>
                        <a:cs typeface="Times New Roman"/>
                      </a:endParaRPr>
                    </a:p>
                    <a:p>
                      <a:pPr marL="90170" marR="77470" indent="-3175">
                        <a:lnSpc>
                          <a:spcPct val="100000"/>
                        </a:lnSpc>
                      </a:pPr>
                      <a:r>
                        <a:rPr sz="1000" spc="-10">
                          <a:solidFill>
                            <a:srgbClr val="63606B"/>
                          </a:solidFill>
                          <a:latin typeface="Arial Narrow"/>
                          <a:cs typeface="Arial Narrow"/>
                        </a:rPr>
                        <a:t>Increased participation</a:t>
                      </a:r>
                      <a:r>
                        <a:rPr sz="1000" spc="5">
                          <a:solidFill>
                            <a:srgbClr val="63606B"/>
                          </a:solidFill>
                          <a:latin typeface="Arial Narrow"/>
                          <a:cs typeface="Arial Narrow"/>
                        </a:rPr>
                        <a:t> </a:t>
                      </a:r>
                      <a:r>
                        <a:rPr sz="1000">
                          <a:solidFill>
                            <a:srgbClr val="63606B"/>
                          </a:solidFill>
                          <a:latin typeface="Arial Narrow"/>
                          <a:cs typeface="Arial Narrow"/>
                        </a:rPr>
                        <a:t>of</a:t>
                      </a:r>
                      <a:r>
                        <a:rPr sz="1000" spc="15">
                          <a:solidFill>
                            <a:srgbClr val="63606B"/>
                          </a:solidFill>
                          <a:latin typeface="Arial Narrow"/>
                          <a:cs typeface="Arial Narrow"/>
                        </a:rPr>
                        <a:t> </a:t>
                      </a:r>
                      <a:r>
                        <a:rPr sz="1000">
                          <a:solidFill>
                            <a:srgbClr val="63606B"/>
                          </a:solidFill>
                          <a:latin typeface="Arial Narrow"/>
                          <a:cs typeface="Arial Narrow"/>
                        </a:rPr>
                        <a:t>women</a:t>
                      </a:r>
                      <a:r>
                        <a:rPr sz="1000" spc="5">
                          <a:solidFill>
                            <a:srgbClr val="63606B"/>
                          </a:solidFill>
                          <a:latin typeface="Arial Narrow"/>
                          <a:cs typeface="Arial Narrow"/>
                        </a:rPr>
                        <a:t> </a:t>
                      </a:r>
                      <a:r>
                        <a:rPr sz="1000" spc="-25">
                          <a:solidFill>
                            <a:srgbClr val="63606B"/>
                          </a:solidFill>
                          <a:latin typeface="Arial Narrow"/>
                          <a:cs typeface="Arial Narrow"/>
                        </a:rPr>
                        <a:t>and </a:t>
                      </a:r>
                      <a:r>
                        <a:rPr sz="1000" spc="-10">
                          <a:solidFill>
                            <a:srgbClr val="63606B"/>
                          </a:solidFill>
                          <a:latin typeface="Arial Narrow"/>
                          <a:cs typeface="Arial Narrow"/>
                        </a:rPr>
                        <a:t>underrepresented</a:t>
                      </a:r>
                      <a:r>
                        <a:rPr sz="1000" spc="-30">
                          <a:solidFill>
                            <a:srgbClr val="63606B"/>
                          </a:solidFill>
                          <a:latin typeface="Arial Narrow"/>
                          <a:cs typeface="Arial Narrow"/>
                        </a:rPr>
                        <a:t> </a:t>
                      </a:r>
                      <a:r>
                        <a:rPr sz="1000">
                          <a:solidFill>
                            <a:srgbClr val="63606B"/>
                          </a:solidFill>
                          <a:latin typeface="Arial Narrow"/>
                          <a:cs typeface="Arial Narrow"/>
                        </a:rPr>
                        <a:t>minorities</a:t>
                      </a:r>
                      <a:r>
                        <a:rPr sz="1000" spc="5">
                          <a:solidFill>
                            <a:srgbClr val="63606B"/>
                          </a:solidFill>
                          <a:latin typeface="Arial Narrow"/>
                          <a:cs typeface="Arial Narrow"/>
                        </a:rPr>
                        <a:t> </a:t>
                      </a:r>
                      <a:r>
                        <a:rPr sz="1000">
                          <a:solidFill>
                            <a:srgbClr val="63606B"/>
                          </a:solidFill>
                          <a:latin typeface="Arial Narrow"/>
                          <a:cs typeface="Arial Narrow"/>
                        </a:rPr>
                        <a:t>in</a:t>
                      </a:r>
                      <a:r>
                        <a:rPr sz="1000" spc="5">
                          <a:solidFill>
                            <a:srgbClr val="63606B"/>
                          </a:solidFill>
                          <a:latin typeface="Arial Narrow"/>
                          <a:cs typeface="Arial Narrow"/>
                        </a:rPr>
                        <a:t> </a:t>
                      </a:r>
                      <a:r>
                        <a:rPr sz="1000" spc="-20">
                          <a:solidFill>
                            <a:srgbClr val="63606B"/>
                          </a:solidFill>
                          <a:latin typeface="Arial Narrow"/>
                          <a:cs typeface="Arial Narrow"/>
                        </a:rPr>
                        <a:t>STEM</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5"/>
                        </a:spcBef>
                      </a:pPr>
                      <a:endParaRPr sz="900">
                        <a:latin typeface="Times New Roman"/>
                        <a:cs typeface="Times New Roman"/>
                      </a:endParaRPr>
                    </a:p>
                    <a:p>
                      <a:pPr marL="127635" marR="116839" indent="-3175" algn="ctr">
                        <a:lnSpc>
                          <a:spcPct val="100000"/>
                        </a:lnSpc>
                      </a:pPr>
                      <a:r>
                        <a:rPr sz="1000" spc="-10">
                          <a:solidFill>
                            <a:srgbClr val="63606B"/>
                          </a:solidFill>
                          <a:latin typeface="Arial Narrow"/>
                          <a:cs typeface="Arial Narrow"/>
                        </a:rPr>
                        <a:t>Expanding</a:t>
                      </a:r>
                      <a:r>
                        <a:rPr sz="1000" spc="10">
                          <a:solidFill>
                            <a:srgbClr val="63606B"/>
                          </a:solidFill>
                          <a:latin typeface="Arial Narrow"/>
                          <a:cs typeface="Arial Narrow"/>
                        </a:rPr>
                        <a:t> </a:t>
                      </a:r>
                      <a:r>
                        <a:rPr sz="1000" spc="-10">
                          <a:solidFill>
                            <a:srgbClr val="63606B"/>
                          </a:solidFill>
                          <a:latin typeface="Arial Narrow"/>
                          <a:cs typeface="Arial Narrow"/>
                        </a:rPr>
                        <a:t>participation</a:t>
                      </a:r>
                      <a:r>
                        <a:rPr sz="1000" spc="20">
                          <a:solidFill>
                            <a:srgbClr val="63606B"/>
                          </a:solidFill>
                          <a:latin typeface="Arial Narrow"/>
                          <a:cs typeface="Arial Narrow"/>
                        </a:rPr>
                        <a:t> </a:t>
                      </a:r>
                      <a:r>
                        <a:rPr sz="1000">
                          <a:solidFill>
                            <a:srgbClr val="63606B"/>
                          </a:solidFill>
                          <a:latin typeface="Arial Narrow"/>
                          <a:cs typeface="Arial Narrow"/>
                        </a:rPr>
                        <a:t>of</a:t>
                      </a:r>
                      <a:r>
                        <a:rPr sz="1000" spc="30">
                          <a:solidFill>
                            <a:srgbClr val="63606B"/>
                          </a:solidFill>
                          <a:latin typeface="Arial Narrow"/>
                          <a:cs typeface="Arial Narrow"/>
                        </a:rPr>
                        <a:t> </a:t>
                      </a:r>
                      <a:r>
                        <a:rPr sz="1000" spc="-10">
                          <a:solidFill>
                            <a:srgbClr val="63606B"/>
                          </a:solidFill>
                          <a:latin typeface="Arial Narrow"/>
                          <a:cs typeface="Arial Narrow"/>
                        </a:rPr>
                        <a:t>women </a:t>
                      </a:r>
                      <a:r>
                        <a:rPr sz="1000">
                          <a:solidFill>
                            <a:srgbClr val="63606B"/>
                          </a:solidFill>
                          <a:latin typeface="Arial Narrow"/>
                          <a:cs typeface="Arial Narrow"/>
                        </a:rPr>
                        <a:t>and</a:t>
                      </a:r>
                      <a:r>
                        <a:rPr sz="1000" spc="-60">
                          <a:solidFill>
                            <a:srgbClr val="63606B"/>
                          </a:solidFill>
                          <a:latin typeface="Arial Narrow"/>
                          <a:cs typeface="Arial Narrow"/>
                        </a:rPr>
                        <a:t> </a:t>
                      </a:r>
                      <a:r>
                        <a:rPr sz="1000">
                          <a:solidFill>
                            <a:srgbClr val="63606B"/>
                          </a:solidFill>
                          <a:latin typeface="Arial Narrow"/>
                          <a:cs typeface="Arial Narrow"/>
                        </a:rPr>
                        <a:t>individuals</a:t>
                      </a:r>
                      <a:r>
                        <a:rPr sz="1000" spc="-30">
                          <a:solidFill>
                            <a:srgbClr val="63606B"/>
                          </a:solidFill>
                          <a:latin typeface="Arial Narrow"/>
                          <a:cs typeface="Arial Narrow"/>
                        </a:rPr>
                        <a:t> </a:t>
                      </a:r>
                      <a:r>
                        <a:rPr sz="1000" spc="-20">
                          <a:solidFill>
                            <a:srgbClr val="63606B"/>
                          </a:solidFill>
                          <a:latin typeface="Arial Narrow"/>
                          <a:cs typeface="Arial Narrow"/>
                        </a:rPr>
                        <a:t>from </a:t>
                      </a:r>
                      <a:r>
                        <a:rPr sz="1000" spc="-10">
                          <a:solidFill>
                            <a:srgbClr val="63606B"/>
                          </a:solidFill>
                          <a:latin typeface="Arial Narrow"/>
                          <a:cs typeface="Arial Narrow"/>
                        </a:rPr>
                        <a:t>underrepresented</a:t>
                      </a:r>
                      <a:r>
                        <a:rPr sz="1000" spc="-25">
                          <a:solidFill>
                            <a:srgbClr val="63606B"/>
                          </a:solidFill>
                          <a:latin typeface="Arial Narrow"/>
                          <a:cs typeface="Arial Narrow"/>
                        </a:rPr>
                        <a:t> </a:t>
                      </a:r>
                      <a:r>
                        <a:rPr sz="1000">
                          <a:solidFill>
                            <a:srgbClr val="63606B"/>
                          </a:solidFill>
                          <a:latin typeface="Arial Narrow"/>
                          <a:cs typeface="Arial Narrow"/>
                        </a:rPr>
                        <a:t>groups</a:t>
                      </a:r>
                      <a:r>
                        <a:rPr sz="1000" spc="-15">
                          <a:solidFill>
                            <a:srgbClr val="63606B"/>
                          </a:solidFill>
                          <a:latin typeface="Arial Narrow"/>
                          <a:cs typeface="Arial Narrow"/>
                        </a:rPr>
                        <a:t> </a:t>
                      </a:r>
                      <a:r>
                        <a:rPr sz="1000">
                          <a:solidFill>
                            <a:srgbClr val="63606B"/>
                          </a:solidFill>
                          <a:latin typeface="Arial Narrow"/>
                          <a:cs typeface="Arial Narrow"/>
                        </a:rPr>
                        <a:t>in</a:t>
                      </a:r>
                      <a:r>
                        <a:rPr sz="1000" spc="10">
                          <a:solidFill>
                            <a:srgbClr val="63606B"/>
                          </a:solidFill>
                          <a:latin typeface="Arial Narrow"/>
                          <a:cs typeface="Arial Narrow"/>
                        </a:rPr>
                        <a:t> </a:t>
                      </a:r>
                      <a:r>
                        <a:rPr sz="1000" spc="-20">
                          <a:solidFill>
                            <a:srgbClr val="63606B"/>
                          </a:solidFill>
                          <a:latin typeface="Arial Narrow"/>
                          <a:cs typeface="Arial Narrow"/>
                        </a:rPr>
                        <a:t>STEM</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5"/>
                        </a:spcBef>
                      </a:pPr>
                      <a:endParaRPr sz="900">
                        <a:latin typeface="Times New Roman"/>
                        <a:cs typeface="Times New Roman"/>
                      </a:endParaRPr>
                    </a:p>
                    <a:p>
                      <a:pPr marL="71120" marR="59690" indent="-3810" algn="ctr">
                        <a:lnSpc>
                          <a:spcPct val="100000"/>
                        </a:lnSpc>
                      </a:pPr>
                      <a:r>
                        <a:rPr sz="1000">
                          <a:solidFill>
                            <a:srgbClr val="63606B"/>
                          </a:solidFill>
                          <a:latin typeface="Arial Narrow"/>
                          <a:cs typeface="Arial Narrow"/>
                        </a:rPr>
                        <a:t>Full</a:t>
                      </a:r>
                      <a:r>
                        <a:rPr sz="1000" spc="5">
                          <a:solidFill>
                            <a:srgbClr val="63606B"/>
                          </a:solidFill>
                          <a:latin typeface="Arial Narrow"/>
                          <a:cs typeface="Arial Narrow"/>
                        </a:rPr>
                        <a:t> </a:t>
                      </a:r>
                      <a:r>
                        <a:rPr sz="1000" spc="-10">
                          <a:solidFill>
                            <a:srgbClr val="63606B"/>
                          </a:solidFill>
                          <a:latin typeface="Arial Narrow"/>
                          <a:cs typeface="Arial Narrow"/>
                        </a:rPr>
                        <a:t>participation </a:t>
                      </a:r>
                      <a:r>
                        <a:rPr sz="1000">
                          <a:solidFill>
                            <a:srgbClr val="63606B"/>
                          </a:solidFill>
                          <a:latin typeface="Arial Narrow"/>
                          <a:cs typeface="Arial Narrow"/>
                        </a:rPr>
                        <a:t>of</a:t>
                      </a:r>
                      <a:r>
                        <a:rPr sz="1000" spc="-5">
                          <a:solidFill>
                            <a:srgbClr val="63606B"/>
                          </a:solidFill>
                          <a:latin typeface="Arial Narrow"/>
                          <a:cs typeface="Arial Narrow"/>
                        </a:rPr>
                        <a:t> </a:t>
                      </a:r>
                      <a:r>
                        <a:rPr sz="1000">
                          <a:solidFill>
                            <a:srgbClr val="63606B"/>
                          </a:solidFill>
                          <a:latin typeface="Arial Narrow"/>
                          <a:cs typeface="Arial Narrow"/>
                        </a:rPr>
                        <a:t>women,</a:t>
                      </a:r>
                      <a:r>
                        <a:rPr sz="1000" spc="-15">
                          <a:solidFill>
                            <a:srgbClr val="63606B"/>
                          </a:solidFill>
                          <a:latin typeface="Arial Narrow"/>
                          <a:cs typeface="Arial Narrow"/>
                        </a:rPr>
                        <a:t> </a:t>
                      </a:r>
                      <a:r>
                        <a:rPr sz="1000" spc="-10">
                          <a:solidFill>
                            <a:srgbClr val="63606B"/>
                          </a:solidFill>
                          <a:latin typeface="Arial Narrow"/>
                          <a:cs typeface="Arial Narrow"/>
                        </a:rPr>
                        <a:t>persons </a:t>
                      </a:r>
                      <a:r>
                        <a:rPr sz="1000">
                          <a:solidFill>
                            <a:srgbClr val="63606B"/>
                          </a:solidFill>
                          <a:latin typeface="Arial Narrow"/>
                          <a:cs typeface="Arial Narrow"/>
                        </a:rPr>
                        <a:t>with</a:t>
                      </a:r>
                      <a:r>
                        <a:rPr sz="1000" spc="-50">
                          <a:solidFill>
                            <a:srgbClr val="63606B"/>
                          </a:solidFill>
                          <a:latin typeface="Arial Narrow"/>
                          <a:cs typeface="Arial Narrow"/>
                        </a:rPr>
                        <a:t> </a:t>
                      </a:r>
                      <a:r>
                        <a:rPr sz="1000">
                          <a:solidFill>
                            <a:srgbClr val="63606B"/>
                          </a:solidFill>
                          <a:latin typeface="Arial Narrow"/>
                          <a:cs typeface="Arial Narrow"/>
                        </a:rPr>
                        <a:t>disabilities,</a:t>
                      </a:r>
                      <a:r>
                        <a:rPr sz="1000" spc="-25">
                          <a:solidFill>
                            <a:srgbClr val="63606B"/>
                          </a:solidFill>
                          <a:latin typeface="Arial Narrow"/>
                          <a:cs typeface="Arial Narrow"/>
                        </a:rPr>
                        <a:t> and</a:t>
                      </a:r>
                      <a:r>
                        <a:rPr sz="1000" spc="500">
                          <a:solidFill>
                            <a:srgbClr val="63606B"/>
                          </a:solidFill>
                          <a:latin typeface="Arial Narrow"/>
                          <a:cs typeface="Arial Narrow"/>
                        </a:rPr>
                        <a:t> </a:t>
                      </a:r>
                      <a:r>
                        <a:rPr sz="1000" spc="-10">
                          <a:solidFill>
                            <a:srgbClr val="63606B"/>
                          </a:solidFill>
                          <a:latin typeface="Arial Narrow"/>
                          <a:cs typeface="Arial Narrow"/>
                        </a:rPr>
                        <a:t>underrepresented</a:t>
                      </a:r>
                      <a:r>
                        <a:rPr sz="1000" spc="-30">
                          <a:solidFill>
                            <a:srgbClr val="63606B"/>
                          </a:solidFill>
                          <a:latin typeface="Arial Narrow"/>
                          <a:cs typeface="Arial Narrow"/>
                        </a:rPr>
                        <a:t> </a:t>
                      </a:r>
                      <a:r>
                        <a:rPr sz="1000">
                          <a:solidFill>
                            <a:srgbClr val="63606B"/>
                          </a:solidFill>
                          <a:latin typeface="Arial Narrow"/>
                          <a:cs typeface="Arial Narrow"/>
                        </a:rPr>
                        <a:t>minorities</a:t>
                      </a:r>
                      <a:r>
                        <a:rPr sz="1000" spc="5">
                          <a:solidFill>
                            <a:srgbClr val="63606B"/>
                          </a:solidFill>
                          <a:latin typeface="Arial Narrow"/>
                          <a:cs typeface="Arial Narrow"/>
                        </a:rPr>
                        <a:t> </a:t>
                      </a:r>
                      <a:r>
                        <a:rPr sz="1000">
                          <a:solidFill>
                            <a:srgbClr val="63606B"/>
                          </a:solidFill>
                          <a:latin typeface="Arial Narrow"/>
                          <a:cs typeface="Arial Narrow"/>
                        </a:rPr>
                        <a:t>in</a:t>
                      </a:r>
                      <a:r>
                        <a:rPr sz="1000" spc="5">
                          <a:solidFill>
                            <a:srgbClr val="63606B"/>
                          </a:solidFill>
                          <a:latin typeface="Arial Narrow"/>
                          <a:cs typeface="Arial Narrow"/>
                        </a:rPr>
                        <a:t> </a:t>
                      </a:r>
                      <a:r>
                        <a:rPr sz="1000" spc="-20">
                          <a:solidFill>
                            <a:srgbClr val="63606B"/>
                          </a:solidFill>
                          <a:latin typeface="Arial Narrow"/>
                          <a:cs typeface="Arial Narrow"/>
                        </a:rPr>
                        <a:t>STEM</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extLst>
                  <a:ext uri="{0D108BD9-81ED-4DB2-BD59-A6C34878D82A}">
                    <a16:rowId xmlns:a16="http://schemas.microsoft.com/office/drawing/2014/main" val="10001"/>
                  </a:ext>
                </a:extLst>
              </a:tr>
              <a:tr h="936625">
                <a:tc>
                  <a:txBody>
                    <a:bodyPr/>
                    <a:lstStyle/>
                    <a:p>
                      <a:pPr>
                        <a:lnSpc>
                          <a:spcPct val="100000"/>
                        </a:lnSpc>
                      </a:pPr>
                      <a:endParaRPr sz="1100">
                        <a:latin typeface="Times New Roman"/>
                        <a:cs typeface="Times New Roman"/>
                      </a:endParaRPr>
                    </a:p>
                    <a:p>
                      <a:pPr>
                        <a:lnSpc>
                          <a:spcPct val="100000"/>
                        </a:lnSpc>
                        <a:spcBef>
                          <a:spcPts val="10"/>
                        </a:spcBef>
                      </a:pPr>
                      <a:endParaRPr sz="1050">
                        <a:latin typeface="Times New Roman"/>
                        <a:cs typeface="Times New Roman"/>
                      </a:endParaRPr>
                    </a:p>
                    <a:p>
                      <a:pPr marL="568325" marR="73660" indent="-488950">
                        <a:lnSpc>
                          <a:spcPct val="100000"/>
                        </a:lnSpc>
                        <a:spcBef>
                          <a:spcPts val="5"/>
                        </a:spcBef>
                      </a:pPr>
                      <a:r>
                        <a:rPr sz="1000">
                          <a:solidFill>
                            <a:srgbClr val="63606B"/>
                          </a:solidFill>
                          <a:latin typeface="Arial Narrow"/>
                          <a:cs typeface="Arial Narrow"/>
                        </a:rPr>
                        <a:t>Enhance</a:t>
                      </a:r>
                      <a:r>
                        <a:rPr sz="1000" spc="-10">
                          <a:solidFill>
                            <a:srgbClr val="63606B"/>
                          </a:solidFill>
                          <a:latin typeface="Arial Narrow"/>
                          <a:cs typeface="Arial Narrow"/>
                        </a:rPr>
                        <a:t> infrastructure</a:t>
                      </a:r>
                      <a:r>
                        <a:rPr sz="1000" spc="-20">
                          <a:solidFill>
                            <a:srgbClr val="63606B"/>
                          </a:solidFill>
                          <a:latin typeface="Arial Narrow"/>
                          <a:cs typeface="Arial Narrow"/>
                        </a:rPr>
                        <a:t> </a:t>
                      </a:r>
                      <a:r>
                        <a:rPr sz="1000">
                          <a:solidFill>
                            <a:srgbClr val="63606B"/>
                          </a:solidFill>
                          <a:latin typeface="Arial Narrow"/>
                          <a:cs typeface="Arial Narrow"/>
                        </a:rPr>
                        <a:t>for</a:t>
                      </a:r>
                      <a:r>
                        <a:rPr sz="1000" spc="10">
                          <a:solidFill>
                            <a:srgbClr val="63606B"/>
                          </a:solidFill>
                          <a:latin typeface="Arial Narrow"/>
                          <a:cs typeface="Arial Narrow"/>
                        </a:rPr>
                        <a:t> </a:t>
                      </a:r>
                      <a:r>
                        <a:rPr sz="1000" spc="-10">
                          <a:solidFill>
                            <a:srgbClr val="63606B"/>
                          </a:solidFill>
                          <a:latin typeface="Arial Narrow"/>
                          <a:cs typeface="Arial Narrow"/>
                        </a:rPr>
                        <a:t>research </a:t>
                      </a:r>
                      <a:r>
                        <a:rPr sz="1000">
                          <a:solidFill>
                            <a:srgbClr val="63606B"/>
                          </a:solidFill>
                          <a:latin typeface="Arial Narrow"/>
                          <a:cs typeface="Arial Narrow"/>
                        </a:rPr>
                        <a:t>and</a:t>
                      </a:r>
                      <a:r>
                        <a:rPr sz="1000" spc="-40">
                          <a:solidFill>
                            <a:srgbClr val="63606B"/>
                          </a:solidFill>
                          <a:latin typeface="Arial Narrow"/>
                          <a:cs typeface="Arial Narrow"/>
                        </a:rPr>
                        <a:t> </a:t>
                      </a:r>
                      <a:r>
                        <a:rPr sz="1000" spc="-10">
                          <a:solidFill>
                            <a:srgbClr val="63606B"/>
                          </a:solidFill>
                          <a:latin typeface="Arial Narrow"/>
                          <a:cs typeface="Arial Narrow"/>
                        </a:rPr>
                        <a:t>education</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10"/>
                        </a:spcBef>
                      </a:pPr>
                      <a:endParaRPr sz="1050">
                        <a:latin typeface="Times New Roman"/>
                        <a:cs typeface="Times New Roman"/>
                      </a:endParaRPr>
                    </a:p>
                    <a:p>
                      <a:pPr marL="425450" marR="202565" indent="-216535">
                        <a:lnSpc>
                          <a:spcPct val="100000"/>
                        </a:lnSpc>
                        <a:spcBef>
                          <a:spcPts val="5"/>
                        </a:spcBef>
                      </a:pPr>
                      <a:r>
                        <a:rPr sz="1000" spc="-10">
                          <a:solidFill>
                            <a:srgbClr val="63606B"/>
                          </a:solidFill>
                          <a:latin typeface="Arial Narrow"/>
                          <a:cs typeface="Arial Narrow"/>
                        </a:rPr>
                        <a:t>Increased</a:t>
                      </a:r>
                      <a:r>
                        <a:rPr sz="1000" spc="20">
                          <a:solidFill>
                            <a:srgbClr val="63606B"/>
                          </a:solidFill>
                          <a:latin typeface="Arial Narrow"/>
                          <a:cs typeface="Arial Narrow"/>
                        </a:rPr>
                        <a:t> </a:t>
                      </a:r>
                      <a:r>
                        <a:rPr sz="1000" spc="-10">
                          <a:solidFill>
                            <a:srgbClr val="63606B"/>
                          </a:solidFill>
                          <a:latin typeface="Arial Narrow"/>
                          <a:cs typeface="Arial Narrow"/>
                        </a:rPr>
                        <a:t>partnerships</a:t>
                      </a:r>
                      <a:r>
                        <a:rPr sz="1000" spc="50">
                          <a:solidFill>
                            <a:srgbClr val="63606B"/>
                          </a:solidFill>
                          <a:latin typeface="Arial Narrow"/>
                          <a:cs typeface="Arial Narrow"/>
                        </a:rPr>
                        <a:t> </a:t>
                      </a:r>
                      <a:r>
                        <a:rPr sz="1000" spc="-10">
                          <a:solidFill>
                            <a:srgbClr val="63606B"/>
                          </a:solidFill>
                          <a:latin typeface="Arial Narrow"/>
                          <a:cs typeface="Arial Narrow"/>
                        </a:rPr>
                        <a:t>between </a:t>
                      </a:r>
                      <a:r>
                        <a:rPr sz="1000">
                          <a:solidFill>
                            <a:srgbClr val="63606B"/>
                          </a:solidFill>
                          <a:latin typeface="Arial Narrow"/>
                          <a:cs typeface="Arial Narrow"/>
                        </a:rPr>
                        <a:t>academia</a:t>
                      </a:r>
                      <a:r>
                        <a:rPr sz="1000" spc="-45">
                          <a:solidFill>
                            <a:srgbClr val="63606B"/>
                          </a:solidFill>
                          <a:latin typeface="Arial Narrow"/>
                          <a:cs typeface="Arial Narrow"/>
                        </a:rPr>
                        <a:t> </a:t>
                      </a:r>
                      <a:r>
                        <a:rPr sz="1000">
                          <a:solidFill>
                            <a:srgbClr val="63606B"/>
                          </a:solidFill>
                          <a:latin typeface="Arial Narrow"/>
                          <a:cs typeface="Arial Narrow"/>
                        </a:rPr>
                        <a:t>and</a:t>
                      </a:r>
                      <a:r>
                        <a:rPr sz="1000" spc="-40">
                          <a:solidFill>
                            <a:srgbClr val="63606B"/>
                          </a:solidFill>
                          <a:latin typeface="Arial Narrow"/>
                          <a:cs typeface="Arial Narrow"/>
                        </a:rPr>
                        <a:t> </a:t>
                      </a:r>
                      <a:r>
                        <a:rPr sz="1000" spc="-10">
                          <a:solidFill>
                            <a:srgbClr val="63606B"/>
                          </a:solidFill>
                          <a:latin typeface="Arial Narrow"/>
                          <a:cs typeface="Arial Narrow"/>
                        </a:rPr>
                        <a:t>industry</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10"/>
                        </a:spcBef>
                      </a:pPr>
                      <a:endParaRPr sz="1050">
                        <a:latin typeface="Times New Roman"/>
                        <a:cs typeface="Times New Roman"/>
                      </a:endParaRPr>
                    </a:p>
                    <a:p>
                      <a:pPr marL="143510" marR="133985" indent="22225">
                        <a:lnSpc>
                          <a:spcPct val="100000"/>
                        </a:lnSpc>
                        <a:spcBef>
                          <a:spcPts val="5"/>
                        </a:spcBef>
                      </a:pPr>
                      <a:r>
                        <a:rPr sz="1000" spc="-10">
                          <a:solidFill>
                            <a:srgbClr val="63606B"/>
                          </a:solidFill>
                          <a:latin typeface="Arial Narrow"/>
                          <a:cs typeface="Arial Narrow"/>
                        </a:rPr>
                        <a:t>Enhancing</a:t>
                      </a:r>
                      <a:r>
                        <a:rPr sz="1000" spc="30">
                          <a:solidFill>
                            <a:srgbClr val="63606B"/>
                          </a:solidFill>
                          <a:latin typeface="Arial Narrow"/>
                          <a:cs typeface="Arial Narrow"/>
                        </a:rPr>
                        <a:t> </a:t>
                      </a:r>
                      <a:r>
                        <a:rPr sz="1000" spc="-10">
                          <a:solidFill>
                            <a:srgbClr val="63606B"/>
                          </a:solidFill>
                          <a:latin typeface="Arial Narrow"/>
                          <a:cs typeface="Arial Narrow"/>
                        </a:rPr>
                        <a:t>partnerships</a:t>
                      </a:r>
                      <a:r>
                        <a:rPr sz="1000" spc="45">
                          <a:solidFill>
                            <a:srgbClr val="63606B"/>
                          </a:solidFill>
                          <a:latin typeface="Arial Narrow"/>
                          <a:cs typeface="Arial Narrow"/>
                        </a:rPr>
                        <a:t> </a:t>
                      </a:r>
                      <a:r>
                        <a:rPr sz="1000" spc="-10">
                          <a:solidFill>
                            <a:srgbClr val="63606B"/>
                          </a:solidFill>
                          <a:latin typeface="Arial Narrow"/>
                          <a:cs typeface="Arial Narrow"/>
                        </a:rPr>
                        <a:t>between </a:t>
                      </a:r>
                      <a:r>
                        <a:rPr sz="1000">
                          <a:solidFill>
                            <a:srgbClr val="63606B"/>
                          </a:solidFill>
                          <a:latin typeface="Arial Narrow"/>
                          <a:cs typeface="Arial Narrow"/>
                        </a:rPr>
                        <a:t>academia</a:t>
                      </a:r>
                      <a:r>
                        <a:rPr sz="1000" spc="-50">
                          <a:solidFill>
                            <a:srgbClr val="63606B"/>
                          </a:solidFill>
                          <a:latin typeface="Arial Narrow"/>
                          <a:cs typeface="Arial Narrow"/>
                        </a:rPr>
                        <a:t> </a:t>
                      </a:r>
                      <a:r>
                        <a:rPr sz="1000">
                          <a:solidFill>
                            <a:srgbClr val="63606B"/>
                          </a:solidFill>
                          <a:latin typeface="Arial Narrow"/>
                          <a:cs typeface="Arial Narrow"/>
                        </a:rPr>
                        <a:t>and</a:t>
                      </a:r>
                      <a:r>
                        <a:rPr sz="1000" spc="-40">
                          <a:solidFill>
                            <a:srgbClr val="63606B"/>
                          </a:solidFill>
                          <a:latin typeface="Arial Narrow"/>
                          <a:cs typeface="Arial Narrow"/>
                        </a:rPr>
                        <a:t> </a:t>
                      </a:r>
                      <a:r>
                        <a:rPr sz="1000">
                          <a:solidFill>
                            <a:srgbClr val="63606B"/>
                          </a:solidFill>
                          <a:latin typeface="Arial Narrow"/>
                          <a:cs typeface="Arial Narrow"/>
                        </a:rPr>
                        <a:t>industry</a:t>
                      </a:r>
                      <a:r>
                        <a:rPr sz="1000" spc="-35">
                          <a:solidFill>
                            <a:srgbClr val="63606B"/>
                          </a:solidFill>
                          <a:latin typeface="Arial Narrow"/>
                          <a:cs typeface="Arial Narrow"/>
                        </a:rPr>
                        <a:t> </a:t>
                      </a:r>
                      <a:r>
                        <a:rPr sz="1000">
                          <a:solidFill>
                            <a:srgbClr val="63606B"/>
                          </a:solidFill>
                          <a:latin typeface="Arial Narrow"/>
                          <a:cs typeface="Arial Narrow"/>
                        </a:rPr>
                        <a:t>in</a:t>
                      </a:r>
                      <a:r>
                        <a:rPr sz="1000" spc="-25">
                          <a:solidFill>
                            <a:srgbClr val="63606B"/>
                          </a:solidFill>
                          <a:latin typeface="Arial Narrow"/>
                          <a:cs typeface="Arial Narrow"/>
                        </a:rPr>
                        <a:t> </a:t>
                      </a:r>
                      <a:r>
                        <a:rPr sz="1000">
                          <a:solidFill>
                            <a:srgbClr val="63606B"/>
                          </a:solidFill>
                          <a:latin typeface="Arial Narrow"/>
                          <a:cs typeface="Arial Narrow"/>
                        </a:rPr>
                        <a:t>the</a:t>
                      </a:r>
                      <a:r>
                        <a:rPr sz="1000" spc="-35">
                          <a:solidFill>
                            <a:srgbClr val="63606B"/>
                          </a:solidFill>
                          <a:latin typeface="Arial Narrow"/>
                          <a:cs typeface="Arial Narrow"/>
                        </a:rPr>
                        <a:t> </a:t>
                      </a:r>
                      <a:r>
                        <a:rPr sz="1000" spc="-20">
                          <a:solidFill>
                            <a:srgbClr val="63606B"/>
                          </a:solidFill>
                          <a:latin typeface="Arial Narrow"/>
                          <a:cs typeface="Arial Narrow"/>
                        </a:rPr>
                        <a:t>U.S.</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spcBef>
                          <a:spcPts val="20"/>
                        </a:spcBef>
                      </a:pPr>
                      <a:endParaRPr sz="1100">
                        <a:latin typeface="Times New Roman"/>
                        <a:cs typeface="Times New Roman"/>
                      </a:endParaRPr>
                    </a:p>
                    <a:p>
                      <a:pPr marL="50800" marR="43180" indent="3175" algn="ctr">
                        <a:lnSpc>
                          <a:spcPct val="100000"/>
                        </a:lnSpc>
                      </a:pPr>
                      <a:r>
                        <a:rPr sz="1000" spc="-10">
                          <a:solidFill>
                            <a:srgbClr val="63606B"/>
                          </a:solidFill>
                          <a:latin typeface="Arial Narrow"/>
                          <a:cs typeface="Arial Narrow"/>
                        </a:rPr>
                        <a:t>Enhanced</a:t>
                      </a:r>
                      <a:r>
                        <a:rPr sz="1000" spc="10">
                          <a:solidFill>
                            <a:srgbClr val="63606B"/>
                          </a:solidFill>
                          <a:latin typeface="Arial Narrow"/>
                          <a:cs typeface="Arial Narrow"/>
                        </a:rPr>
                        <a:t> </a:t>
                      </a:r>
                      <a:r>
                        <a:rPr sz="1000" spc="-10">
                          <a:solidFill>
                            <a:srgbClr val="63606B"/>
                          </a:solidFill>
                          <a:latin typeface="Arial Narrow"/>
                          <a:cs typeface="Arial Narrow"/>
                        </a:rPr>
                        <a:t>infrastructure</a:t>
                      </a:r>
                      <a:r>
                        <a:rPr sz="1000" spc="5">
                          <a:solidFill>
                            <a:srgbClr val="63606B"/>
                          </a:solidFill>
                          <a:latin typeface="Arial Narrow"/>
                          <a:cs typeface="Arial Narrow"/>
                        </a:rPr>
                        <a:t> </a:t>
                      </a:r>
                      <a:r>
                        <a:rPr sz="1000">
                          <a:solidFill>
                            <a:srgbClr val="63606B"/>
                          </a:solidFill>
                          <a:latin typeface="Arial Narrow"/>
                          <a:cs typeface="Arial Narrow"/>
                        </a:rPr>
                        <a:t>for</a:t>
                      </a:r>
                      <a:r>
                        <a:rPr sz="1000" spc="35">
                          <a:solidFill>
                            <a:srgbClr val="63606B"/>
                          </a:solidFill>
                          <a:latin typeface="Arial Narrow"/>
                          <a:cs typeface="Arial Narrow"/>
                        </a:rPr>
                        <a:t> </a:t>
                      </a:r>
                      <a:r>
                        <a:rPr sz="1000" spc="-10">
                          <a:solidFill>
                            <a:srgbClr val="63606B"/>
                          </a:solidFill>
                          <a:latin typeface="Arial Narrow"/>
                          <a:cs typeface="Arial Narrow"/>
                        </a:rPr>
                        <a:t>research </a:t>
                      </a:r>
                      <a:r>
                        <a:rPr sz="1000">
                          <a:solidFill>
                            <a:srgbClr val="63606B"/>
                          </a:solidFill>
                          <a:latin typeface="Arial Narrow"/>
                          <a:cs typeface="Arial Narrow"/>
                        </a:rPr>
                        <a:t>and</a:t>
                      </a:r>
                      <a:r>
                        <a:rPr sz="1000" spc="-20">
                          <a:solidFill>
                            <a:srgbClr val="63606B"/>
                          </a:solidFill>
                          <a:latin typeface="Arial Narrow"/>
                          <a:cs typeface="Arial Narrow"/>
                        </a:rPr>
                        <a:t> </a:t>
                      </a:r>
                      <a:r>
                        <a:rPr sz="1000" spc="-10">
                          <a:solidFill>
                            <a:srgbClr val="63606B"/>
                          </a:solidFill>
                          <a:latin typeface="Arial Narrow"/>
                          <a:cs typeface="Arial Narrow"/>
                        </a:rPr>
                        <a:t>education;</a:t>
                      </a:r>
                      <a:r>
                        <a:rPr sz="1000" spc="-30">
                          <a:solidFill>
                            <a:srgbClr val="63606B"/>
                          </a:solidFill>
                          <a:latin typeface="Arial Narrow"/>
                          <a:cs typeface="Arial Narrow"/>
                        </a:rPr>
                        <a:t> </a:t>
                      </a:r>
                      <a:r>
                        <a:rPr sz="1000">
                          <a:solidFill>
                            <a:srgbClr val="63606B"/>
                          </a:solidFill>
                          <a:latin typeface="Arial Narrow"/>
                          <a:cs typeface="Arial Narrow"/>
                        </a:rPr>
                        <a:t>increased</a:t>
                      </a:r>
                      <a:r>
                        <a:rPr sz="1000" spc="-20">
                          <a:solidFill>
                            <a:srgbClr val="63606B"/>
                          </a:solidFill>
                          <a:latin typeface="Arial Narrow"/>
                          <a:cs typeface="Arial Narrow"/>
                        </a:rPr>
                        <a:t> </a:t>
                      </a:r>
                      <a:r>
                        <a:rPr sz="1000" spc="-10">
                          <a:solidFill>
                            <a:srgbClr val="63606B"/>
                          </a:solidFill>
                          <a:latin typeface="Arial Narrow"/>
                          <a:cs typeface="Arial Narrow"/>
                        </a:rPr>
                        <a:t>partnerships between</a:t>
                      </a:r>
                      <a:r>
                        <a:rPr sz="1000" spc="-15">
                          <a:solidFill>
                            <a:srgbClr val="63606B"/>
                          </a:solidFill>
                          <a:latin typeface="Arial Narrow"/>
                          <a:cs typeface="Arial Narrow"/>
                        </a:rPr>
                        <a:t> </a:t>
                      </a:r>
                      <a:r>
                        <a:rPr sz="1000" spc="-10">
                          <a:solidFill>
                            <a:srgbClr val="63606B"/>
                          </a:solidFill>
                          <a:latin typeface="Arial Narrow"/>
                          <a:cs typeface="Arial Narrow"/>
                        </a:rPr>
                        <a:t>academia,</a:t>
                      </a:r>
                      <a:r>
                        <a:rPr sz="1000" spc="-5">
                          <a:solidFill>
                            <a:srgbClr val="63606B"/>
                          </a:solidFill>
                          <a:latin typeface="Arial Narrow"/>
                          <a:cs typeface="Arial Narrow"/>
                        </a:rPr>
                        <a:t> </a:t>
                      </a:r>
                      <a:r>
                        <a:rPr sz="1000">
                          <a:solidFill>
                            <a:srgbClr val="63606B"/>
                          </a:solidFill>
                          <a:latin typeface="Arial Narrow"/>
                          <a:cs typeface="Arial Narrow"/>
                        </a:rPr>
                        <a:t>industry, </a:t>
                      </a:r>
                      <a:r>
                        <a:rPr sz="1000" spc="-25">
                          <a:solidFill>
                            <a:srgbClr val="63606B"/>
                          </a:solidFill>
                          <a:latin typeface="Arial Narrow"/>
                          <a:cs typeface="Arial Narrow"/>
                        </a:rPr>
                        <a:t>and </a:t>
                      </a:r>
                      <a:r>
                        <a:rPr sz="1000" spc="-10">
                          <a:solidFill>
                            <a:srgbClr val="63606B"/>
                          </a:solidFill>
                          <a:latin typeface="Arial Narrow"/>
                          <a:cs typeface="Arial Narrow"/>
                        </a:rPr>
                        <a:t>others</a:t>
                      </a:r>
                      <a:endParaRPr sz="1000">
                        <a:latin typeface="Arial Narrow"/>
                        <a:cs typeface="Arial Narrow"/>
                      </a:endParaRPr>
                    </a:p>
                  </a:txBody>
                  <a:tcPr marL="0" marR="0" marT="254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extLst>
                  <a:ext uri="{0D108BD9-81ED-4DB2-BD59-A6C34878D82A}">
                    <a16:rowId xmlns:a16="http://schemas.microsoft.com/office/drawing/2014/main" val="10002"/>
                  </a:ext>
                </a:extLst>
              </a:tr>
              <a:tr h="949960">
                <a:tc>
                  <a:txBody>
                    <a:bodyPr/>
                    <a:lstStyle/>
                    <a:p>
                      <a:pPr>
                        <a:lnSpc>
                          <a:spcPct val="100000"/>
                        </a:lnSpc>
                      </a:pPr>
                      <a:endParaRPr sz="1100">
                        <a:latin typeface="Times New Roman"/>
                        <a:cs typeface="Times New Roman"/>
                      </a:endParaRPr>
                    </a:p>
                    <a:p>
                      <a:pPr marL="95250" marR="87630" algn="ctr">
                        <a:lnSpc>
                          <a:spcPct val="100000"/>
                        </a:lnSpc>
                        <a:spcBef>
                          <a:spcPts val="690"/>
                        </a:spcBef>
                      </a:pPr>
                      <a:r>
                        <a:rPr sz="1000" spc="-10">
                          <a:solidFill>
                            <a:srgbClr val="63606B"/>
                          </a:solidFill>
                          <a:latin typeface="Arial Narrow"/>
                          <a:cs typeface="Arial Narrow"/>
                        </a:rPr>
                        <a:t>Broaden</a:t>
                      </a:r>
                      <a:r>
                        <a:rPr sz="1000" spc="-5">
                          <a:solidFill>
                            <a:srgbClr val="63606B"/>
                          </a:solidFill>
                          <a:latin typeface="Arial Narrow"/>
                          <a:cs typeface="Arial Narrow"/>
                        </a:rPr>
                        <a:t> </a:t>
                      </a:r>
                      <a:r>
                        <a:rPr sz="1000" spc="-10">
                          <a:solidFill>
                            <a:srgbClr val="63606B"/>
                          </a:solidFill>
                          <a:latin typeface="Arial Narrow"/>
                          <a:cs typeface="Arial Narrow"/>
                        </a:rPr>
                        <a:t>dissemination</a:t>
                      </a:r>
                      <a:r>
                        <a:rPr sz="1000" spc="30">
                          <a:solidFill>
                            <a:srgbClr val="63606B"/>
                          </a:solidFill>
                          <a:latin typeface="Arial Narrow"/>
                          <a:cs typeface="Arial Narrow"/>
                        </a:rPr>
                        <a:t> </a:t>
                      </a:r>
                      <a:r>
                        <a:rPr sz="1000">
                          <a:solidFill>
                            <a:srgbClr val="63606B"/>
                          </a:solidFill>
                          <a:latin typeface="Arial Narrow"/>
                          <a:cs typeface="Arial Narrow"/>
                        </a:rPr>
                        <a:t>to</a:t>
                      </a:r>
                      <a:r>
                        <a:rPr sz="1000" spc="25">
                          <a:solidFill>
                            <a:srgbClr val="63606B"/>
                          </a:solidFill>
                          <a:latin typeface="Arial Narrow"/>
                          <a:cs typeface="Arial Narrow"/>
                        </a:rPr>
                        <a:t> </a:t>
                      </a:r>
                      <a:r>
                        <a:rPr sz="1000" spc="-10">
                          <a:solidFill>
                            <a:srgbClr val="63606B"/>
                          </a:solidFill>
                          <a:latin typeface="Arial Narrow"/>
                          <a:cs typeface="Arial Narrow"/>
                        </a:rPr>
                        <a:t>enhance </a:t>
                      </a:r>
                      <a:r>
                        <a:rPr sz="1000">
                          <a:solidFill>
                            <a:srgbClr val="63606B"/>
                          </a:solidFill>
                          <a:latin typeface="Arial Narrow"/>
                          <a:cs typeface="Arial Narrow"/>
                        </a:rPr>
                        <a:t>scientific</a:t>
                      </a:r>
                      <a:r>
                        <a:rPr sz="1000" spc="-25">
                          <a:solidFill>
                            <a:srgbClr val="63606B"/>
                          </a:solidFill>
                          <a:latin typeface="Arial Narrow"/>
                          <a:cs typeface="Arial Narrow"/>
                        </a:rPr>
                        <a:t> </a:t>
                      </a:r>
                      <a:r>
                        <a:rPr sz="1000">
                          <a:solidFill>
                            <a:srgbClr val="63606B"/>
                          </a:solidFill>
                          <a:latin typeface="Arial Narrow"/>
                          <a:cs typeface="Arial Narrow"/>
                        </a:rPr>
                        <a:t>and</a:t>
                      </a:r>
                      <a:r>
                        <a:rPr sz="1000" spc="-50">
                          <a:solidFill>
                            <a:srgbClr val="63606B"/>
                          </a:solidFill>
                          <a:latin typeface="Arial Narrow"/>
                          <a:cs typeface="Arial Narrow"/>
                        </a:rPr>
                        <a:t> </a:t>
                      </a:r>
                      <a:r>
                        <a:rPr sz="1000" spc="-10">
                          <a:solidFill>
                            <a:srgbClr val="63606B"/>
                          </a:solidFill>
                          <a:latin typeface="Arial Narrow"/>
                          <a:cs typeface="Arial Narrow"/>
                        </a:rPr>
                        <a:t>technological understanding</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50"/>
                        </a:spcBef>
                      </a:pPr>
                      <a:endParaRPr sz="1600">
                        <a:latin typeface="Times New Roman"/>
                        <a:cs typeface="Times New Roman"/>
                      </a:endParaRPr>
                    </a:p>
                    <a:p>
                      <a:pPr marL="175895">
                        <a:lnSpc>
                          <a:spcPct val="100000"/>
                        </a:lnSpc>
                      </a:pPr>
                      <a:r>
                        <a:rPr sz="1000" spc="-10">
                          <a:solidFill>
                            <a:srgbClr val="63606B"/>
                          </a:solidFill>
                          <a:latin typeface="Arial Narrow"/>
                          <a:cs typeface="Arial Narrow"/>
                        </a:rPr>
                        <a:t>Increased</a:t>
                      </a:r>
                      <a:r>
                        <a:rPr sz="1000" spc="-40">
                          <a:solidFill>
                            <a:srgbClr val="63606B"/>
                          </a:solidFill>
                          <a:latin typeface="Arial Narrow"/>
                          <a:cs typeface="Arial Narrow"/>
                        </a:rPr>
                        <a:t> </a:t>
                      </a:r>
                      <a:r>
                        <a:rPr sz="1000">
                          <a:solidFill>
                            <a:srgbClr val="63606B"/>
                          </a:solidFill>
                          <a:latin typeface="Arial Narrow"/>
                          <a:cs typeface="Arial Narrow"/>
                        </a:rPr>
                        <a:t>public</a:t>
                      </a:r>
                      <a:r>
                        <a:rPr sz="1000" spc="-10">
                          <a:solidFill>
                            <a:srgbClr val="63606B"/>
                          </a:solidFill>
                          <a:latin typeface="Arial Narrow"/>
                          <a:cs typeface="Arial Narrow"/>
                        </a:rPr>
                        <a:t> </a:t>
                      </a:r>
                      <a:r>
                        <a:rPr sz="1000">
                          <a:solidFill>
                            <a:srgbClr val="63606B"/>
                          </a:solidFill>
                          <a:latin typeface="Arial Narrow"/>
                          <a:cs typeface="Arial Narrow"/>
                        </a:rPr>
                        <a:t>scientific</a:t>
                      </a:r>
                      <a:r>
                        <a:rPr sz="1000" spc="10">
                          <a:solidFill>
                            <a:srgbClr val="63606B"/>
                          </a:solidFill>
                          <a:latin typeface="Arial Narrow"/>
                          <a:cs typeface="Arial Narrow"/>
                        </a:rPr>
                        <a:t> </a:t>
                      </a:r>
                      <a:r>
                        <a:rPr sz="1000" spc="-10">
                          <a:solidFill>
                            <a:srgbClr val="63606B"/>
                          </a:solidFill>
                          <a:latin typeface="Arial Narrow"/>
                          <a:cs typeface="Arial Narrow"/>
                        </a:rPr>
                        <a:t>literacy</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marL="48260" marR="36830" algn="ctr">
                        <a:lnSpc>
                          <a:spcPct val="100000"/>
                        </a:lnSpc>
                        <a:spcBef>
                          <a:spcPts val="690"/>
                        </a:spcBef>
                      </a:pPr>
                      <a:r>
                        <a:rPr sz="1000">
                          <a:solidFill>
                            <a:srgbClr val="63606B"/>
                          </a:solidFill>
                          <a:latin typeface="Arial Narrow"/>
                          <a:cs typeface="Arial Narrow"/>
                        </a:rPr>
                        <a:t>Improving</a:t>
                      </a:r>
                      <a:r>
                        <a:rPr sz="1000" spc="-55">
                          <a:solidFill>
                            <a:srgbClr val="63606B"/>
                          </a:solidFill>
                          <a:latin typeface="Arial Narrow"/>
                          <a:cs typeface="Arial Narrow"/>
                        </a:rPr>
                        <a:t> </a:t>
                      </a:r>
                      <a:r>
                        <a:rPr sz="1000">
                          <a:solidFill>
                            <a:srgbClr val="63606B"/>
                          </a:solidFill>
                          <a:latin typeface="Arial Narrow"/>
                          <a:cs typeface="Arial Narrow"/>
                        </a:rPr>
                        <a:t>public</a:t>
                      </a:r>
                      <a:r>
                        <a:rPr sz="1000" spc="-35">
                          <a:solidFill>
                            <a:srgbClr val="63606B"/>
                          </a:solidFill>
                          <a:latin typeface="Arial Narrow"/>
                          <a:cs typeface="Arial Narrow"/>
                        </a:rPr>
                        <a:t> </a:t>
                      </a:r>
                      <a:r>
                        <a:rPr sz="1000">
                          <a:solidFill>
                            <a:srgbClr val="63606B"/>
                          </a:solidFill>
                          <a:latin typeface="Arial Narrow"/>
                          <a:cs typeface="Arial Narrow"/>
                        </a:rPr>
                        <a:t>scientific</a:t>
                      </a:r>
                      <a:r>
                        <a:rPr sz="1000" spc="-25">
                          <a:solidFill>
                            <a:srgbClr val="63606B"/>
                          </a:solidFill>
                          <a:latin typeface="Arial Narrow"/>
                          <a:cs typeface="Arial Narrow"/>
                        </a:rPr>
                        <a:t> </a:t>
                      </a:r>
                      <a:r>
                        <a:rPr sz="1000">
                          <a:solidFill>
                            <a:srgbClr val="63606B"/>
                          </a:solidFill>
                          <a:latin typeface="Arial Narrow"/>
                          <a:cs typeface="Arial Narrow"/>
                        </a:rPr>
                        <a:t>literacy</a:t>
                      </a:r>
                      <a:r>
                        <a:rPr sz="1000" spc="-30">
                          <a:solidFill>
                            <a:srgbClr val="63606B"/>
                          </a:solidFill>
                          <a:latin typeface="Arial Narrow"/>
                          <a:cs typeface="Arial Narrow"/>
                        </a:rPr>
                        <a:t> </a:t>
                      </a:r>
                      <a:r>
                        <a:rPr sz="1000" spc="-25">
                          <a:solidFill>
                            <a:srgbClr val="63606B"/>
                          </a:solidFill>
                          <a:latin typeface="Arial Narrow"/>
                          <a:cs typeface="Arial Narrow"/>
                        </a:rPr>
                        <a:t>and </a:t>
                      </a:r>
                      <a:r>
                        <a:rPr sz="1000" spc="-10">
                          <a:solidFill>
                            <a:srgbClr val="63606B"/>
                          </a:solidFill>
                          <a:latin typeface="Arial Narrow"/>
                          <a:cs typeface="Arial Narrow"/>
                        </a:rPr>
                        <a:t>engagement</a:t>
                      </a:r>
                      <a:r>
                        <a:rPr sz="1000" spc="-40">
                          <a:solidFill>
                            <a:srgbClr val="63606B"/>
                          </a:solidFill>
                          <a:latin typeface="Arial Narrow"/>
                          <a:cs typeface="Arial Narrow"/>
                        </a:rPr>
                        <a:t> </a:t>
                      </a:r>
                      <a:r>
                        <a:rPr sz="1000">
                          <a:solidFill>
                            <a:srgbClr val="63606B"/>
                          </a:solidFill>
                          <a:latin typeface="Arial Narrow"/>
                          <a:cs typeface="Arial Narrow"/>
                        </a:rPr>
                        <a:t>with</a:t>
                      </a:r>
                      <a:r>
                        <a:rPr sz="1000" spc="-15">
                          <a:solidFill>
                            <a:srgbClr val="63606B"/>
                          </a:solidFill>
                          <a:latin typeface="Arial Narrow"/>
                          <a:cs typeface="Arial Narrow"/>
                        </a:rPr>
                        <a:t> </a:t>
                      </a:r>
                      <a:r>
                        <a:rPr sz="1000">
                          <a:solidFill>
                            <a:srgbClr val="63606B"/>
                          </a:solidFill>
                          <a:latin typeface="Arial Narrow"/>
                          <a:cs typeface="Arial Narrow"/>
                        </a:rPr>
                        <a:t>science</a:t>
                      </a:r>
                      <a:r>
                        <a:rPr sz="1000" spc="-5">
                          <a:solidFill>
                            <a:srgbClr val="63606B"/>
                          </a:solidFill>
                          <a:latin typeface="Arial Narrow"/>
                          <a:cs typeface="Arial Narrow"/>
                        </a:rPr>
                        <a:t> </a:t>
                      </a:r>
                      <a:r>
                        <a:rPr sz="1000" spc="-25">
                          <a:solidFill>
                            <a:srgbClr val="63606B"/>
                          </a:solidFill>
                          <a:latin typeface="Arial Narrow"/>
                          <a:cs typeface="Arial Narrow"/>
                        </a:rPr>
                        <a:t>and </a:t>
                      </a:r>
                      <a:r>
                        <a:rPr sz="1000" spc="-10">
                          <a:solidFill>
                            <a:srgbClr val="63606B"/>
                          </a:solidFill>
                          <a:latin typeface="Arial Narrow"/>
                          <a:cs typeface="Arial Narrow"/>
                        </a:rPr>
                        <a:t>technology</a:t>
                      </a:r>
                      <a:r>
                        <a:rPr sz="1000" spc="-25">
                          <a:solidFill>
                            <a:srgbClr val="63606B"/>
                          </a:solidFill>
                          <a:latin typeface="Arial Narrow"/>
                          <a:cs typeface="Arial Narrow"/>
                        </a:rPr>
                        <a:t> </a:t>
                      </a:r>
                      <a:r>
                        <a:rPr sz="1000">
                          <a:solidFill>
                            <a:srgbClr val="63606B"/>
                          </a:solidFill>
                          <a:latin typeface="Arial Narrow"/>
                          <a:cs typeface="Arial Narrow"/>
                        </a:rPr>
                        <a:t>in</a:t>
                      </a:r>
                      <a:r>
                        <a:rPr sz="1000" spc="5">
                          <a:solidFill>
                            <a:srgbClr val="63606B"/>
                          </a:solidFill>
                          <a:latin typeface="Arial Narrow"/>
                          <a:cs typeface="Arial Narrow"/>
                        </a:rPr>
                        <a:t> </a:t>
                      </a:r>
                      <a:r>
                        <a:rPr sz="1000">
                          <a:solidFill>
                            <a:srgbClr val="63606B"/>
                          </a:solidFill>
                          <a:latin typeface="Arial Narrow"/>
                          <a:cs typeface="Arial Narrow"/>
                        </a:rPr>
                        <a:t>the</a:t>
                      </a:r>
                      <a:r>
                        <a:rPr sz="1000" spc="-5">
                          <a:solidFill>
                            <a:srgbClr val="63606B"/>
                          </a:solidFill>
                          <a:latin typeface="Arial Narrow"/>
                          <a:cs typeface="Arial Narrow"/>
                        </a:rPr>
                        <a:t> </a:t>
                      </a:r>
                      <a:r>
                        <a:rPr sz="1000" spc="-20">
                          <a:solidFill>
                            <a:srgbClr val="63606B"/>
                          </a:solidFill>
                          <a:latin typeface="Arial Narrow"/>
                          <a:cs typeface="Arial Narrow"/>
                        </a:rPr>
                        <a:t>U.S.</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marL="55244" marR="48895" algn="ctr">
                        <a:lnSpc>
                          <a:spcPct val="100000"/>
                        </a:lnSpc>
                        <a:spcBef>
                          <a:spcPts val="690"/>
                        </a:spcBef>
                      </a:pPr>
                      <a:r>
                        <a:rPr sz="1000" spc="-10">
                          <a:solidFill>
                            <a:srgbClr val="63606B"/>
                          </a:solidFill>
                          <a:latin typeface="Arial Narrow"/>
                          <a:cs typeface="Arial Narrow"/>
                        </a:rPr>
                        <a:t>Increased</a:t>
                      </a:r>
                      <a:r>
                        <a:rPr sz="1000" spc="-45">
                          <a:solidFill>
                            <a:srgbClr val="63606B"/>
                          </a:solidFill>
                          <a:latin typeface="Arial Narrow"/>
                          <a:cs typeface="Arial Narrow"/>
                        </a:rPr>
                        <a:t> </a:t>
                      </a:r>
                      <a:r>
                        <a:rPr sz="1000">
                          <a:solidFill>
                            <a:srgbClr val="63606B"/>
                          </a:solidFill>
                          <a:latin typeface="Arial Narrow"/>
                          <a:cs typeface="Arial Narrow"/>
                        </a:rPr>
                        <a:t>public</a:t>
                      </a:r>
                      <a:r>
                        <a:rPr sz="1000" spc="-20">
                          <a:solidFill>
                            <a:srgbClr val="63606B"/>
                          </a:solidFill>
                          <a:latin typeface="Arial Narrow"/>
                          <a:cs typeface="Arial Narrow"/>
                        </a:rPr>
                        <a:t> </a:t>
                      </a:r>
                      <a:r>
                        <a:rPr sz="1000">
                          <a:solidFill>
                            <a:srgbClr val="63606B"/>
                          </a:solidFill>
                          <a:latin typeface="Arial Narrow"/>
                          <a:cs typeface="Arial Narrow"/>
                        </a:rPr>
                        <a:t>scientific</a:t>
                      </a:r>
                      <a:r>
                        <a:rPr sz="1000" spc="5">
                          <a:solidFill>
                            <a:srgbClr val="63606B"/>
                          </a:solidFill>
                          <a:latin typeface="Arial Narrow"/>
                          <a:cs typeface="Arial Narrow"/>
                        </a:rPr>
                        <a:t> </a:t>
                      </a:r>
                      <a:r>
                        <a:rPr sz="1000">
                          <a:solidFill>
                            <a:srgbClr val="63606B"/>
                          </a:solidFill>
                          <a:latin typeface="Arial Narrow"/>
                          <a:cs typeface="Arial Narrow"/>
                        </a:rPr>
                        <a:t>literacy</a:t>
                      </a:r>
                      <a:r>
                        <a:rPr sz="1000" spc="-15">
                          <a:solidFill>
                            <a:srgbClr val="63606B"/>
                          </a:solidFill>
                          <a:latin typeface="Arial Narrow"/>
                          <a:cs typeface="Arial Narrow"/>
                        </a:rPr>
                        <a:t> </a:t>
                      </a:r>
                      <a:r>
                        <a:rPr sz="1000" spc="-25">
                          <a:solidFill>
                            <a:srgbClr val="63606B"/>
                          </a:solidFill>
                          <a:latin typeface="Arial Narrow"/>
                          <a:cs typeface="Arial Narrow"/>
                        </a:rPr>
                        <a:t>and </a:t>
                      </a:r>
                      <a:r>
                        <a:rPr sz="1000">
                          <a:solidFill>
                            <a:srgbClr val="63606B"/>
                          </a:solidFill>
                          <a:latin typeface="Arial Narrow"/>
                          <a:cs typeface="Arial Narrow"/>
                        </a:rPr>
                        <a:t>public</a:t>
                      </a:r>
                      <a:r>
                        <a:rPr sz="1000" spc="-15">
                          <a:solidFill>
                            <a:srgbClr val="63606B"/>
                          </a:solidFill>
                          <a:latin typeface="Arial Narrow"/>
                          <a:cs typeface="Arial Narrow"/>
                        </a:rPr>
                        <a:t> </a:t>
                      </a:r>
                      <a:r>
                        <a:rPr sz="1000" spc="-10">
                          <a:solidFill>
                            <a:srgbClr val="63606B"/>
                          </a:solidFill>
                          <a:latin typeface="Arial Narrow"/>
                          <a:cs typeface="Arial Narrow"/>
                        </a:rPr>
                        <a:t>engagement</a:t>
                      </a:r>
                      <a:r>
                        <a:rPr sz="1000" spc="-40">
                          <a:solidFill>
                            <a:srgbClr val="63606B"/>
                          </a:solidFill>
                          <a:latin typeface="Arial Narrow"/>
                          <a:cs typeface="Arial Narrow"/>
                        </a:rPr>
                        <a:t> </a:t>
                      </a:r>
                      <a:r>
                        <a:rPr sz="1000">
                          <a:solidFill>
                            <a:srgbClr val="63606B"/>
                          </a:solidFill>
                          <a:latin typeface="Arial Narrow"/>
                          <a:cs typeface="Arial Narrow"/>
                        </a:rPr>
                        <a:t>with</a:t>
                      </a:r>
                      <a:r>
                        <a:rPr sz="1000" spc="-20">
                          <a:solidFill>
                            <a:srgbClr val="63606B"/>
                          </a:solidFill>
                          <a:latin typeface="Arial Narrow"/>
                          <a:cs typeface="Arial Narrow"/>
                        </a:rPr>
                        <a:t> </a:t>
                      </a:r>
                      <a:r>
                        <a:rPr sz="1000">
                          <a:solidFill>
                            <a:srgbClr val="63606B"/>
                          </a:solidFill>
                          <a:latin typeface="Arial Narrow"/>
                          <a:cs typeface="Arial Narrow"/>
                        </a:rPr>
                        <a:t>science</a:t>
                      </a:r>
                      <a:r>
                        <a:rPr sz="1000" spc="-10">
                          <a:solidFill>
                            <a:srgbClr val="63606B"/>
                          </a:solidFill>
                          <a:latin typeface="Arial Narrow"/>
                          <a:cs typeface="Arial Narrow"/>
                        </a:rPr>
                        <a:t> </a:t>
                      </a:r>
                      <a:r>
                        <a:rPr sz="1000" spc="-25">
                          <a:solidFill>
                            <a:srgbClr val="63606B"/>
                          </a:solidFill>
                          <a:latin typeface="Arial Narrow"/>
                          <a:cs typeface="Arial Narrow"/>
                        </a:rPr>
                        <a:t>and </a:t>
                      </a:r>
                      <a:r>
                        <a:rPr sz="1000" spc="-10">
                          <a:solidFill>
                            <a:srgbClr val="63606B"/>
                          </a:solidFill>
                          <a:latin typeface="Arial Narrow"/>
                          <a:cs typeface="Arial Narrow"/>
                        </a:rPr>
                        <a:t>technology</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extLst>
                  <a:ext uri="{0D108BD9-81ED-4DB2-BD59-A6C34878D82A}">
                    <a16:rowId xmlns:a16="http://schemas.microsoft.com/office/drawing/2014/main" val="10003"/>
                  </a:ext>
                </a:extLst>
              </a:tr>
              <a:tr h="949325">
                <a:tc>
                  <a:txBody>
                    <a:bodyPr/>
                    <a:lstStyle/>
                    <a:p>
                      <a:pPr>
                        <a:lnSpc>
                          <a:spcPct val="100000"/>
                        </a:lnSpc>
                      </a:pPr>
                      <a:endParaRPr sz="1100">
                        <a:latin typeface="Times New Roman"/>
                        <a:cs typeface="Times New Roman"/>
                      </a:endParaRPr>
                    </a:p>
                    <a:p>
                      <a:pPr marL="79375" marR="71755" algn="ctr">
                        <a:lnSpc>
                          <a:spcPct val="100000"/>
                        </a:lnSpc>
                        <a:spcBef>
                          <a:spcPts val="670"/>
                        </a:spcBef>
                      </a:pPr>
                      <a:r>
                        <a:rPr sz="1000">
                          <a:solidFill>
                            <a:srgbClr val="63606B"/>
                          </a:solidFill>
                          <a:latin typeface="Arial Narrow"/>
                          <a:cs typeface="Arial Narrow"/>
                        </a:rPr>
                        <a:t>Benefits</a:t>
                      </a:r>
                      <a:r>
                        <a:rPr sz="1000" spc="-40">
                          <a:solidFill>
                            <a:srgbClr val="63606B"/>
                          </a:solidFill>
                          <a:latin typeface="Arial Narrow"/>
                          <a:cs typeface="Arial Narrow"/>
                        </a:rPr>
                        <a:t> </a:t>
                      </a:r>
                      <a:r>
                        <a:rPr sz="1000">
                          <a:solidFill>
                            <a:srgbClr val="63606B"/>
                          </a:solidFill>
                          <a:latin typeface="Arial Narrow"/>
                          <a:cs typeface="Arial Narrow"/>
                        </a:rPr>
                        <a:t>to</a:t>
                      </a:r>
                      <a:r>
                        <a:rPr sz="1000" spc="-35">
                          <a:solidFill>
                            <a:srgbClr val="63606B"/>
                          </a:solidFill>
                          <a:latin typeface="Arial Narrow"/>
                          <a:cs typeface="Arial Narrow"/>
                        </a:rPr>
                        <a:t> </a:t>
                      </a:r>
                      <a:r>
                        <a:rPr sz="1000">
                          <a:solidFill>
                            <a:srgbClr val="63606B"/>
                          </a:solidFill>
                          <a:latin typeface="Arial Narrow"/>
                          <a:cs typeface="Arial Narrow"/>
                        </a:rPr>
                        <a:t>society</a:t>
                      </a:r>
                      <a:r>
                        <a:rPr sz="1000" spc="-20">
                          <a:solidFill>
                            <a:srgbClr val="63606B"/>
                          </a:solidFill>
                          <a:latin typeface="Arial Narrow"/>
                          <a:cs typeface="Arial Narrow"/>
                        </a:rPr>
                        <a:t> </a:t>
                      </a:r>
                      <a:r>
                        <a:rPr sz="1000">
                          <a:solidFill>
                            <a:srgbClr val="63606B"/>
                          </a:solidFill>
                          <a:latin typeface="Arial Narrow"/>
                          <a:cs typeface="Arial Narrow"/>
                        </a:rPr>
                        <a:t>may</a:t>
                      </a:r>
                      <a:r>
                        <a:rPr sz="1000" spc="-25">
                          <a:solidFill>
                            <a:srgbClr val="63606B"/>
                          </a:solidFill>
                          <a:latin typeface="Arial Narrow"/>
                          <a:cs typeface="Arial Narrow"/>
                        </a:rPr>
                        <a:t> </a:t>
                      </a:r>
                      <a:r>
                        <a:rPr sz="1000">
                          <a:solidFill>
                            <a:srgbClr val="63606B"/>
                          </a:solidFill>
                          <a:latin typeface="Arial Narrow"/>
                          <a:cs typeface="Arial Narrow"/>
                        </a:rPr>
                        <a:t>occur</a:t>
                      </a:r>
                      <a:r>
                        <a:rPr sz="1000" spc="-30">
                          <a:solidFill>
                            <a:srgbClr val="63606B"/>
                          </a:solidFill>
                          <a:latin typeface="Arial Narrow"/>
                          <a:cs typeface="Arial Narrow"/>
                        </a:rPr>
                        <a:t> </a:t>
                      </a:r>
                      <a:r>
                        <a:rPr sz="1000" spc="-20">
                          <a:solidFill>
                            <a:srgbClr val="63606B"/>
                          </a:solidFill>
                          <a:latin typeface="Arial Narrow"/>
                          <a:cs typeface="Arial Narrow"/>
                        </a:rPr>
                        <a:t>when </a:t>
                      </a:r>
                      <a:r>
                        <a:rPr sz="1000">
                          <a:solidFill>
                            <a:srgbClr val="63606B"/>
                          </a:solidFill>
                          <a:latin typeface="Arial Narrow"/>
                          <a:cs typeface="Arial Narrow"/>
                        </a:rPr>
                        <a:t>results</a:t>
                      </a:r>
                      <a:r>
                        <a:rPr sz="1000" spc="-25">
                          <a:solidFill>
                            <a:srgbClr val="63606B"/>
                          </a:solidFill>
                          <a:latin typeface="Arial Narrow"/>
                          <a:cs typeface="Arial Narrow"/>
                        </a:rPr>
                        <a:t> </a:t>
                      </a:r>
                      <a:r>
                        <a:rPr sz="1000">
                          <a:solidFill>
                            <a:srgbClr val="63606B"/>
                          </a:solidFill>
                          <a:latin typeface="Arial Narrow"/>
                          <a:cs typeface="Arial Narrow"/>
                        </a:rPr>
                        <a:t>of</a:t>
                      </a:r>
                      <a:r>
                        <a:rPr sz="1000" spc="-30">
                          <a:solidFill>
                            <a:srgbClr val="63606B"/>
                          </a:solidFill>
                          <a:latin typeface="Arial Narrow"/>
                          <a:cs typeface="Arial Narrow"/>
                        </a:rPr>
                        <a:t> </a:t>
                      </a:r>
                      <a:r>
                        <a:rPr sz="1000">
                          <a:solidFill>
                            <a:srgbClr val="63606B"/>
                          </a:solidFill>
                          <a:latin typeface="Arial Narrow"/>
                          <a:cs typeface="Arial Narrow"/>
                        </a:rPr>
                        <a:t>research</a:t>
                      </a:r>
                      <a:r>
                        <a:rPr sz="1000" spc="-40">
                          <a:solidFill>
                            <a:srgbClr val="63606B"/>
                          </a:solidFill>
                          <a:latin typeface="Arial Narrow"/>
                          <a:cs typeface="Arial Narrow"/>
                        </a:rPr>
                        <a:t> </a:t>
                      </a:r>
                      <a:r>
                        <a:rPr sz="1000">
                          <a:solidFill>
                            <a:srgbClr val="63606B"/>
                          </a:solidFill>
                          <a:latin typeface="Arial Narrow"/>
                          <a:cs typeface="Arial Narrow"/>
                        </a:rPr>
                        <a:t>and</a:t>
                      </a:r>
                      <a:r>
                        <a:rPr sz="1000" spc="-35">
                          <a:solidFill>
                            <a:srgbClr val="63606B"/>
                          </a:solidFill>
                          <a:latin typeface="Arial Narrow"/>
                          <a:cs typeface="Arial Narrow"/>
                        </a:rPr>
                        <a:t> </a:t>
                      </a:r>
                      <a:r>
                        <a:rPr sz="1000" spc="-10">
                          <a:solidFill>
                            <a:srgbClr val="63606B"/>
                          </a:solidFill>
                          <a:latin typeface="Arial Narrow"/>
                          <a:cs typeface="Arial Narrow"/>
                        </a:rPr>
                        <a:t>education </a:t>
                      </a:r>
                      <a:r>
                        <a:rPr sz="1000">
                          <a:solidFill>
                            <a:srgbClr val="63606B"/>
                          </a:solidFill>
                          <a:latin typeface="Arial Narrow"/>
                          <a:cs typeface="Arial Narrow"/>
                        </a:rPr>
                        <a:t>projects</a:t>
                      </a:r>
                      <a:r>
                        <a:rPr sz="1000" spc="-40">
                          <a:solidFill>
                            <a:srgbClr val="63606B"/>
                          </a:solidFill>
                          <a:latin typeface="Arial Narrow"/>
                          <a:cs typeface="Arial Narrow"/>
                        </a:rPr>
                        <a:t> </a:t>
                      </a:r>
                      <a:r>
                        <a:rPr sz="1000">
                          <a:solidFill>
                            <a:srgbClr val="63606B"/>
                          </a:solidFill>
                          <a:latin typeface="Arial Narrow"/>
                          <a:cs typeface="Arial Narrow"/>
                        </a:rPr>
                        <a:t>are</a:t>
                      </a:r>
                      <a:r>
                        <a:rPr sz="1000" spc="-35">
                          <a:solidFill>
                            <a:srgbClr val="63606B"/>
                          </a:solidFill>
                          <a:latin typeface="Arial Narrow"/>
                          <a:cs typeface="Arial Narrow"/>
                        </a:rPr>
                        <a:t> </a:t>
                      </a:r>
                      <a:r>
                        <a:rPr sz="1000" spc="-10">
                          <a:solidFill>
                            <a:srgbClr val="63606B"/>
                          </a:solidFill>
                          <a:latin typeface="Arial Narrow"/>
                          <a:cs typeface="Arial Narrow"/>
                        </a:rPr>
                        <a:t>applied</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pPr>
                      <a:endParaRPr sz="1100">
                        <a:latin typeface="Times New Roman"/>
                        <a:cs typeface="Times New Roman"/>
                      </a:endParaRPr>
                    </a:p>
                    <a:p>
                      <a:pPr>
                        <a:lnSpc>
                          <a:spcPct val="100000"/>
                        </a:lnSpc>
                        <a:spcBef>
                          <a:spcPts val="5"/>
                        </a:spcBef>
                      </a:pPr>
                      <a:endParaRPr sz="1100">
                        <a:latin typeface="Times New Roman"/>
                        <a:cs typeface="Times New Roman"/>
                      </a:endParaRPr>
                    </a:p>
                    <a:p>
                      <a:pPr marL="80645" marR="69850" indent="149225">
                        <a:lnSpc>
                          <a:spcPct val="100000"/>
                        </a:lnSpc>
                      </a:pPr>
                      <a:r>
                        <a:rPr sz="1000" spc="-10">
                          <a:solidFill>
                            <a:srgbClr val="63606B"/>
                          </a:solidFill>
                          <a:latin typeface="Arial Narrow"/>
                          <a:cs typeface="Arial Narrow"/>
                        </a:rPr>
                        <a:t>Increased</a:t>
                      </a:r>
                      <a:r>
                        <a:rPr sz="1000" spc="-40">
                          <a:solidFill>
                            <a:srgbClr val="63606B"/>
                          </a:solidFill>
                          <a:latin typeface="Arial Narrow"/>
                          <a:cs typeface="Arial Narrow"/>
                        </a:rPr>
                        <a:t> </a:t>
                      </a:r>
                      <a:r>
                        <a:rPr sz="1000">
                          <a:solidFill>
                            <a:srgbClr val="63606B"/>
                          </a:solidFill>
                          <a:latin typeface="Arial Narrow"/>
                          <a:cs typeface="Arial Narrow"/>
                        </a:rPr>
                        <a:t>national</a:t>
                      </a:r>
                      <a:r>
                        <a:rPr sz="1000" spc="-20">
                          <a:solidFill>
                            <a:srgbClr val="63606B"/>
                          </a:solidFill>
                          <a:latin typeface="Arial Narrow"/>
                          <a:cs typeface="Arial Narrow"/>
                        </a:rPr>
                        <a:t> </a:t>
                      </a:r>
                      <a:r>
                        <a:rPr sz="1000">
                          <a:solidFill>
                            <a:srgbClr val="63606B"/>
                          </a:solidFill>
                          <a:latin typeface="Arial Narrow"/>
                          <a:cs typeface="Arial Narrow"/>
                        </a:rPr>
                        <a:t>security</a:t>
                      </a:r>
                      <a:r>
                        <a:rPr sz="1000" spc="-10">
                          <a:solidFill>
                            <a:srgbClr val="63606B"/>
                          </a:solidFill>
                          <a:latin typeface="Arial Narrow"/>
                          <a:cs typeface="Arial Narrow"/>
                        </a:rPr>
                        <a:t> </a:t>
                      </a:r>
                      <a:r>
                        <a:rPr sz="1000" spc="-25">
                          <a:solidFill>
                            <a:srgbClr val="63606B"/>
                          </a:solidFill>
                          <a:latin typeface="Arial Narrow"/>
                          <a:cs typeface="Arial Narrow"/>
                        </a:rPr>
                        <a:t>and </a:t>
                      </a:r>
                      <a:r>
                        <a:rPr sz="1000">
                          <a:solidFill>
                            <a:srgbClr val="63606B"/>
                          </a:solidFill>
                          <a:latin typeface="Arial Narrow"/>
                          <a:cs typeface="Arial Narrow"/>
                        </a:rPr>
                        <a:t>economic</a:t>
                      </a:r>
                      <a:r>
                        <a:rPr sz="1000" spc="-5">
                          <a:solidFill>
                            <a:srgbClr val="63606B"/>
                          </a:solidFill>
                          <a:latin typeface="Arial Narrow"/>
                          <a:cs typeface="Arial Narrow"/>
                        </a:rPr>
                        <a:t> </a:t>
                      </a:r>
                      <a:r>
                        <a:rPr sz="1000" spc="-10">
                          <a:solidFill>
                            <a:srgbClr val="63606B"/>
                          </a:solidFill>
                          <a:latin typeface="Arial Narrow"/>
                          <a:cs typeface="Arial Narrow"/>
                        </a:rPr>
                        <a:t>competitiveness</a:t>
                      </a:r>
                      <a:r>
                        <a:rPr sz="1000" spc="-5">
                          <a:solidFill>
                            <a:srgbClr val="63606B"/>
                          </a:solidFill>
                          <a:latin typeface="Arial Narrow"/>
                          <a:cs typeface="Arial Narrow"/>
                        </a:rPr>
                        <a:t> </a:t>
                      </a:r>
                      <a:r>
                        <a:rPr sz="1000">
                          <a:solidFill>
                            <a:srgbClr val="63606B"/>
                          </a:solidFill>
                          <a:latin typeface="Arial Narrow"/>
                          <a:cs typeface="Arial Narrow"/>
                        </a:rPr>
                        <a:t>of</a:t>
                      </a:r>
                      <a:r>
                        <a:rPr sz="1000" spc="-10">
                          <a:solidFill>
                            <a:srgbClr val="63606B"/>
                          </a:solidFill>
                          <a:latin typeface="Arial Narrow"/>
                          <a:cs typeface="Arial Narrow"/>
                        </a:rPr>
                        <a:t> </a:t>
                      </a:r>
                      <a:r>
                        <a:rPr sz="1000">
                          <a:solidFill>
                            <a:srgbClr val="63606B"/>
                          </a:solidFill>
                          <a:latin typeface="Arial Narrow"/>
                          <a:cs typeface="Arial Narrow"/>
                        </a:rPr>
                        <a:t>the</a:t>
                      </a:r>
                      <a:r>
                        <a:rPr sz="1000" spc="-10">
                          <a:solidFill>
                            <a:srgbClr val="63606B"/>
                          </a:solidFill>
                          <a:latin typeface="Arial Narrow"/>
                          <a:cs typeface="Arial Narrow"/>
                        </a:rPr>
                        <a:t> </a:t>
                      </a:r>
                      <a:r>
                        <a:rPr sz="1000" spc="-20">
                          <a:solidFill>
                            <a:srgbClr val="63606B"/>
                          </a:solidFill>
                          <a:latin typeface="Arial Narrow"/>
                          <a:cs typeface="Arial Narrow"/>
                        </a:rPr>
                        <a:t>U.S.</a:t>
                      </a:r>
                      <a:endParaRPr sz="1000">
                        <a:latin typeface="Arial Narrow"/>
                        <a:cs typeface="Arial Narrow"/>
                      </a:endParaRPr>
                    </a:p>
                  </a:txBody>
                  <a:tcPr marL="0" marR="0" marT="0"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marL="105410" marR="95885" indent="635" algn="ctr">
                        <a:lnSpc>
                          <a:spcPct val="100000"/>
                        </a:lnSpc>
                        <a:spcBef>
                          <a:spcPts val="735"/>
                        </a:spcBef>
                      </a:pPr>
                      <a:r>
                        <a:rPr sz="1000" spc="-10">
                          <a:solidFill>
                            <a:srgbClr val="63606B"/>
                          </a:solidFill>
                          <a:latin typeface="Arial Narrow"/>
                          <a:cs typeface="Arial Narrow"/>
                        </a:rPr>
                        <a:t>Increasing</a:t>
                      </a:r>
                      <a:r>
                        <a:rPr sz="1000" spc="5">
                          <a:solidFill>
                            <a:srgbClr val="63606B"/>
                          </a:solidFill>
                          <a:latin typeface="Arial Narrow"/>
                          <a:cs typeface="Arial Narrow"/>
                        </a:rPr>
                        <a:t> </a:t>
                      </a:r>
                      <a:r>
                        <a:rPr sz="1000">
                          <a:solidFill>
                            <a:srgbClr val="63606B"/>
                          </a:solidFill>
                          <a:latin typeface="Arial Narrow"/>
                          <a:cs typeface="Arial Narrow"/>
                        </a:rPr>
                        <a:t>the</a:t>
                      </a:r>
                      <a:r>
                        <a:rPr sz="1000" spc="5">
                          <a:solidFill>
                            <a:srgbClr val="63606B"/>
                          </a:solidFill>
                          <a:latin typeface="Arial Narrow"/>
                          <a:cs typeface="Arial Narrow"/>
                        </a:rPr>
                        <a:t> </a:t>
                      </a:r>
                      <a:r>
                        <a:rPr sz="1000" spc="-10">
                          <a:solidFill>
                            <a:srgbClr val="63606B"/>
                          </a:solidFill>
                          <a:latin typeface="Arial Narrow"/>
                          <a:cs typeface="Arial Narrow"/>
                        </a:rPr>
                        <a:t>economic competitiveness</a:t>
                      </a:r>
                      <a:r>
                        <a:rPr sz="1000" spc="10">
                          <a:solidFill>
                            <a:srgbClr val="63606B"/>
                          </a:solidFill>
                          <a:latin typeface="Arial Narrow"/>
                          <a:cs typeface="Arial Narrow"/>
                        </a:rPr>
                        <a:t> </a:t>
                      </a:r>
                      <a:r>
                        <a:rPr sz="1000">
                          <a:solidFill>
                            <a:srgbClr val="63606B"/>
                          </a:solidFill>
                          <a:latin typeface="Arial Narrow"/>
                          <a:cs typeface="Arial Narrow"/>
                        </a:rPr>
                        <a:t>of</a:t>
                      </a:r>
                      <a:r>
                        <a:rPr sz="1000" spc="5">
                          <a:solidFill>
                            <a:srgbClr val="63606B"/>
                          </a:solidFill>
                          <a:latin typeface="Arial Narrow"/>
                          <a:cs typeface="Arial Narrow"/>
                        </a:rPr>
                        <a:t> </a:t>
                      </a:r>
                      <a:r>
                        <a:rPr sz="1000">
                          <a:solidFill>
                            <a:srgbClr val="63606B"/>
                          </a:solidFill>
                          <a:latin typeface="Arial Narrow"/>
                          <a:cs typeface="Arial Narrow"/>
                        </a:rPr>
                        <a:t>the</a:t>
                      </a:r>
                      <a:r>
                        <a:rPr sz="1000" spc="5">
                          <a:solidFill>
                            <a:srgbClr val="63606B"/>
                          </a:solidFill>
                          <a:latin typeface="Arial Narrow"/>
                          <a:cs typeface="Arial Narrow"/>
                        </a:rPr>
                        <a:t> </a:t>
                      </a:r>
                      <a:r>
                        <a:rPr sz="1000" spc="-20">
                          <a:solidFill>
                            <a:srgbClr val="63606B"/>
                          </a:solidFill>
                          <a:latin typeface="Arial Narrow"/>
                          <a:cs typeface="Arial Narrow"/>
                        </a:rPr>
                        <a:t>U.S.; </a:t>
                      </a:r>
                      <a:r>
                        <a:rPr sz="1000" spc="-10">
                          <a:solidFill>
                            <a:srgbClr val="63606B"/>
                          </a:solidFill>
                          <a:latin typeface="Arial Narrow"/>
                          <a:cs typeface="Arial Narrow"/>
                        </a:rPr>
                        <a:t>advancing</a:t>
                      </a:r>
                      <a:r>
                        <a:rPr sz="1000" spc="-30">
                          <a:solidFill>
                            <a:srgbClr val="63606B"/>
                          </a:solidFill>
                          <a:latin typeface="Arial Narrow"/>
                          <a:cs typeface="Arial Narrow"/>
                        </a:rPr>
                        <a:t> </a:t>
                      </a:r>
                      <a:r>
                        <a:rPr sz="1000">
                          <a:solidFill>
                            <a:srgbClr val="63606B"/>
                          </a:solidFill>
                          <a:latin typeface="Arial Narrow"/>
                          <a:cs typeface="Arial Narrow"/>
                        </a:rPr>
                        <a:t>the</a:t>
                      </a:r>
                      <a:r>
                        <a:rPr sz="1000" spc="-25">
                          <a:solidFill>
                            <a:srgbClr val="63606B"/>
                          </a:solidFill>
                          <a:latin typeface="Arial Narrow"/>
                          <a:cs typeface="Arial Narrow"/>
                        </a:rPr>
                        <a:t> </a:t>
                      </a:r>
                      <a:r>
                        <a:rPr sz="1000">
                          <a:solidFill>
                            <a:srgbClr val="63606B"/>
                          </a:solidFill>
                          <a:latin typeface="Arial Narrow"/>
                          <a:cs typeface="Arial Narrow"/>
                        </a:rPr>
                        <a:t>health</a:t>
                      </a:r>
                      <a:r>
                        <a:rPr sz="1000" spc="-20">
                          <a:solidFill>
                            <a:srgbClr val="63606B"/>
                          </a:solidFill>
                          <a:latin typeface="Arial Narrow"/>
                          <a:cs typeface="Arial Narrow"/>
                        </a:rPr>
                        <a:t> </a:t>
                      </a:r>
                      <a:r>
                        <a:rPr sz="1000">
                          <a:solidFill>
                            <a:srgbClr val="63606B"/>
                          </a:solidFill>
                          <a:latin typeface="Arial Narrow"/>
                          <a:cs typeface="Arial Narrow"/>
                        </a:rPr>
                        <a:t>and</a:t>
                      </a:r>
                      <a:r>
                        <a:rPr sz="1000" spc="-30">
                          <a:solidFill>
                            <a:srgbClr val="63606B"/>
                          </a:solidFill>
                          <a:latin typeface="Arial Narrow"/>
                          <a:cs typeface="Arial Narrow"/>
                        </a:rPr>
                        <a:t> </a:t>
                      </a:r>
                      <a:r>
                        <a:rPr sz="1000">
                          <a:solidFill>
                            <a:srgbClr val="63606B"/>
                          </a:solidFill>
                          <a:latin typeface="Arial Narrow"/>
                          <a:cs typeface="Arial Narrow"/>
                        </a:rPr>
                        <a:t>welfare</a:t>
                      </a:r>
                      <a:r>
                        <a:rPr sz="1000" spc="-25">
                          <a:solidFill>
                            <a:srgbClr val="63606B"/>
                          </a:solidFill>
                          <a:latin typeface="Arial Narrow"/>
                          <a:cs typeface="Arial Narrow"/>
                        </a:rPr>
                        <a:t> of </a:t>
                      </a:r>
                      <a:r>
                        <a:rPr sz="1000">
                          <a:solidFill>
                            <a:srgbClr val="63606B"/>
                          </a:solidFill>
                          <a:latin typeface="Arial Narrow"/>
                          <a:cs typeface="Arial Narrow"/>
                        </a:rPr>
                        <a:t>the</a:t>
                      </a:r>
                      <a:r>
                        <a:rPr sz="1000" spc="-45">
                          <a:solidFill>
                            <a:srgbClr val="63606B"/>
                          </a:solidFill>
                          <a:latin typeface="Arial Narrow"/>
                          <a:cs typeface="Arial Narrow"/>
                        </a:rPr>
                        <a:t> </a:t>
                      </a:r>
                      <a:r>
                        <a:rPr sz="1000">
                          <a:solidFill>
                            <a:srgbClr val="63606B"/>
                          </a:solidFill>
                          <a:latin typeface="Arial Narrow"/>
                          <a:cs typeface="Arial Narrow"/>
                        </a:rPr>
                        <a:t>American</a:t>
                      </a:r>
                      <a:r>
                        <a:rPr sz="1000" spc="-30">
                          <a:solidFill>
                            <a:srgbClr val="63606B"/>
                          </a:solidFill>
                          <a:latin typeface="Arial Narrow"/>
                          <a:cs typeface="Arial Narrow"/>
                        </a:rPr>
                        <a:t> </a:t>
                      </a:r>
                      <a:r>
                        <a:rPr sz="1000">
                          <a:solidFill>
                            <a:srgbClr val="63606B"/>
                          </a:solidFill>
                          <a:latin typeface="Arial Narrow"/>
                          <a:cs typeface="Arial Narrow"/>
                        </a:rPr>
                        <a:t>public;</a:t>
                      </a:r>
                      <a:r>
                        <a:rPr sz="1000" spc="-30">
                          <a:solidFill>
                            <a:srgbClr val="63606B"/>
                          </a:solidFill>
                          <a:latin typeface="Arial Narrow"/>
                          <a:cs typeface="Arial Narrow"/>
                        </a:rPr>
                        <a:t> </a:t>
                      </a:r>
                      <a:r>
                        <a:rPr sz="1000" spc="-10">
                          <a:solidFill>
                            <a:srgbClr val="63606B"/>
                          </a:solidFill>
                          <a:latin typeface="Arial Narrow"/>
                          <a:cs typeface="Arial Narrow"/>
                        </a:rPr>
                        <a:t>supporting </a:t>
                      </a:r>
                      <a:r>
                        <a:rPr sz="1000">
                          <a:solidFill>
                            <a:srgbClr val="63606B"/>
                          </a:solidFill>
                          <a:latin typeface="Arial Narrow"/>
                          <a:cs typeface="Arial Narrow"/>
                        </a:rPr>
                        <a:t>national</a:t>
                      </a:r>
                      <a:r>
                        <a:rPr sz="1000" spc="-55">
                          <a:solidFill>
                            <a:srgbClr val="63606B"/>
                          </a:solidFill>
                          <a:latin typeface="Arial Narrow"/>
                          <a:cs typeface="Arial Narrow"/>
                        </a:rPr>
                        <a:t> </a:t>
                      </a:r>
                      <a:r>
                        <a:rPr sz="1000" spc="-10">
                          <a:solidFill>
                            <a:srgbClr val="63606B"/>
                          </a:solidFill>
                          <a:latin typeface="Arial Narrow"/>
                          <a:cs typeface="Arial Narrow"/>
                        </a:rPr>
                        <a:t>defense</a:t>
                      </a:r>
                      <a:endParaRPr sz="1000">
                        <a:latin typeface="Arial Narrow"/>
                        <a:cs typeface="Arial Narrow"/>
                      </a:endParaRPr>
                    </a:p>
                  </a:txBody>
                  <a:tcPr marL="0" marR="0" marT="93345"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tc>
                  <a:txBody>
                    <a:bodyPr/>
                    <a:lstStyle/>
                    <a:p>
                      <a:pPr>
                        <a:lnSpc>
                          <a:spcPct val="100000"/>
                        </a:lnSpc>
                        <a:spcBef>
                          <a:spcPts val="15"/>
                        </a:spcBef>
                      </a:pPr>
                      <a:endParaRPr sz="1150">
                        <a:latin typeface="Times New Roman"/>
                        <a:cs typeface="Times New Roman"/>
                      </a:endParaRPr>
                    </a:p>
                    <a:p>
                      <a:pPr marL="80645" marR="70485" indent="-3175" algn="ctr">
                        <a:lnSpc>
                          <a:spcPct val="100000"/>
                        </a:lnSpc>
                      </a:pPr>
                      <a:r>
                        <a:rPr sz="1000">
                          <a:solidFill>
                            <a:srgbClr val="63606B"/>
                          </a:solidFill>
                          <a:latin typeface="Arial Narrow"/>
                          <a:cs typeface="Arial Narrow"/>
                        </a:rPr>
                        <a:t>Improved</a:t>
                      </a:r>
                      <a:r>
                        <a:rPr sz="1000" spc="-45">
                          <a:solidFill>
                            <a:srgbClr val="63606B"/>
                          </a:solidFill>
                          <a:latin typeface="Arial Narrow"/>
                          <a:cs typeface="Arial Narrow"/>
                        </a:rPr>
                        <a:t> </a:t>
                      </a:r>
                      <a:r>
                        <a:rPr sz="1000" spc="-10">
                          <a:solidFill>
                            <a:srgbClr val="63606B"/>
                          </a:solidFill>
                          <a:latin typeface="Arial Narrow"/>
                          <a:cs typeface="Arial Narrow"/>
                        </a:rPr>
                        <a:t>well-</a:t>
                      </a:r>
                      <a:r>
                        <a:rPr sz="1000">
                          <a:solidFill>
                            <a:srgbClr val="63606B"/>
                          </a:solidFill>
                          <a:latin typeface="Arial Narrow"/>
                          <a:cs typeface="Arial Narrow"/>
                        </a:rPr>
                        <a:t>being</a:t>
                      </a:r>
                      <a:r>
                        <a:rPr sz="1000" spc="-35">
                          <a:solidFill>
                            <a:srgbClr val="63606B"/>
                          </a:solidFill>
                          <a:latin typeface="Arial Narrow"/>
                          <a:cs typeface="Arial Narrow"/>
                        </a:rPr>
                        <a:t> </a:t>
                      </a:r>
                      <a:r>
                        <a:rPr sz="1000">
                          <a:solidFill>
                            <a:srgbClr val="63606B"/>
                          </a:solidFill>
                          <a:latin typeface="Arial Narrow"/>
                          <a:cs typeface="Arial Narrow"/>
                        </a:rPr>
                        <a:t>of</a:t>
                      </a:r>
                      <a:r>
                        <a:rPr sz="1000" spc="-30">
                          <a:solidFill>
                            <a:srgbClr val="63606B"/>
                          </a:solidFill>
                          <a:latin typeface="Arial Narrow"/>
                          <a:cs typeface="Arial Narrow"/>
                        </a:rPr>
                        <a:t> </a:t>
                      </a:r>
                      <a:r>
                        <a:rPr sz="1000">
                          <a:solidFill>
                            <a:srgbClr val="63606B"/>
                          </a:solidFill>
                          <a:latin typeface="Arial Narrow"/>
                          <a:cs typeface="Arial Narrow"/>
                        </a:rPr>
                        <a:t>individuals</a:t>
                      </a:r>
                      <a:r>
                        <a:rPr sz="1000" spc="-15">
                          <a:solidFill>
                            <a:srgbClr val="63606B"/>
                          </a:solidFill>
                          <a:latin typeface="Arial Narrow"/>
                          <a:cs typeface="Arial Narrow"/>
                        </a:rPr>
                        <a:t> </a:t>
                      </a:r>
                      <a:r>
                        <a:rPr sz="1000" spc="-25">
                          <a:solidFill>
                            <a:srgbClr val="63606B"/>
                          </a:solidFill>
                          <a:latin typeface="Arial Narrow"/>
                          <a:cs typeface="Arial Narrow"/>
                        </a:rPr>
                        <a:t>in </a:t>
                      </a:r>
                      <a:r>
                        <a:rPr sz="1000">
                          <a:solidFill>
                            <a:srgbClr val="63606B"/>
                          </a:solidFill>
                          <a:latin typeface="Arial Narrow"/>
                          <a:cs typeface="Arial Narrow"/>
                        </a:rPr>
                        <a:t>society;</a:t>
                      </a:r>
                      <a:r>
                        <a:rPr sz="1000" spc="-15">
                          <a:solidFill>
                            <a:srgbClr val="63606B"/>
                          </a:solidFill>
                          <a:latin typeface="Arial Narrow"/>
                          <a:cs typeface="Arial Narrow"/>
                        </a:rPr>
                        <a:t> </a:t>
                      </a:r>
                      <a:r>
                        <a:rPr sz="1000">
                          <a:solidFill>
                            <a:srgbClr val="63606B"/>
                          </a:solidFill>
                          <a:latin typeface="Arial Narrow"/>
                          <a:cs typeface="Arial Narrow"/>
                        </a:rPr>
                        <a:t>improved</a:t>
                      </a:r>
                      <a:r>
                        <a:rPr sz="1000" spc="-25">
                          <a:solidFill>
                            <a:srgbClr val="63606B"/>
                          </a:solidFill>
                          <a:latin typeface="Arial Narrow"/>
                          <a:cs typeface="Arial Narrow"/>
                        </a:rPr>
                        <a:t> </a:t>
                      </a:r>
                      <a:r>
                        <a:rPr sz="1000" spc="-10">
                          <a:solidFill>
                            <a:srgbClr val="63606B"/>
                          </a:solidFill>
                          <a:latin typeface="Arial Narrow"/>
                          <a:cs typeface="Arial Narrow"/>
                        </a:rPr>
                        <a:t>national</a:t>
                      </a:r>
                      <a:r>
                        <a:rPr sz="1000" spc="-30">
                          <a:solidFill>
                            <a:srgbClr val="63606B"/>
                          </a:solidFill>
                          <a:latin typeface="Arial Narrow"/>
                          <a:cs typeface="Arial Narrow"/>
                        </a:rPr>
                        <a:t> </a:t>
                      </a:r>
                      <a:r>
                        <a:rPr sz="1000" spc="-10">
                          <a:solidFill>
                            <a:srgbClr val="63606B"/>
                          </a:solidFill>
                          <a:latin typeface="Arial Narrow"/>
                          <a:cs typeface="Arial Narrow"/>
                        </a:rPr>
                        <a:t>security; </a:t>
                      </a:r>
                      <a:r>
                        <a:rPr sz="1000">
                          <a:solidFill>
                            <a:srgbClr val="63606B"/>
                          </a:solidFill>
                          <a:latin typeface="Arial Narrow"/>
                          <a:cs typeface="Arial Narrow"/>
                        </a:rPr>
                        <a:t>increased</a:t>
                      </a:r>
                      <a:r>
                        <a:rPr sz="1000" spc="-55">
                          <a:solidFill>
                            <a:srgbClr val="63606B"/>
                          </a:solidFill>
                          <a:latin typeface="Arial Narrow"/>
                          <a:cs typeface="Arial Narrow"/>
                        </a:rPr>
                        <a:t> </a:t>
                      </a:r>
                      <a:r>
                        <a:rPr sz="1000">
                          <a:solidFill>
                            <a:srgbClr val="63606B"/>
                          </a:solidFill>
                          <a:latin typeface="Arial Narrow"/>
                          <a:cs typeface="Arial Narrow"/>
                        </a:rPr>
                        <a:t>economic</a:t>
                      </a:r>
                      <a:r>
                        <a:rPr sz="1000" spc="-45">
                          <a:solidFill>
                            <a:srgbClr val="63606B"/>
                          </a:solidFill>
                          <a:latin typeface="Arial Narrow"/>
                          <a:cs typeface="Arial Narrow"/>
                        </a:rPr>
                        <a:t> </a:t>
                      </a:r>
                      <a:r>
                        <a:rPr sz="1000" spc="-10">
                          <a:solidFill>
                            <a:srgbClr val="63606B"/>
                          </a:solidFill>
                          <a:latin typeface="Arial Narrow"/>
                          <a:cs typeface="Arial Narrow"/>
                        </a:rPr>
                        <a:t>competitiveness </a:t>
                      </a:r>
                      <a:r>
                        <a:rPr sz="1000">
                          <a:solidFill>
                            <a:srgbClr val="63606B"/>
                          </a:solidFill>
                          <a:latin typeface="Arial Narrow"/>
                          <a:cs typeface="Arial Narrow"/>
                        </a:rPr>
                        <a:t>of</a:t>
                      </a:r>
                      <a:r>
                        <a:rPr sz="1000" spc="-25">
                          <a:solidFill>
                            <a:srgbClr val="63606B"/>
                          </a:solidFill>
                          <a:latin typeface="Arial Narrow"/>
                          <a:cs typeface="Arial Narrow"/>
                        </a:rPr>
                        <a:t> </a:t>
                      </a:r>
                      <a:r>
                        <a:rPr sz="1000">
                          <a:solidFill>
                            <a:srgbClr val="63606B"/>
                          </a:solidFill>
                          <a:latin typeface="Arial Narrow"/>
                          <a:cs typeface="Arial Narrow"/>
                        </a:rPr>
                        <a:t>the</a:t>
                      </a:r>
                      <a:r>
                        <a:rPr sz="1000" spc="-25">
                          <a:solidFill>
                            <a:srgbClr val="63606B"/>
                          </a:solidFill>
                          <a:latin typeface="Arial Narrow"/>
                          <a:cs typeface="Arial Narrow"/>
                        </a:rPr>
                        <a:t> </a:t>
                      </a:r>
                      <a:r>
                        <a:rPr sz="1000" spc="-20">
                          <a:solidFill>
                            <a:srgbClr val="63606B"/>
                          </a:solidFill>
                          <a:latin typeface="Arial Narrow"/>
                          <a:cs typeface="Arial Narrow"/>
                        </a:rPr>
                        <a:t>U.S.</a:t>
                      </a:r>
                      <a:endParaRPr sz="1000">
                        <a:latin typeface="Arial Narrow"/>
                        <a:cs typeface="Arial Narrow"/>
                      </a:endParaRPr>
                    </a:p>
                  </a:txBody>
                  <a:tcPr marL="0" marR="0" marT="1905" marB="0">
                    <a:lnL w="6350">
                      <a:solidFill>
                        <a:srgbClr val="AEACB3"/>
                      </a:solidFill>
                      <a:prstDash val="solid"/>
                    </a:lnL>
                    <a:lnR w="6350">
                      <a:solidFill>
                        <a:srgbClr val="AEACB3"/>
                      </a:solidFill>
                      <a:prstDash val="solid"/>
                    </a:lnR>
                    <a:lnT w="6350">
                      <a:solidFill>
                        <a:srgbClr val="AEACB3"/>
                      </a:solidFill>
                      <a:prstDash val="solid"/>
                    </a:lnT>
                    <a:lnB w="6350">
                      <a:solidFill>
                        <a:srgbClr val="AEACB3"/>
                      </a:solidFill>
                      <a:prstDash val="solid"/>
                    </a:lnB>
                    <a:solidFill>
                      <a:srgbClr val="EFEFEF"/>
                    </a:solidFill>
                  </a:tcPr>
                </a:tc>
                <a:extLst>
                  <a:ext uri="{0D108BD9-81ED-4DB2-BD59-A6C34878D82A}">
                    <a16:rowId xmlns:a16="http://schemas.microsoft.com/office/drawing/2014/main" val="10004"/>
                  </a:ext>
                </a:extLst>
              </a:tr>
            </a:tbl>
          </a:graphicData>
        </a:graphic>
      </p:graphicFrame>
      <p:sp>
        <p:nvSpPr>
          <p:cNvPr id="3" name="object 3"/>
          <p:cNvSpPr txBox="1"/>
          <p:nvPr/>
        </p:nvSpPr>
        <p:spPr>
          <a:xfrm>
            <a:off x="3594193" y="1102196"/>
            <a:ext cx="963930" cy="452755"/>
          </a:xfrm>
          <a:prstGeom prst="rect">
            <a:avLst/>
          </a:prstGeom>
        </p:spPr>
        <p:txBody>
          <a:bodyPr vert="horz" wrap="square" lIns="0" tIns="12065" rIns="0" bIns="0" rtlCol="0">
            <a:spAutoFit/>
          </a:bodyPr>
          <a:lstStyle/>
          <a:p>
            <a:pPr marL="321945" marR="5080" indent="-309880">
              <a:spcBef>
                <a:spcPts val="95"/>
              </a:spcBef>
            </a:pPr>
            <a:r>
              <a:rPr sz="1400" b="1" spc="-10">
                <a:solidFill>
                  <a:srgbClr val="5E5B64"/>
                </a:solidFill>
                <a:latin typeface="Arial"/>
                <a:cs typeface="Arial"/>
              </a:rPr>
              <a:t>“Archived” </a:t>
            </a:r>
            <a:r>
              <a:rPr sz="1400" b="1" spc="-20">
                <a:solidFill>
                  <a:srgbClr val="5E5B64"/>
                </a:solidFill>
                <a:latin typeface="Arial"/>
                <a:cs typeface="Arial"/>
              </a:rPr>
              <a:t>List</a:t>
            </a:r>
            <a:endParaRPr sz="1400">
              <a:latin typeface="Arial"/>
              <a:cs typeface="Arial"/>
            </a:endParaRPr>
          </a:p>
        </p:txBody>
      </p:sp>
      <p:sp>
        <p:nvSpPr>
          <p:cNvPr id="4" name="object 4"/>
          <p:cNvSpPr txBox="1"/>
          <p:nvPr/>
        </p:nvSpPr>
        <p:spPr>
          <a:xfrm>
            <a:off x="5180211" y="1102196"/>
            <a:ext cx="1469390" cy="452755"/>
          </a:xfrm>
          <a:prstGeom prst="rect">
            <a:avLst/>
          </a:prstGeom>
        </p:spPr>
        <p:txBody>
          <a:bodyPr vert="horz" wrap="square" lIns="0" tIns="12065" rIns="0" bIns="0" rtlCol="0">
            <a:spAutoFit/>
          </a:bodyPr>
          <a:lstStyle/>
          <a:p>
            <a:pPr marL="12700" marR="5080" indent="370840">
              <a:spcBef>
                <a:spcPts val="95"/>
              </a:spcBef>
            </a:pPr>
            <a:r>
              <a:rPr sz="1400" b="1" spc="-10">
                <a:solidFill>
                  <a:srgbClr val="5E5B64"/>
                </a:solidFill>
                <a:latin typeface="Arial"/>
                <a:cs typeface="Arial"/>
              </a:rPr>
              <a:t>America </a:t>
            </a:r>
            <a:r>
              <a:rPr sz="1400" b="1">
                <a:solidFill>
                  <a:srgbClr val="5E5B64"/>
                </a:solidFill>
                <a:latin typeface="Arial"/>
                <a:cs typeface="Arial"/>
              </a:rPr>
              <a:t>COMPETES</a:t>
            </a:r>
            <a:r>
              <a:rPr sz="1400" b="1" spc="-90">
                <a:solidFill>
                  <a:srgbClr val="5E5B64"/>
                </a:solidFill>
                <a:latin typeface="Arial"/>
                <a:cs typeface="Arial"/>
              </a:rPr>
              <a:t> </a:t>
            </a:r>
            <a:r>
              <a:rPr sz="1400" b="1" spc="-20">
                <a:solidFill>
                  <a:srgbClr val="5E5B64"/>
                </a:solidFill>
                <a:latin typeface="Arial"/>
                <a:cs typeface="Arial"/>
              </a:rPr>
              <a:t>2010</a:t>
            </a:r>
            <a:endParaRPr sz="1400">
              <a:latin typeface="Arial"/>
              <a:cs typeface="Arial"/>
            </a:endParaRPr>
          </a:p>
        </p:txBody>
      </p:sp>
      <p:sp>
        <p:nvSpPr>
          <p:cNvPr id="5" name="object 5"/>
          <p:cNvSpPr txBox="1"/>
          <p:nvPr/>
        </p:nvSpPr>
        <p:spPr>
          <a:xfrm>
            <a:off x="7555068" y="1102196"/>
            <a:ext cx="459105" cy="452755"/>
          </a:xfrm>
          <a:prstGeom prst="rect">
            <a:avLst/>
          </a:prstGeom>
        </p:spPr>
        <p:txBody>
          <a:bodyPr vert="horz" wrap="square" lIns="0" tIns="12065" rIns="0" bIns="0" rtlCol="0">
            <a:spAutoFit/>
          </a:bodyPr>
          <a:lstStyle/>
          <a:p>
            <a:pPr marL="26670" marR="5080" indent="-14604">
              <a:spcBef>
                <a:spcPts val="95"/>
              </a:spcBef>
            </a:pPr>
            <a:r>
              <a:rPr sz="1400" b="1" spc="-20">
                <a:solidFill>
                  <a:srgbClr val="5E5B64"/>
                </a:solidFill>
                <a:latin typeface="Arial"/>
                <a:cs typeface="Arial"/>
              </a:rPr>
              <a:t>AICA 2017</a:t>
            </a:r>
            <a:endParaRPr sz="1400">
              <a:latin typeface="Arial"/>
              <a:cs typeface="Arial"/>
            </a:endParaRPr>
          </a:p>
        </p:txBody>
      </p:sp>
      <p:sp>
        <p:nvSpPr>
          <p:cNvPr id="6" name="object 6"/>
          <p:cNvSpPr txBox="1"/>
          <p:nvPr/>
        </p:nvSpPr>
        <p:spPr>
          <a:xfrm>
            <a:off x="9248857" y="1102196"/>
            <a:ext cx="757555" cy="452755"/>
          </a:xfrm>
          <a:prstGeom prst="rect">
            <a:avLst/>
          </a:prstGeom>
        </p:spPr>
        <p:txBody>
          <a:bodyPr vert="horz" wrap="square" lIns="0" tIns="12065" rIns="0" bIns="0" rtlCol="0">
            <a:spAutoFit/>
          </a:bodyPr>
          <a:lstStyle/>
          <a:p>
            <a:pPr marL="77470">
              <a:spcBef>
                <a:spcPts val="95"/>
              </a:spcBef>
            </a:pPr>
            <a:r>
              <a:rPr sz="1400" b="1" spc="-10">
                <a:solidFill>
                  <a:srgbClr val="5E5B64"/>
                </a:solidFill>
                <a:latin typeface="Arial"/>
                <a:cs typeface="Arial"/>
              </a:rPr>
              <a:t>PAPPG</a:t>
            </a:r>
            <a:endParaRPr sz="1400">
              <a:latin typeface="Arial"/>
              <a:cs typeface="Arial"/>
            </a:endParaRPr>
          </a:p>
          <a:p>
            <a:pPr marL="12700">
              <a:spcBef>
                <a:spcPts val="10"/>
              </a:spcBef>
            </a:pPr>
            <a:r>
              <a:rPr sz="1400" b="1" spc="-10">
                <a:solidFill>
                  <a:srgbClr val="5E5B64"/>
                </a:solidFill>
                <a:latin typeface="Arial"/>
                <a:cs typeface="Arial"/>
              </a:rPr>
              <a:t>(current)</a:t>
            </a:r>
            <a:endParaRPr sz="1400">
              <a:latin typeface="Arial"/>
              <a:cs typeface="Arial"/>
            </a:endParaRPr>
          </a:p>
        </p:txBody>
      </p:sp>
      <p:sp>
        <p:nvSpPr>
          <p:cNvPr id="7" name="object 7"/>
          <p:cNvSpPr txBox="1"/>
          <p:nvPr/>
        </p:nvSpPr>
        <p:spPr>
          <a:xfrm>
            <a:off x="1463040" y="2096733"/>
            <a:ext cx="1639028" cy="526415"/>
          </a:xfrm>
          <a:prstGeom prst="rect">
            <a:avLst/>
          </a:prstGeom>
        </p:spPr>
        <p:txBody>
          <a:bodyPr vert="horz" wrap="square" lIns="0" tIns="13335" rIns="0" bIns="0" rtlCol="0">
            <a:spAutoFit/>
          </a:bodyPr>
          <a:lstStyle/>
          <a:p>
            <a:pPr marL="61594" marR="5080" indent="-49530" algn="r">
              <a:lnSpc>
                <a:spcPct val="99400"/>
              </a:lnSpc>
              <a:spcBef>
                <a:spcPts val="105"/>
              </a:spcBef>
            </a:pPr>
            <a:r>
              <a:rPr sz="1100" i="1">
                <a:solidFill>
                  <a:schemeClr val="bg1"/>
                </a:solidFill>
                <a:latin typeface="Arial"/>
                <a:cs typeface="Arial"/>
              </a:rPr>
              <a:t>Training</a:t>
            </a:r>
            <a:r>
              <a:rPr sz="1100" i="1" spc="-35">
                <a:solidFill>
                  <a:schemeClr val="bg1"/>
                </a:solidFill>
                <a:latin typeface="Arial"/>
                <a:cs typeface="Arial"/>
              </a:rPr>
              <a:t> </a:t>
            </a:r>
            <a:r>
              <a:rPr sz="1100" i="1" spc="-10">
                <a:solidFill>
                  <a:schemeClr val="bg1"/>
                </a:solidFill>
                <a:latin typeface="Arial"/>
                <a:cs typeface="Arial"/>
              </a:rPr>
              <a:t>Students, </a:t>
            </a:r>
            <a:r>
              <a:rPr sz="1100" i="1">
                <a:solidFill>
                  <a:schemeClr val="bg1"/>
                </a:solidFill>
                <a:latin typeface="Arial"/>
                <a:cs typeface="Arial"/>
              </a:rPr>
              <a:t>STEM</a:t>
            </a:r>
            <a:r>
              <a:rPr sz="1100" i="1" spc="-45">
                <a:solidFill>
                  <a:schemeClr val="bg1"/>
                </a:solidFill>
                <a:latin typeface="Arial"/>
                <a:cs typeface="Arial"/>
              </a:rPr>
              <a:t> </a:t>
            </a:r>
            <a:r>
              <a:rPr sz="1100" i="1" spc="-10">
                <a:solidFill>
                  <a:schemeClr val="bg1"/>
                </a:solidFill>
                <a:latin typeface="Arial"/>
                <a:cs typeface="Arial"/>
              </a:rPr>
              <a:t>Education, </a:t>
            </a:r>
            <a:r>
              <a:rPr sz="1100" i="1">
                <a:solidFill>
                  <a:schemeClr val="bg1"/>
                </a:solidFill>
                <a:latin typeface="Arial"/>
                <a:cs typeface="Arial"/>
              </a:rPr>
              <a:t>and</a:t>
            </a:r>
            <a:r>
              <a:rPr sz="1100" i="1" spc="-30">
                <a:solidFill>
                  <a:schemeClr val="bg1"/>
                </a:solidFill>
                <a:latin typeface="Arial"/>
                <a:cs typeface="Arial"/>
              </a:rPr>
              <a:t> </a:t>
            </a:r>
            <a:r>
              <a:rPr sz="1100" i="1" spc="-10">
                <a:solidFill>
                  <a:schemeClr val="bg1"/>
                </a:solidFill>
                <a:latin typeface="Arial"/>
                <a:cs typeface="Arial"/>
              </a:rPr>
              <a:t>Workforce</a:t>
            </a:r>
            <a:endParaRPr sz="1100">
              <a:solidFill>
                <a:schemeClr val="bg1"/>
              </a:solidFill>
              <a:latin typeface="Arial"/>
              <a:cs typeface="Arial"/>
            </a:endParaRPr>
          </a:p>
        </p:txBody>
      </p:sp>
      <p:sp>
        <p:nvSpPr>
          <p:cNvPr id="8" name="object 8"/>
          <p:cNvSpPr txBox="1"/>
          <p:nvPr/>
        </p:nvSpPr>
        <p:spPr>
          <a:xfrm>
            <a:off x="2306794" y="3228622"/>
            <a:ext cx="795655" cy="358140"/>
          </a:xfrm>
          <a:prstGeom prst="rect">
            <a:avLst/>
          </a:prstGeom>
        </p:spPr>
        <p:txBody>
          <a:bodyPr vert="horz" wrap="square" lIns="0" tIns="19685" rIns="0" bIns="0" rtlCol="0">
            <a:spAutoFit/>
          </a:bodyPr>
          <a:lstStyle/>
          <a:p>
            <a:pPr marL="12700" marR="5080" indent="55244">
              <a:lnSpc>
                <a:spcPts val="1300"/>
              </a:lnSpc>
              <a:spcBef>
                <a:spcPts val="155"/>
              </a:spcBef>
            </a:pPr>
            <a:r>
              <a:rPr sz="1100" i="1" spc="-10">
                <a:solidFill>
                  <a:schemeClr val="bg1"/>
                </a:solidFill>
                <a:latin typeface="Arial"/>
                <a:cs typeface="Arial"/>
              </a:rPr>
              <a:t>Broadening Participation</a:t>
            </a:r>
            <a:endParaRPr sz="1100">
              <a:solidFill>
                <a:schemeClr val="bg1"/>
              </a:solidFill>
              <a:latin typeface="Arial"/>
              <a:cs typeface="Arial"/>
            </a:endParaRPr>
          </a:p>
        </p:txBody>
      </p:sp>
      <p:sp>
        <p:nvSpPr>
          <p:cNvPr id="9" name="object 9"/>
          <p:cNvSpPr txBox="1"/>
          <p:nvPr/>
        </p:nvSpPr>
        <p:spPr>
          <a:xfrm>
            <a:off x="1987708" y="4133496"/>
            <a:ext cx="1115695" cy="527685"/>
          </a:xfrm>
          <a:prstGeom prst="rect">
            <a:avLst/>
          </a:prstGeom>
        </p:spPr>
        <p:txBody>
          <a:bodyPr vert="horz" wrap="square" lIns="0" tIns="12700" rIns="0" bIns="0" rtlCol="0">
            <a:spAutoFit/>
          </a:bodyPr>
          <a:lstStyle/>
          <a:p>
            <a:pPr marL="12700" marR="5080" indent="459740" algn="r">
              <a:lnSpc>
                <a:spcPct val="99900"/>
              </a:lnSpc>
              <a:spcBef>
                <a:spcPts val="100"/>
              </a:spcBef>
            </a:pPr>
            <a:r>
              <a:rPr sz="1100" i="1" spc="-10">
                <a:solidFill>
                  <a:schemeClr val="bg1"/>
                </a:solidFill>
                <a:latin typeface="Arial"/>
                <a:cs typeface="Arial"/>
              </a:rPr>
              <a:t>Enhanced</a:t>
            </a:r>
            <a:r>
              <a:rPr sz="1100" i="1" spc="-10">
                <a:solidFill>
                  <a:srgbClr val="0B71B5"/>
                </a:solidFill>
                <a:latin typeface="Arial"/>
                <a:cs typeface="Arial"/>
              </a:rPr>
              <a:t> </a:t>
            </a:r>
            <a:r>
              <a:rPr sz="1100" i="1" spc="-10">
                <a:solidFill>
                  <a:schemeClr val="bg1"/>
                </a:solidFill>
                <a:latin typeface="Arial"/>
                <a:cs typeface="Arial"/>
              </a:rPr>
              <a:t>Infrastructure</a:t>
            </a:r>
            <a:r>
              <a:rPr sz="1100" i="1" spc="30">
                <a:solidFill>
                  <a:srgbClr val="0B71B5"/>
                </a:solidFill>
                <a:latin typeface="Arial"/>
                <a:cs typeface="Arial"/>
              </a:rPr>
              <a:t> </a:t>
            </a:r>
            <a:r>
              <a:rPr sz="1100" i="1" spc="-25">
                <a:solidFill>
                  <a:schemeClr val="bg1"/>
                </a:solidFill>
                <a:latin typeface="Arial"/>
                <a:cs typeface="Arial"/>
              </a:rPr>
              <a:t>and</a:t>
            </a:r>
            <a:r>
              <a:rPr sz="1100" i="1" spc="-25">
                <a:solidFill>
                  <a:srgbClr val="0B71B5"/>
                </a:solidFill>
                <a:latin typeface="Arial"/>
                <a:cs typeface="Arial"/>
              </a:rPr>
              <a:t> </a:t>
            </a:r>
            <a:r>
              <a:rPr sz="1100" i="1" spc="-10">
                <a:solidFill>
                  <a:schemeClr val="bg1"/>
                </a:solidFill>
                <a:latin typeface="Arial"/>
                <a:cs typeface="Arial"/>
              </a:rPr>
              <a:t>Partnerships</a:t>
            </a:r>
            <a:endParaRPr sz="1100">
              <a:solidFill>
                <a:schemeClr val="bg1"/>
              </a:solidFill>
              <a:latin typeface="Arial"/>
              <a:cs typeface="Arial"/>
            </a:endParaRPr>
          </a:p>
        </p:txBody>
      </p:sp>
      <p:sp>
        <p:nvSpPr>
          <p:cNvPr id="10" name="object 10"/>
          <p:cNvSpPr txBox="1"/>
          <p:nvPr/>
        </p:nvSpPr>
        <p:spPr>
          <a:xfrm>
            <a:off x="1925741" y="5076470"/>
            <a:ext cx="1176020" cy="529590"/>
          </a:xfrm>
          <a:prstGeom prst="rect">
            <a:avLst/>
          </a:prstGeom>
        </p:spPr>
        <p:txBody>
          <a:bodyPr vert="horz" wrap="square" lIns="0" tIns="12065" rIns="0" bIns="0" rtlCol="0">
            <a:spAutoFit/>
          </a:bodyPr>
          <a:lstStyle/>
          <a:p>
            <a:pPr marL="12700" marR="5080" indent="458470" algn="just">
              <a:spcBef>
                <a:spcPts val="95"/>
              </a:spcBef>
            </a:pPr>
            <a:r>
              <a:rPr sz="1100" i="1" spc="-10">
                <a:solidFill>
                  <a:schemeClr val="bg1"/>
                </a:solidFill>
                <a:latin typeface="Arial"/>
                <a:cs typeface="Arial"/>
              </a:rPr>
              <a:t>Knowledge </a:t>
            </a:r>
            <a:r>
              <a:rPr sz="1100" i="1">
                <a:solidFill>
                  <a:schemeClr val="bg1"/>
                </a:solidFill>
                <a:latin typeface="Arial"/>
                <a:cs typeface="Arial"/>
              </a:rPr>
              <a:t>Dissemination</a:t>
            </a:r>
            <a:r>
              <a:rPr sz="1100" i="1" spc="-75">
                <a:solidFill>
                  <a:schemeClr val="bg1"/>
                </a:solidFill>
                <a:latin typeface="Arial"/>
                <a:cs typeface="Arial"/>
              </a:rPr>
              <a:t> </a:t>
            </a:r>
            <a:r>
              <a:rPr sz="1100" i="1" spc="-25">
                <a:solidFill>
                  <a:schemeClr val="bg1"/>
                </a:solidFill>
                <a:latin typeface="Arial"/>
                <a:cs typeface="Arial"/>
              </a:rPr>
              <a:t>and </a:t>
            </a:r>
            <a:r>
              <a:rPr sz="1100" i="1">
                <a:solidFill>
                  <a:schemeClr val="bg1"/>
                </a:solidFill>
                <a:latin typeface="Arial"/>
                <a:cs typeface="Arial"/>
              </a:rPr>
              <a:t>Scientific</a:t>
            </a:r>
            <a:r>
              <a:rPr sz="1100" i="1" spc="-55">
                <a:solidFill>
                  <a:schemeClr val="bg1"/>
                </a:solidFill>
                <a:latin typeface="Arial"/>
                <a:cs typeface="Arial"/>
              </a:rPr>
              <a:t> </a:t>
            </a:r>
            <a:r>
              <a:rPr sz="1100" i="1" spc="-10">
                <a:solidFill>
                  <a:schemeClr val="bg1"/>
                </a:solidFill>
                <a:latin typeface="Arial"/>
                <a:cs typeface="Arial"/>
              </a:rPr>
              <a:t>Literacy</a:t>
            </a:r>
            <a:endParaRPr sz="1100">
              <a:solidFill>
                <a:schemeClr val="bg1"/>
              </a:solidFill>
              <a:latin typeface="Arial"/>
              <a:cs typeface="Arial"/>
            </a:endParaRPr>
          </a:p>
        </p:txBody>
      </p:sp>
      <p:sp>
        <p:nvSpPr>
          <p:cNvPr id="11" name="object 11"/>
          <p:cNvSpPr txBox="1"/>
          <p:nvPr/>
        </p:nvSpPr>
        <p:spPr>
          <a:xfrm>
            <a:off x="1851118" y="6027384"/>
            <a:ext cx="1250950" cy="527685"/>
          </a:xfrm>
          <a:prstGeom prst="rect">
            <a:avLst/>
          </a:prstGeom>
        </p:spPr>
        <p:txBody>
          <a:bodyPr vert="horz" wrap="square" lIns="0" tIns="12065" rIns="0" bIns="0" rtlCol="0">
            <a:spAutoFit/>
          </a:bodyPr>
          <a:lstStyle/>
          <a:p>
            <a:pPr marR="5080" algn="r">
              <a:spcBef>
                <a:spcPts val="95"/>
              </a:spcBef>
            </a:pPr>
            <a:r>
              <a:rPr sz="1100" i="1">
                <a:solidFill>
                  <a:schemeClr val="bg1"/>
                </a:solidFill>
                <a:latin typeface="Arial"/>
                <a:cs typeface="Arial"/>
              </a:rPr>
              <a:t>Societal</a:t>
            </a:r>
            <a:r>
              <a:rPr sz="1100" i="1" spc="-45">
                <a:solidFill>
                  <a:schemeClr val="bg1"/>
                </a:solidFill>
                <a:latin typeface="Arial"/>
                <a:cs typeface="Arial"/>
              </a:rPr>
              <a:t> </a:t>
            </a:r>
            <a:r>
              <a:rPr sz="1100" i="1">
                <a:solidFill>
                  <a:schemeClr val="bg1"/>
                </a:solidFill>
                <a:latin typeface="Arial"/>
                <a:cs typeface="Arial"/>
              </a:rPr>
              <a:t>Impact</a:t>
            </a:r>
            <a:r>
              <a:rPr sz="1100" i="1" spc="-55">
                <a:solidFill>
                  <a:schemeClr val="bg1"/>
                </a:solidFill>
                <a:latin typeface="Arial"/>
                <a:cs typeface="Arial"/>
              </a:rPr>
              <a:t> </a:t>
            </a:r>
            <a:r>
              <a:rPr sz="1100" i="1" spc="-25">
                <a:solidFill>
                  <a:schemeClr val="bg1"/>
                </a:solidFill>
                <a:latin typeface="Arial"/>
                <a:cs typeface="Arial"/>
              </a:rPr>
              <a:t>and</a:t>
            </a:r>
            <a:endParaRPr sz="1100">
              <a:solidFill>
                <a:schemeClr val="bg1"/>
              </a:solidFill>
              <a:latin typeface="Arial"/>
              <a:cs typeface="Arial"/>
            </a:endParaRPr>
          </a:p>
          <a:p>
            <a:pPr marL="202565" marR="6350" indent="420370" algn="r">
              <a:lnSpc>
                <a:spcPts val="1300"/>
              </a:lnSpc>
              <a:spcBef>
                <a:spcPts val="80"/>
              </a:spcBef>
            </a:pPr>
            <a:r>
              <a:rPr sz="1100" i="1" spc="-10">
                <a:solidFill>
                  <a:schemeClr val="bg1"/>
                </a:solidFill>
                <a:latin typeface="Arial"/>
                <a:cs typeface="Arial"/>
              </a:rPr>
              <a:t>Economic Competitiveness</a:t>
            </a:r>
            <a:endParaRPr sz="1100">
              <a:solidFill>
                <a:schemeClr val="bg1"/>
              </a:solidFill>
              <a:latin typeface="Arial"/>
              <a:cs typeface="Arial"/>
            </a:endParaRPr>
          </a:p>
        </p:txBody>
      </p:sp>
      <p:grpSp>
        <p:nvGrpSpPr>
          <p:cNvPr id="12" name="object 12"/>
          <p:cNvGrpSpPr/>
          <p:nvPr/>
        </p:nvGrpSpPr>
        <p:grpSpPr>
          <a:xfrm>
            <a:off x="2698645" y="1763726"/>
            <a:ext cx="283845" cy="265430"/>
            <a:chOff x="1201538" y="1387208"/>
            <a:chExt cx="283845" cy="265430"/>
          </a:xfrm>
        </p:grpSpPr>
        <p:sp>
          <p:nvSpPr>
            <p:cNvPr id="13" name="object 13"/>
            <p:cNvSpPr/>
            <p:nvPr/>
          </p:nvSpPr>
          <p:spPr>
            <a:xfrm>
              <a:off x="1201538" y="1387208"/>
              <a:ext cx="283845" cy="179070"/>
            </a:xfrm>
            <a:custGeom>
              <a:avLst/>
              <a:gdLst/>
              <a:ahLst/>
              <a:cxnLst/>
              <a:rect l="l" t="t" r="r" b="b"/>
              <a:pathLst>
                <a:path w="283844" h="179069">
                  <a:moveTo>
                    <a:pt x="142087" y="0"/>
                  </a:moveTo>
                  <a:lnTo>
                    <a:pt x="138849" y="0"/>
                  </a:lnTo>
                  <a:lnTo>
                    <a:pt x="136245" y="1574"/>
                  </a:lnTo>
                  <a:lnTo>
                    <a:pt x="3949" y="85750"/>
                  </a:lnTo>
                  <a:lnTo>
                    <a:pt x="1447" y="87312"/>
                  </a:lnTo>
                  <a:lnTo>
                    <a:pt x="0" y="90093"/>
                  </a:lnTo>
                  <a:lnTo>
                    <a:pt x="88" y="91795"/>
                  </a:lnTo>
                  <a:lnTo>
                    <a:pt x="152" y="95935"/>
                  </a:lnTo>
                  <a:lnTo>
                    <a:pt x="1739" y="98602"/>
                  </a:lnTo>
                  <a:lnTo>
                    <a:pt x="4279" y="99999"/>
                  </a:lnTo>
                  <a:lnTo>
                    <a:pt x="136575" y="177546"/>
                  </a:lnTo>
                  <a:lnTo>
                    <a:pt x="137820" y="178308"/>
                  </a:lnTo>
                  <a:lnTo>
                    <a:pt x="139255" y="178714"/>
                  </a:lnTo>
                  <a:lnTo>
                    <a:pt x="142214" y="178689"/>
                  </a:lnTo>
                  <a:lnTo>
                    <a:pt x="143713" y="178295"/>
                  </a:lnTo>
                  <a:lnTo>
                    <a:pt x="145021" y="177546"/>
                  </a:lnTo>
                  <a:lnTo>
                    <a:pt x="171821" y="160807"/>
                  </a:lnTo>
                  <a:lnTo>
                    <a:pt x="140715" y="160807"/>
                  </a:lnTo>
                  <a:lnTo>
                    <a:pt x="23799" y="92544"/>
                  </a:lnTo>
                  <a:lnTo>
                    <a:pt x="140715" y="18313"/>
                  </a:lnTo>
                  <a:lnTo>
                    <a:pt x="173720" y="18313"/>
                  </a:lnTo>
                  <a:lnTo>
                    <a:pt x="144691" y="1574"/>
                  </a:lnTo>
                  <a:lnTo>
                    <a:pt x="142087" y="0"/>
                  </a:lnTo>
                  <a:close/>
                </a:path>
                <a:path w="283844" h="179069">
                  <a:moveTo>
                    <a:pt x="173720" y="18313"/>
                  </a:moveTo>
                  <a:lnTo>
                    <a:pt x="140715" y="18313"/>
                  </a:lnTo>
                  <a:lnTo>
                    <a:pt x="259626" y="86575"/>
                  </a:lnTo>
                  <a:lnTo>
                    <a:pt x="140715" y="160807"/>
                  </a:lnTo>
                  <a:lnTo>
                    <a:pt x="171821" y="160807"/>
                  </a:lnTo>
                  <a:lnTo>
                    <a:pt x="279793" y="93370"/>
                  </a:lnTo>
                  <a:lnTo>
                    <a:pt x="282194" y="91795"/>
                  </a:lnTo>
                  <a:lnTo>
                    <a:pt x="283616" y="89115"/>
                  </a:lnTo>
                  <a:lnTo>
                    <a:pt x="283603" y="83350"/>
                  </a:lnTo>
                  <a:lnTo>
                    <a:pt x="282016" y="80683"/>
                  </a:lnTo>
                  <a:lnTo>
                    <a:pt x="279463" y="79286"/>
                  </a:lnTo>
                  <a:lnTo>
                    <a:pt x="173720" y="18313"/>
                  </a:lnTo>
                  <a:close/>
                </a:path>
              </a:pathLst>
            </a:custGeom>
            <a:solidFill>
              <a:srgbClr val="5E5B64"/>
            </a:solidFill>
          </p:spPr>
          <p:txBody>
            <a:bodyPr wrap="square" lIns="0" tIns="0" rIns="0" bIns="0" rtlCol="0"/>
            <a:lstStyle/>
            <a:p>
              <a:endParaRPr/>
            </a:p>
          </p:txBody>
        </p:sp>
        <p:pic>
          <p:nvPicPr>
            <p:cNvPr id="14" name="object 14"/>
            <p:cNvPicPr/>
            <p:nvPr/>
          </p:nvPicPr>
          <p:blipFill>
            <a:blip r:embed="rId3" cstate="print"/>
            <a:stretch>
              <a:fillRect/>
            </a:stretch>
          </p:blipFill>
          <p:spPr>
            <a:xfrm>
              <a:off x="1220163" y="1464563"/>
              <a:ext cx="265075" cy="187566"/>
            </a:xfrm>
            <a:prstGeom prst="rect">
              <a:avLst/>
            </a:prstGeom>
          </p:spPr>
        </p:pic>
      </p:grpSp>
      <p:sp>
        <p:nvSpPr>
          <p:cNvPr id="15" name="object 15"/>
          <p:cNvSpPr/>
          <p:nvPr/>
        </p:nvSpPr>
        <p:spPr>
          <a:xfrm>
            <a:off x="2702578" y="5660226"/>
            <a:ext cx="360045" cy="359410"/>
          </a:xfrm>
          <a:custGeom>
            <a:avLst/>
            <a:gdLst/>
            <a:ahLst/>
            <a:cxnLst/>
            <a:rect l="l" t="t" r="r" b="b"/>
            <a:pathLst>
              <a:path w="360044" h="359410">
                <a:moveTo>
                  <a:pt x="108369" y="302056"/>
                </a:moveTo>
                <a:lnTo>
                  <a:pt x="107137" y="294995"/>
                </a:lnTo>
                <a:lnTo>
                  <a:pt x="104482" y="288493"/>
                </a:lnTo>
                <a:lnTo>
                  <a:pt x="103759" y="287426"/>
                </a:lnTo>
                <a:lnTo>
                  <a:pt x="100558" y="282689"/>
                </a:lnTo>
                <a:lnTo>
                  <a:pt x="95567" y="277672"/>
                </a:lnTo>
                <a:lnTo>
                  <a:pt x="98615" y="274015"/>
                </a:lnTo>
                <a:lnTo>
                  <a:pt x="99301" y="272186"/>
                </a:lnTo>
                <a:lnTo>
                  <a:pt x="100444" y="269138"/>
                </a:lnTo>
                <a:lnTo>
                  <a:pt x="100444" y="255727"/>
                </a:lnTo>
                <a:lnTo>
                  <a:pt x="98958" y="248412"/>
                </a:lnTo>
                <a:lnTo>
                  <a:pt x="98628" y="246811"/>
                </a:lnTo>
                <a:lnTo>
                  <a:pt x="93738" y="239649"/>
                </a:lnTo>
                <a:lnTo>
                  <a:pt x="92519" y="238848"/>
                </a:lnTo>
                <a:lnTo>
                  <a:pt x="92519" y="294132"/>
                </a:lnTo>
                <a:lnTo>
                  <a:pt x="92519" y="317906"/>
                </a:lnTo>
                <a:lnTo>
                  <a:pt x="62039" y="317906"/>
                </a:lnTo>
                <a:lnTo>
                  <a:pt x="62039" y="294132"/>
                </a:lnTo>
                <a:lnTo>
                  <a:pt x="68745" y="287426"/>
                </a:lnTo>
                <a:lnTo>
                  <a:pt x="85813" y="287426"/>
                </a:lnTo>
                <a:lnTo>
                  <a:pt x="92519" y="294132"/>
                </a:lnTo>
                <a:lnTo>
                  <a:pt x="92519" y="238848"/>
                </a:lnTo>
                <a:lnTo>
                  <a:pt x="86550" y="234899"/>
                </a:lnTo>
                <a:lnTo>
                  <a:pt x="85204" y="234632"/>
                </a:lnTo>
                <a:lnTo>
                  <a:pt x="85204" y="252069"/>
                </a:lnTo>
                <a:lnTo>
                  <a:pt x="85204" y="268528"/>
                </a:lnTo>
                <a:lnTo>
                  <a:pt x="81546" y="272186"/>
                </a:lnTo>
                <a:lnTo>
                  <a:pt x="73012" y="272186"/>
                </a:lnTo>
                <a:lnTo>
                  <a:pt x="69354" y="268528"/>
                </a:lnTo>
                <a:lnTo>
                  <a:pt x="69354" y="252069"/>
                </a:lnTo>
                <a:lnTo>
                  <a:pt x="73012" y="248412"/>
                </a:lnTo>
                <a:lnTo>
                  <a:pt x="81546" y="248412"/>
                </a:lnTo>
                <a:lnTo>
                  <a:pt x="85204" y="252069"/>
                </a:lnTo>
                <a:lnTo>
                  <a:pt x="85204" y="234632"/>
                </a:lnTo>
                <a:lnTo>
                  <a:pt x="55333" y="255727"/>
                </a:lnTo>
                <a:lnTo>
                  <a:pt x="55333" y="269138"/>
                </a:lnTo>
                <a:lnTo>
                  <a:pt x="57162" y="273405"/>
                </a:lnTo>
                <a:lnTo>
                  <a:pt x="60210" y="277672"/>
                </a:lnTo>
                <a:lnTo>
                  <a:pt x="55219" y="282435"/>
                </a:lnTo>
                <a:lnTo>
                  <a:pt x="51371" y="288264"/>
                </a:lnTo>
                <a:lnTo>
                  <a:pt x="48895" y="294906"/>
                </a:lnTo>
                <a:lnTo>
                  <a:pt x="48018" y="302056"/>
                </a:lnTo>
                <a:lnTo>
                  <a:pt x="48018" y="327050"/>
                </a:lnTo>
                <a:lnTo>
                  <a:pt x="54114" y="332536"/>
                </a:lnTo>
                <a:lnTo>
                  <a:pt x="102882" y="332536"/>
                </a:lnTo>
                <a:lnTo>
                  <a:pt x="108369" y="326440"/>
                </a:lnTo>
                <a:lnTo>
                  <a:pt x="108369" y="317906"/>
                </a:lnTo>
                <a:lnTo>
                  <a:pt x="108369" y="302056"/>
                </a:lnTo>
                <a:close/>
              </a:path>
              <a:path w="360044" h="359410">
                <a:moveTo>
                  <a:pt x="210705" y="95554"/>
                </a:moveTo>
                <a:lnTo>
                  <a:pt x="198678" y="71170"/>
                </a:lnTo>
                <a:lnTo>
                  <a:pt x="201688" y="67513"/>
                </a:lnTo>
                <a:lnTo>
                  <a:pt x="202590" y="65074"/>
                </a:lnTo>
                <a:lnTo>
                  <a:pt x="203492" y="62636"/>
                </a:lnTo>
                <a:lnTo>
                  <a:pt x="203492" y="49225"/>
                </a:lnTo>
                <a:lnTo>
                  <a:pt x="201904" y="41300"/>
                </a:lnTo>
                <a:lnTo>
                  <a:pt x="201714" y="40309"/>
                </a:lnTo>
                <a:lnTo>
                  <a:pt x="196888" y="33147"/>
                </a:lnTo>
                <a:lnTo>
                  <a:pt x="195681" y="32346"/>
                </a:lnTo>
                <a:lnTo>
                  <a:pt x="195681" y="87020"/>
                </a:lnTo>
                <a:lnTo>
                  <a:pt x="195681" y="110794"/>
                </a:lnTo>
                <a:lnTo>
                  <a:pt x="165620" y="110794"/>
                </a:lnTo>
                <a:lnTo>
                  <a:pt x="165620" y="87020"/>
                </a:lnTo>
                <a:lnTo>
                  <a:pt x="172237" y="80314"/>
                </a:lnTo>
                <a:lnTo>
                  <a:pt x="189064" y="80314"/>
                </a:lnTo>
                <a:lnTo>
                  <a:pt x="195681" y="87020"/>
                </a:lnTo>
                <a:lnTo>
                  <a:pt x="195681" y="32346"/>
                </a:lnTo>
                <a:lnTo>
                  <a:pt x="189801" y="28397"/>
                </a:lnTo>
                <a:lnTo>
                  <a:pt x="188468" y="28130"/>
                </a:lnTo>
                <a:lnTo>
                  <a:pt x="188468" y="44958"/>
                </a:lnTo>
                <a:lnTo>
                  <a:pt x="188468" y="61417"/>
                </a:lnTo>
                <a:lnTo>
                  <a:pt x="184861" y="65074"/>
                </a:lnTo>
                <a:lnTo>
                  <a:pt x="176441" y="65074"/>
                </a:lnTo>
                <a:lnTo>
                  <a:pt x="172834" y="61417"/>
                </a:lnTo>
                <a:lnTo>
                  <a:pt x="172834" y="44958"/>
                </a:lnTo>
                <a:lnTo>
                  <a:pt x="176441" y="41300"/>
                </a:lnTo>
                <a:lnTo>
                  <a:pt x="184861" y="41300"/>
                </a:lnTo>
                <a:lnTo>
                  <a:pt x="188468" y="44958"/>
                </a:lnTo>
                <a:lnTo>
                  <a:pt x="188468" y="28130"/>
                </a:lnTo>
                <a:lnTo>
                  <a:pt x="159004" y="49225"/>
                </a:lnTo>
                <a:lnTo>
                  <a:pt x="159004" y="62636"/>
                </a:lnTo>
                <a:lnTo>
                  <a:pt x="160807" y="66903"/>
                </a:lnTo>
                <a:lnTo>
                  <a:pt x="163817" y="71170"/>
                </a:lnTo>
                <a:lnTo>
                  <a:pt x="158902" y="75933"/>
                </a:lnTo>
                <a:lnTo>
                  <a:pt x="155105" y="81762"/>
                </a:lnTo>
                <a:lnTo>
                  <a:pt x="152654" y="88404"/>
                </a:lnTo>
                <a:lnTo>
                  <a:pt x="151790" y="95554"/>
                </a:lnTo>
                <a:lnTo>
                  <a:pt x="151790" y="113233"/>
                </a:lnTo>
                <a:lnTo>
                  <a:pt x="150596" y="119938"/>
                </a:lnTo>
                <a:lnTo>
                  <a:pt x="156603" y="126034"/>
                </a:lnTo>
                <a:lnTo>
                  <a:pt x="205295" y="126034"/>
                </a:lnTo>
                <a:lnTo>
                  <a:pt x="210705" y="119938"/>
                </a:lnTo>
                <a:lnTo>
                  <a:pt x="210705" y="110794"/>
                </a:lnTo>
                <a:lnTo>
                  <a:pt x="210705" y="95554"/>
                </a:lnTo>
                <a:close/>
              </a:path>
              <a:path w="360044" h="359410">
                <a:moveTo>
                  <a:pt x="315633" y="302056"/>
                </a:moveTo>
                <a:lnTo>
                  <a:pt x="314401" y="294995"/>
                </a:lnTo>
                <a:lnTo>
                  <a:pt x="311746" y="288493"/>
                </a:lnTo>
                <a:lnTo>
                  <a:pt x="311023" y="287426"/>
                </a:lnTo>
                <a:lnTo>
                  <a:pt x="307822" y="282689"/>
                </a:lnTo>
                <a:lnTo>
                  <a:pt x="302831" y="277672"/>
                </a:lnTo>
                <a:lnTo>
                  <a:pt x="305879" y="274015"/>
                </a:lnTo>
                <a:lnTo>
                  <a:pt x="306565" y="272186"/>
                </a:lnTo>
                <a:lnTo>
                  <a:pt x="307708" y="269138"/>
                </a:lnTo>
                <a:lnTo>
                  <a:pt x="307708" y="255727"/>
                </a:lnTo>
                <a:lnTo>
                  <a:pt x="306222" y="248412"/>
                </a:lnTo>
                <a:lnTo>
                  <a:pt x="305892" y="246811"/>
                </a:lnTo>
                <a:lnTo>
                  <a:pt x="301002" y="239649"/>
                </a:lnTo>
                <a:lnTo>
                  <a:pt x="299783" y="238848"/>
                </a:lnTo>
                <a:lnTo>
                  <a:pt x="299783" y="294132"/>
                </a:lnTo>
                <a:lnTo>
                  <a:pt x="299783" y="317906"/>
                </a:lnTo>
                <a:lnTo>
                  <a:pt x="269303" y="317906"/>
                </a:lnTo>
                <a:lnTo>
                  <a:pt x="269303" y="294132"/>
                </a:lnTo>
                <a:lnTo>
                  <a:pt x="276009" y="287426"/>
                </a:lnTo>
                <a:lnTo>
                  <a:pt x="293077" y="287426"/>
                </a:lnTo>
                <a:lnTo>
                  <a:pt x="299783" y="294132"/>
                </a:lnTo>
                <a:lnTo>
                  <a:pt x="299783" y="238848"/>
                </a:lnTo>
                <a:lnTo>
                  <a:pt x="293814" y="234899"/>
                </a:lnTo>
                <a:lnTo>
                  <a:pt x="292468" y="234632"/>
                </a:lnTo>
                <a:lnTo>
                  <a:pt x="292468" y="252069"/>
                </a:lnTo>
                <a:lnTo>
                  <a:pt x="292468" y="268528"/>
                </a:lnTo>
                <a:lnTo>
                  <a:pt x="288810" y="272186"/>
                </a:lnTo>
                <a:lnTo>
                  <a:pt x="280276" y="272186"/>
                </a:lnTo>
                <a:lnTo>
                  <a:pt x="276618" y="268528"/>
                </a:lnTo>
                <a:lnTo>
                  <a:pt x="276618" y="252069"/>
                </a:lnTo>
                <a:lnTo>
                  <a:pt x="280276" y="248412"/>
                </a:lnTo>
                <a:lnTo>
                  <a:pt x="288810" y="248412"/>
                </a:lnTo>
                <a:lnTo>
                  <a:pt x="292468" y="252069"/>
                </a:lnTo>
                <a:lnTo>
                  <a:pt x="292468" y="234632"/>
                </a:lnTo>
                <a:lnTo>
                  <a:pt x="262597" y="255727"/>
                </a:lnTo>
                <a:lnTo>
                  <a:pt x="262597" y="269138"/>
                </a:lnTo>
                <a:lnTo>
                  <a:pt x="264426" y="273405"/>
                </a:lnTo>
                <a:lnTo>
                  <a:pt x="267474" y="277672"/>
                </a:lnTo>
                <a:lnTo>
                  <a:pt x="262483" y="282435"/>
                </a:lnTo>
                <a:lnTo>
                  <a:pt x="258635" y="288264"/>
                </a:lnTo>
                <a:lnTo>
                  <a:pt x="256159" y="294906"/>
                </a:lnTo>
                <a:lnTo>
                  <a:pt x="255282" y="302056"/>
                </a:lnTo>
                <a:lnTo>
                  <a:pt x="255282" y="327050"/>
                </a:lnTo>
                <a:lnTo>
                  <a:pt x="261378" y="332536"/>
                </a:lnTo>
                <a:lnTo>
                  <a:pt x="310146" y="332536"/>
                </a:lnTo>
                <a:lnTo>
                  <a:pt x="315633" y="326440"/>
                </a:lnTo>
                <a:lnTo>
                  <a:pt x="315633" y="317906"/>
                </a:lnTo>
                <a:lnTo>
                  <a:pt x="315633" y="302056"/>
                </a:lnTo>
                <a:close/>
              </a:path>
              <a:path w="360044" h="359410">
                <a:moveTo>
                  <a:pt x="359803" y="282879"/>
                </a:moveTo>
                <a:lnTo>
                  <a:pt x="354863" y="254266"/>
                </a:lnTo>
                <a:lnTo>
                  <a:pt x="345871" y="240182"/>
                </a:lnTo>
                <a:lnTo>
                  <a:pt x="345871" y="282879"/>
                </a:lnTo>
                <a:lnTo>
                  <a:pt x="340982" y="306844"/>
                </a:lnTo>
                <a:lnTo>
                  <a:pt x="327698" y="326491"/>
                </a:lnTo>
                <a:lnTo>
                  <a:pt x="308051" y="339788"/>
                </a:lnTo>
                <a:lnTo>
                  <a:pt x="284086" y="344665"/>
                </a:lnTo>
                <a:lnTo>
                  <a:pt x="260121" y="339788"/>
                </a:lnTo>
                <a:lnTo>
                  <a:pt x="240474" y="326491"/>
                </a:lnTo>
                <a:lnTo>
                  <a:pt x="227190" y="306844"/>
                </a:lnTo>
                <a:lnTo>
                  <a:pt x="223786" y="290144"/>
                </a:lnTo>
                <a:lnTo>
                  <a:pt x="222300" y="282879"/>
                </a:lnTo>
                <a:lnTo>
                  <a:pt x="223786" y="275615"/>
                </a:lnTo>
                <a:lnTo>
                  <a:pt x="227190" y="258914"/>
                </a:lnTo>
                <a:lnTo>
                  <a:pt x="240474" y="239268"/>
                </a:lnTo>
                <a:lnTo>
                  <a:pt x="260121" y="225983"/>
                </a:lnTo>
                <a:lnTo>
                  <a:pt x="284086" y="221094"/>
                </a:lnTo>
                <a:lnTo>
                  <a:pt x="308051" y="225983"/>
                </a:lnTo>
                <a:lnTo>
                  <a:pt x="327698" y="239268"/>
                </a:lnTo>
                <a:lnTo>
                  <a:pt x="340982" y="258914"/>
                </a:lnTo>
                <a:lnTo>
                  <a:pt x="345871" y="282879"/>
                </a:lnTo>
                <a:lnTo>
                  <a:pt x="345871" y="240182"/>
                </a:lnTo>
                <a:lnTo>
                  <a:pt x="339826" y="230708"/>
                </a:lnTo>
                <a:lnTo>
                  <a:pt x="326466" y="221094"/>
                </a:lnTo>
                <a:lnTo>
                  <a:pt x="317042" y="214312"/>
                </a:lnTo>
                <a:lnTo>
                  <a:pt x="288937" y="207162"/>
                </a:lnTo>
                <a:lnTo>
                  <a:pt x="271970" y="177101"/>
                </a:lnTo>
                <a:lnTo>
                  <a:pt x="271970" y="207772"/>
                </a:lnTo>
                <a:lnTo>
                  <a:pt x="248158" y="215811"/>
                </a:lnTo>
                <a:lnTo>
                  <a:pt x="228600" y="230784"/>
                </a:lnTo>
                <a:lnTo>
                  <a:pt x="214820" y="251218"/>
                </a:lnTo>
                <a:lnTo>
                  <a:pt x="208381" y="275615"/>
                </a:lnTo>
                <a:lnTo>
                  <a:pt x="152654" y="275615"/>
                </a:lnTo>
                <a:lnTo>
                  <a:pt x="145948" y="251218"/>
                </a:lnTo>
                <a:lnTo>
                  <a:pt x="138722" y="240474"/>
                </a:lnTo>
                <a:lnTo>
                  <a:pt x="138722" y="282879"/>
                </a:lnTo>
                <a:lnTo>
                  <a:pt x="133832" y="306844"/>
                </a:lnTo>
                <a:lnTo>
                  <a:pt x="120548" y="326491"/>
                </a:lnTo>
                <a:lnTo>
                  <a:pt x="100901" y="339788"/>
                </a:lnTo>
                <a:lnTo>
                  <a:pt x="76936" y="344665"/>
                </a:lnTo>
                <a:lnTo>
                  <a:pt x="52971" y="339788"/>
                </a:lnTo>
                <a:lnTo>
                  <a:pt x="33324" y="326491"/>
                </a:lnTo>
                <a:lnTo>
                  <a:pt x="20040" y="306844"/>
                </a:lnTo>
                <a:lnTo>
                  <a:pt x="15151" y="282879"/>
                </a:lnTo>
                <a:lnTo>
                  <a:pt x="20040" y="258914"/>
                </a:lnTo>
                <a:lnTo>
                  <a:pt x="33324" y="239268"/>
                </a:lnTo>
                <a:lnTo>
                  <a:pt x="52971" y="225983"/>
                </a:lnTo>
                <a:lnTo>
                  <a:pt x="76936" y="221094"/>
                </a:lnTo>
                <a:lnTo>
                  <a:pt x="100901" y="225983"/>
                </a:lnTo>
                <a:lnTo>
                  <a:pt x="120548" y="239268"/>
                </a:lnTo>
                <a:lnTo>
                  <a:pt x="133832" y="258914"/>
                </a:lnTo>
                <a:lnTo>
                  <a:pt x="138722" y="282879"/>
                </a:lnTo>
                <a:lnTo>
                  <a:pt x="138722" y="240474"/>
                </a:lnTo>
                <a:lnTo>
                  <a:pt x="132207" y="230784"/>
                </a:lnTo>
                <a:lnTo>
                  <a:pt x="119634" y="221094"/>
                </a:lnTo>
                <a:lnTo>
                  <a:pt x="112788" y="215811"/>
                </a:lnTo>
                <a:lnTo>
                  <a:pt x="89052" y="207772"/>
                </a:lnTo>
                <a:lnTo>
                  <a:pt x="130848" y="133261"/>
                </a:lnTo>
                <a:lnTo>
                  <a:pt x="141592" y="141046"/>
                </a:lnTo>
                <a:lnTo>
                  <a:pt x="153631" y="146964"/>
                </a:lnTo>
                <a:lnTo>
                  <a:pt x="166700" y="150723"/>
                </a:lnTo>
                <a:lnTo>
                  <a:pt x="180517" y="152044"/>
                </a:lnTo>
                <a:lnTo>
                  <a:pt x="194576" y="150723"/>
                </a:lnTo>
                <a:lnTo>
                  <a:pt x="207619" y="146964"/>
                </a:lnTo>
                <a:lnTo>
                  <a:pt x="219532" y="141046"/>
                </a:lnTo>
                <a:lnTo>
                  <a:pt x="224383" y="137502"/>
                </a:lnTo>
                <a:lnTo>
                  <a:pt x="230187" y="133261"/>
                </a:lnTo>
                <a:lnTo>
                  <a:pt x="271970" y="207772"/>
                </a:lnTo>
                <a:lnTo>
                  <a:pt x="271970" y="177101"/>
                </a:lnTo>
                <a:lnTo>
                  <a:pt x="247230" y="133261"/>
                </a:lnTo>
                <a:lnTo>
                  <a:pt x="241084" y="122364"/>
                </a:lnTo>
                <a:lnTo>
                  <a:pt x="247637" y="112268"/>
                </a:lnTo>
                <a:lnTo>
                  <a:pt x="252590" y="101155"/>
                </a:lnTo>
                <a:lnTo>
                  <a:pt x="255739" y="89141"/>
                </a:lnTo>
                <a:lnTo>
                  <a:pt x="256832" y="76327"/>
                </a:lnTo>
                <a:lnTo>
                  <a:pt x="250786" y="46507"/>
                </a:lnTo>
                <a:lnTo>
                  <a:pt x="242900" y="34886"/>
                </a:lnTo>
                <a:lnTo>
                  <a:pt x="242900" y="75717"/>
                </a:lnTo>
                <a:lnTo>
                  <a:pt x="238010" y="99682"/>
                </a:lnTo>
                <a:lnTo>
                  <a:pt x="224726" y="119329"/>
                </a:lnTo>
                <a:lnTo>
                  <a:pt x="205079" y="132626"/>
                </a:lnTo>
                <a:lnTo>
                  <a:pt x="181114" y="137502"/>
                </a:lnTo>
                <a:lnTo>
                  <a:pt x="160083" y="133261"/>
                </a:lnTo>
                <a:lnTo>
                  <a:pt x="156895" y="132626"/>
                </a:lnTo>
                <a:lnTo>
                  <a:pt x="137274" y="119329"/>
                </a:lnTo>
                <a:lnTo>
                  <a:pt x="124129" y="99682"/>
                </a:lnTo>
                <a:lnTo>
                  <a:pt x="119329" y="75717"/>
                </a:lnTo>
                <a:lnTo>
                  <a:pt x="124218" y="51752"/>
                </a:lnTo>
                <a:lnTo>
                  <a:pt x="137502" y="32105"/>
                </a:lnTo>
                <a:lnTo>
                  <a:pt x="157149" y="18821"/>
                </a:lnTo>
                <a:lnTo>
                  <a:pt x="181114" y="13931"/>
                </a:lnTo>
                <a:lnTo>
                  <a:pt x="205079" y="18821"/>
                </a:lnTo>
                <a:lnTo>
                  <a:pt x="224726" y="32105"/>
                </a:lnTo>
                <a:lnTo>
                  <a:pt x="238010" y="51752"/>
                </a:lnTo>
                <a:lnTo>
                  <a:pt x="242900" y="75717"/>
                </a:lnTo>
                <a:lnTo>
                  <a:pt x="242900" y="34886"/>
                </a:lnTo>
                <a:lnTo>
                  <a:pt x="234340" y="22263"/>
                </a:lnTo>
                <a:lnTo>
                  <a:pt x="221932" y="13931"/>
                </a:lnTo>
                <a:lnTo>
                  <a:pt x="210070" y="5969"/>
                </a:lnTo>
                <a:lnTo>
                  <a:pt x="180517" y="0"/>
                </a:lnTo>
                <a:lnTo>
                  <a:pt x="150698" y="6045"/>
                </a:lnTo>
                <a:lnTo>
                  <a:pt x="126453" y="22491"/>
                </a:lnTo>
                <a:lnTo>
                  <a:pt x="110159" y="46774"/>
                </a:lnTo>
                <a:lnTo>
                  <a:pt x="104190" y="76327"/>
                </a:lnTo>
                <a:lnTo>
                  <a:pt x="105283" y="89141"/>
                </a:lnTo>
                <a:lnTo>
                  <a:pt x="108432" y="101155"/>
                </a:lnTo>
                <a:lnTo>
                  <a:pt x="113385" y="112268"/>
                </a:lnTo>
                <a:lnTo>
                  <a:pt x="119938" y="122364"/>
                </a:lnTo>
                <a:lnTo>
                  <a:pt x="72085" y="207162"/>
                </a:lnTo>
                <a:lnTo>
                  <a:pt x="43954" y="214312"/>
                </a:lnTo>
                <a:lnTo>
                  <a:pt x="21056" y="230708"/>
                </a:lnTo>
                <a:lnTo>
                  <a:pt x="5638" y="254266"/>
                </a:lnTo>
                <a:lnTo>
                  <a:pt x="0" y="282879"/>
                </a:lnTo>
                <a:lnTo>
                  <a:pt x="6045" y="312699"/>
                </a:lnTo>
                <a:lnTo>
                  <a:pt x="22491" y="336943"/>
                </a:lnTo>
                <a:lnTo>
                  <a:pt x="46774" y="353250"/>
                </a:lnTo>
                <a:lnTo>
                  <a:pt x="76327" y="359206"/>
                </a:lnTo>
                <a:lnTo>
                  <a:pt x="104254" y="353872"/>
                </a:lnTo>
                <a:lnTo>
                  <a:pt x="118910" y="344665"/>
                </a:lnTo>
                <a:lnTo>
                  <a:pt x="127584" y="339217"/>
                </a:lnTo>
                <a:lnTo>
                  <a:pt x="144221" y="317296"/>
                </a:lnTo>
                <a:lnTo>
                  <a:pt x="152044" y="290144"/>
                </a:lnTo>
                <a:lnTo>
                  <a:pt x="207772" y="290144"/>
                </a:lnTo>
                <a:lnTo>
                  <a:pt x="215595" y="317296"/>
                </a:lnTo>
                <a:lnTo>
                  <a:pt x="232232" y="339217"/>
                </a:lnTo>
                <a:lnTo>
                  <a:pt x="255562" y="353872"/>
                </a:lnTo>
                <a:lnTo>
                  <a:pt x="283489" y="359206"/>
                </a:lnTo>
                <a:lnTo>
                  <a:pt x="313296" y="353161"/>
                </a:lnTo>
                <a:lnTo>
                  <a:pt x="325818" y="344665"/>
                </a:lnTo>
                <a:lnTo>
                  <a:pt x="337540" y="336715"/>
                </a:lnTo>
                <a:lnTo>
                  <a:pt x="353847" y="312445"/>
                </a:lnTo>
                <a:lnTo>
                  <a:pt x="359803" y="282879"/>
                </a:lnTo>
                <a:close/>
              </a:path>
            </a:pathLst>
          </a:custGeom>
          <a:solidFill>
            <a:srgbClr val="5E5B64"/>
          </a:solidFill>
        </p:spPr>
        <p:txBody>
          <a:bodyPr wrap="square" lIns="0" tIns="0" rIns="0" bIns="0" rtlCol="0"/>
          <a:lstStyle/>
          <a:p>
            <a:endParaRPr/>
          </a:p>
        </p:txBody>
      </p:sp>
      <p:pic>
        <p:nvPicPr>
          <p:cNvPr id="16" name="object 16"/>
          <p:cNvPicPr/>
          <p:nvPr/>
        </p:nvPicPr>
        <p:blipFill>
          <a:blip r:embed="rId4" cstate="print"/>
          <a:stretch>
            <a:fillRect/>
          </a:stretch>
        </p:blipFill>
        <p:spPr>
          <a:xfrm>
            <a:off x="2644679" y="2843113"/>
            <a:ext cx="419099" cy="339089"/>
          </a:xfrm>
          <a:prstGeom prst="rect">
            <a:avLst/>
          </a:prstGeom>
        </p:spPr>
      </p:pic>
      <p:pic>
        <p:nvPicPr>
          <p:cNvPr id="17" name="object 17"/>
          <p:cNvPicPr/>
          <p:nvPr/>
        </p:nvPicPr>
        <p:blipFill>
          <a:blip r:embed="rId5" cstate="print"/>
          <a:stretch>
            <a:fillRect/>
          </a:stretch>
        </p:blipFill>
        <p:spPr>
          <a:xfrm>
            <a:off x="2807515" y="4735685"/>
            <a:ext cx="216871" cy="330181"/>
          </a:xfrm>
          <a:prstGeom prst="rect">
            <a:avLst/>
          </a:prstGeom>
        </p:spPr>
      </p:pic>
      <p:pic>
        <p:nvPicPr>
          <p:cNvPr id="18" name="object 18"/>
          <p:cNvPicPr/>
          <p:nvPr/>
        </p:nvPicPr>
        <p:blipFill>
          <a:blip r:embed="rId6" cstate="print"/>
          <a:stretch>
            <a:fillRect/>
          </a:stretch>
        </p:blipFill>
        <p:spPr>
          <a:xfrm>
            <a:off x="2703353" y="3784182"/>
            <a:ext cx="355091" cy="355854"/>
          </a:xfrm>
          <a:prstGeom prst="rect">
            <a:avLst/>
          </a:prstGeom>
        </p:spPr>
      </p:pic>
      <p:sp>
        <p:nvSpPr>
          <p:cNvPr id="21" name="Title 1">
            <a:extLst>
              <a:ext uri="{FF2B5EF4-FFF2-40B4-BE49-F238E27FC236}">
                <a16:creationId xmlns:a16="http://schemas.microsoft.com/office/drawing/2014/main" id="{AEBEFC4C-8B37-8E8C-2A4E-738BE97F3E36}"/>
              </a:ext>
            </a:extLst>
          </p:cNvPr>
          <p:cNvSpPr txBox="1">
            <a:spLocks/>
          </p:cNvSpPr>
          <p:nvPr/>
        </p:nvSpPr>
        <p:spPr>
          <a:xfrm>
            <a:off x="1723843" y="63135"/>
            <a:ext cx="8744313" cy="1046868"/>
          </a:xfrm>
          <a:prstGeom prst="rect">
            <a:avLst/>
          </a:prstGeom>
        </p:spPr>
        <p:txBody>
          <a:bodyPr anchor="ctr">
            <a:normAutofit/>
          </a:bodyPr>
          <a:lst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a:lstStyle>
          <a:p>
            <a:pPr algn="ctr"/>
            <a:r>
              <a:rPr lang="en-US">
                <a:solidFill>
                  <a:schemeClr val="bg1"/>
                </a:solidFill>
              </a:rPr>
              <a:t>NSF’s Broader Impacts Categories</a:t>
            </a:r>
          </a:p>
        </p:txBody>
      </p:sp>
      <p:sp>
        <p:nvSpPr>
          <p:cNvPr id="19" name="Slide Number Placeholder 18">
            <a:extLst>
              <a:ext uri="{FF2B5EF4-FFF2-40B4-BE49-F238E27FC236}">
                <a16:creationId xmlns:a16="http://schemas.microsoft.com/office/drawing/2014/main" id="{49619123-CA0F-2DAC-39F9-F6699B241B63}"/>
              </a:ext>
            </a:extLst>
          </p:cNvPr>
          <p:cNvSpPr>
            <a:spLocks noGrp="1"/>
          </p:cNvSpPr>
          <p:nvPr>
            <p:ph type="sldNum" sz="quarter" idx="12"/>
          </p:nvPr>
        </p:nvSpPr>
        <p:spPr/>
        <p:txBody>
          <a:bodyPr/>
          <a:lstStyle/>
          <a:p>
            <a:pPr algn="l"/>
            <a:fld id="{FAEF9944-A4F6-4C59-AEBD-678D6480B8EA}" type="slidenum">
              <a:rPr lang="en-US" smtClean="0"/>
              <a:pPr algn="l"/>
              <a:t>22</a:t>
            </a:fld>
            <a:endParaRPr lang="en-US"/>
          </a:p>
        </p:txBody>
      </p:sp>
      <p:pic>
        <p:nvPicPr>
          <p:cNvPr id="20" name="Picture 19">
            <a:extLst>
              <a:ext uri="{FF2B5EF4-FFF2-40B4-BE49-F238E27FC236}">
                <a16:creationId xmlns:a16="http://schemas.microsoft.com/office/drawing/2014/main" id="{20449F1C-EB2B-813D-159F-F32DED18E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05" y="12281"/>
            <a:ext cx="1826911" cy="1828800"/>
          </a:xfrm>
          <a:prstGeom prst="rect">
            <a:avLst/>
          </a:prstGeom>
        </p:spPr>
      </p:pic>
      <p:sp>
        <p:nvSpPr>
          <p:cNvPr id="22" name="Oval 21">
            <a:extLst>
              <a:ext uri="{FF2B5EF4-FFF2-40B4-BE49-F238E27FC236}">
                <a16:creationId xmlns:a16="http://schemas.microsoft.com/office/drawing/2014/main" id="{F5AF3F6D-74A5-4241-7156-0EC811FBE276}"/>
              </a:ext>
            </a:extLst>
          </p:cNvPr>
          <p:cNvSpPr/>
          <p:nvPr/>
        </p:nvSpPr>
        <p:spPr>
          <a:xfrm>
            <a:off x="1085249" y="947057"/>
            <a:ext cx="3010644" cy="5910943"/>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139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53FBD-41AD-3FA2-9566-8B1EE81D31FF}"/>
              </a:ext>
            </a:extLst>
          </p:cNvPr>
          <p:cNvPicPr>
            <a:picLocks noChangeAspect="1"/>
          </p:cNvPicPr>
          <p:nvPr/>
        </p:nvPicPr>
        <p:blipFill>
          <a:blip r:embed="rId2"/>
          <a:stretch>
            <a:fillRect/>
          </a:stretch>
        </p:blipFill>
        <p:spPr>
          <a:xfrm>
            <a:off x="47017" y="66805"/>
            <a:ext cx="3999689" cy="5200389"/>
          </a:xfrm>
          <a:prstGeom prst="rect">
            <a:avLst/>
          </a:prstGeom>
        </p:spPr>
      </p:pic>
      <p:pic>
        <p:nvPicPr>
          <p:cNvPr id="3" name="Picture 2" descr="A close-up of a table of contents&#10;&#10;Description automatically generated">
            <a:extLst>
              <a:ext uri="{FF2B5EF4-FFF2-40B4-BE49-F238E27FC236}">
                <a16:creationId xmlns:a16="http://schemas.microsoft.com/office/drawing/2014/main" id="{086A3531-766E-7662-A3B7-3FCB6DE3A077}"/>
              </a:ext>
            </a:extLst>
          </p:cNvPr>
          <p:cNvPicPr>
            <a:picLocks noChangeAspect="1"/>
          </p:cNvPicPr>
          <p:nvPr/>
        </p:nvPicPr>
        <p:blipFill>
          <a:blip r:embed="rId3"/>
          <a:stretch>
            <a:fillRect/>
          </a:stretch>
        </p:blipFill>
        <p:spPr>
          <a:xfrm>
            <a:off x="4043464" y="513348"/>
            <a:ext cx="4255040" cy="5458408"/>
          </a:xfrm>
          <a:prstGeom prst="rect">
            <a:avLst/>
          </a:prstGeom>
        </p:spPr>
      </p:pic>
      <p:sp>
        <p:nvSpPr>
          <p:cNvPr id="4" name="TextBox 3">
            <a:extLst>
              <a:ext uri="{FF2B5EF4-FFF2-40B4-BE49-F238E27FC236}">
                <a16:creationId xmlns:a16="http://schemas.microsoft.com/office/drawing/2014/main" id="{7FA65773-9D1B-B3DC-6388-6AFBD98F08F1}"/>
              </a:ext>
            </a:extLst>
          </p:cNvPr>
          <p:cNvSpPr txBox="1"/>
          <p:nvPr/>
        </p:nvSpPr>
        <p:spPr>
          <a:xfrm>
            <a:off x="224952" y="6140585"/>
            <a:ext cx="67161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4"/>
              </a:rPr>
              <a:t>https://researchinsociety.org/resource/evolution-of-broader-impacts/</a:t>
            </a:r>
            <a:endParaRPr lang="en-US"/>
          </a:p>
        </p:txBody>
      </p:sp>
      <p:graphicFrame>
        <p:nvGraphicFramePr>
          <p:cNvPr id="9" name="TextBox 4">
            <a:extLst>
              <a:ext uri="{FF2B5EF4-FFF2-40B4-BE49-F238E27FC236}">
                <a16:creationId xmlns:a16="http://schemas.microsoft.com/office/drawing/2014/main" id="{EFECBDD3-627B-49A1-D0E3-3B371213F06D}"/>
              </a:ext>
            </a:extLst>
          </p:cNvPr>
          <p:cNvGraphicFramePr/>
          <p:nvPr/>
        </p:nvGraphicFramePr>
        <p:xfrm>
          <a:off x="8675856" y="502594"/>
          <a:ext cx="3382387" cy="52937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DDCD4F51-D008-21E1-B3A0-2179739FA060}"/>
              </a:ext>
            </a:extLst>
          </p:cNvPr>
          <p:cNvSpPr txBox="1"/>
          <p:nvPr/>
        </p:nvSpPr>
        <p:spPr>
          <a:xfrm>
            <a:off x="224952" y="5609895"/>
            <a:ext cx="3755842" cy="892552"/>
          </a:xfrm>
          <a:prstGeom prst="rect">
            <a:avLst/>
          </a:prstGeom>
          <a:noFill/>
        </p:spPr>
        <p:txBody>
          <a:bodyPr wrap="square" rtlCol="0">
            <a:spAutoFit/>
          </a:bodyPr>
          <a:lstStyle/>
          <a:p>
            <a:r>
              <a:rPr lang="en-US" b="1">
                <a:solidFill>
                  <a:schemeClr val="accent1"/>
                </a:solidFill>
                <a:latin typeface="Montserrat"/>
              </a:rPr>
              <a:t>Evolution of Broader Impacts</a:t>
            </a:r>
          </a:p>
          <a:p>
            <a:r>
              <a:rPr lang="en-US" sz="1600">
                <a:solidFill>
                  <a:schemeClr val="accent4"/>
                </a:solidFill>
                <a:latin typeface="Montserrat"/>
              </a:rPr>
              <a:t>2023 report </a:t>
            </a:r>
          </a:p>
          <a:p>
            <a:endParaRPr lang="en-US"/>
          </a:p>
        </p:txBody>
      </p:sp>
    </p:spTree>
    <p:extLst>
      <p:ext uri="{BB962C8B-B14F-4D97-AF65-F5344CB8AC3E}">
        <p14:creationId xmlns:p14="http://schemas.microsoft.com/office/powerpoint/2010/main" val="348033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E2A6DB-446D-335E-46CA-6D22D6F36134}"/>
              </a:ext>
            </a:extLst>
          </p:cNvPr>
          <p:cNvSpPr>
            <a:spLocks noGrp="1"/>
          </p:cNvSpPr>
          <p:nvPr>
            <p:ph type="title"/>
          </p:nvPr>
        </p:nvSpPr>
        <p:spPr>
          <a:xfrm>
            <a:off x="-137705" y="968518"/>
            <a:ext cx="3201366" cy="3387497"/>
          </a:xfrm>
        </p:spPr>
        <p:txBody>
          <a:bodyPr anchor="b">
            <a:normAutofit/>
          </a:bodyPr>
          <a:lstStyle/>
          <a:p>
            <a:pPr algn="r"/>
            <a:r>
              <a:rPr lang="en-US" sz="4000" b="1">
                <a:solidFill>
                  <a:srgbClr val="FFFFFF"/>
                </a:solidFill>
              </a:rPr>
              <a:t>Key Findings</a:t>
            </a:r>
            <a:br>
              <a:rPr lang="en-US" sz="4000" b="1">
                <a:solidFill>
                  <a:srgbClr val="FFFFFF"/>
                </a:solidFill>
              </a:rPr>
            </a:br>
            <a:br>
              <a:rPr lang="en-US" sz="4000" b="1">
                <a:solidFill>
                  <a:srgbClr val="FFFFFF"/>
                </a:solidFill>
              </a:rPr>
            </a:br>
            <a:r>
              <a:rPr lang="en-US" sz="4000" b="1">
                <a:solidFill>
                  <a:srgbClr val="FFFFFF"/>
                </a:solidFill>
              </a:rPr>
              <a:t>BI's Current Strengths</a:t>
            </a:r>
          </a:p>
        </p:txBody>
      </p:sp>
      <p:sp>
        <p:nvSpPr>
          <p:cNvPr id="3" name="Content Placeholder 2">
            <a:extLst>
              <a:ext uri="{FF2B5EF4-FFF2-40B4-BE49-F238E27FC236}">
                <a16:creationId xmlns:a16="http://schemas.microsoft.com/office/drawing/2014/main" id="{6A5A38FE-1689-E298-3F1D-322697DD0F78}"/>
              </a:ext>
            </a:extLst>
          </p:cNvPr>
          <p:cNvSpPr>
            <a:spLocks noGrp="1"/>
          </p:cNvSpPr>
          <p:nvPr>
            <p:ph idx="1"/>
          </p:nvPr>
        </p:nvSpPr>
        <p:spPr>
          <a:xfrm>
            <a:off x="4630478" y="1530914"/>
            <a:ext cx="6555347" cy="5546047"/>
          </a:xfrm>
        </p:spPr>
        <p:txBody>
          <a:bodyPr vert="horz" lIns="91440" tIns="45720" rIns="91440" bIns="45720" rtlCol="0" anchor="ctr">
            <a:noAutofit/>
          </a:bodyPr>
          <a:lstStyle/>
          <a:p>
            <a:r>
              <a:rPr lang="en-US" sz="2000" b="1"/>
              <a:t>Highlighting and prioritizing the BI criterion:</a:t>
            </a:r>
            <a:r>
              <a:rPr lang="en-US" sz="2000"/>
              <a:t> </a:t>
            </a:r>
            <a:r>
              <a:rPr lang="en-US" sz="2000">
                <a:ea typeface="+mn-lt"/>
                <a:cs typeface="+mn-lt"/>
              </a:rPr>
              <a:t>BI is both a practical and symbolic indicator of the importance of using federal funds to make societal change beyond academic circles. </a:t>
            </a:r>
            <a:endParaRPr lang="en-US" sz="2000">
              <a:ea typeface="Calibri"/>
              <a:cs typeface="Calibri"/>
            </a:endParaRPr>
          </a:p>
          <a:p>
            <a:r>
              <a:rPr lang="en-US" sz="2000" b="1">
                <a:ea typeface="+mn-lt"/>
                <a:cs typeface="+mn-lt"/>
              </a:rPr>
              <a:t>Proposal and review process strengths: </a:t>
            </a:r>
            <a:r>
              <a:rPr lang="en-US" sz="2000">
                <a:ea typeface="+mn-lt"/>
                <a:cs typeface="+mn-lt"/>
              </a:rPr>
              <a:t>The NSF’s emphasis on Bl has provided a critical anchor in developing the Bl field and inspiring institutions to build capacity to increase the societal impact of research. </a:t>
            </a:r>
          </a:p>
          <a:p>
            <a:r>
              <a:rPr lang="en-US" sz="2000" b="1">
                <a:ea typeface="+mn-lt"/>
                <a:cs typeface="+mn-lt"/>
              </a:rPr>
              <a:t>Emphasizing societal impact through NSF investments: </a:t>
            </a:r>
            <a:r>
              <a:rPr lang="en-US" sz="2000">
                <a:ea typeface="+mn-lt"/>
                <a:cs typeface="+mn-lt"/>
              </a:rPr>
              <a:t>The establishment of ARIS provides important infrastructure to the BI field. NSF’s ongoing support of ARIS and investment in the ARIS toolkit demonstrates its commitment to supporting and enhancing the BI criterion.</a:t>
            </a:r>
            <a:r>
              <a:rPr lang="en-US" sz="2000" b="1">
                <a:ea typeface="+mn-lt"/>
                <a:cs typeface="+mn-lt"/>
              </a:rPr>
              <a:t> </a:t>
            </a:r>
            <a:endParaRPr lang="en-US" sz="2000">
              <a:ea typeface="Calibri"/>
              <a:cs typeface="Calibri"/>
            </a:endParaRPr>
          </a:p>
          <a:p>
            <a:r>
              <a:rPr lang="en-US" sz="2000" b="1">
                <a:ea typeface="+mn-lt"/>
                <a:cs typeface="+mn-lt"/>
              </a:rPr>
              <a:t>National policy’s influence on BI infrastructure: </a:t>
            </a:r>
            <a:r>
              <a:rPr lang="en-US" sz="2000">
                <a:ea typeface="+mn-lt"/>
                <a:cs typeface="+mn-lt"/>
              </a:rPr>
              <a:t>NSF’s BI requirement helps align researcher's impact work with university and national priorities and garner stronger support from university administration. This results in better research outcomes, as it facilitates a clear BI vision from the outset and encourages the engagement of communities and stakeholders.</a:t>
            </a:r>
            <a:endParaRPr lang="en-US" sz="2000">
              <a:ea typeface="Calibri"/>
              <a:cs typeface="Calibri"/>
            </a:endParaRPr>
          </a:p>
          <a:p>
            <a:endParaRPr lang="en-US" sz="2000">
              <a:ea typeface="Calibri"/>
              <a:cs typeface="Calibri"/>
            </a:endParaRPr>
          </a:p>
          <a:p>
            <a:endParaRPr lang="en-US" sz="2000">
              <a:ea typeface="Calibri"/>
              <a:cs typeface="Calibri"/>
            </a:endParaRPr>
          </a:p>
          <a:p>
            <a:endParaRPr lang="en-US" sz="2000">
              <a:ea typeface="Calibri"/>
              <a:cs typeface="Calibri"/>
            </a:endParaRPr>
          </a:p>
          <a:p>
            <a:endParaRPr lang="en-US" sz="2000">
              <a:ea typeface="Calibri"/>
              <a:cs typeface="Calibri"/>
            </a:endParaRPr>
          </a:p>
        </p:txBody>
      </p:sp>
    </p:spTree>
    <p:extLst>
      <p:ext uri="{BB962C8B-B14F-4D97-AF65-F5344CB8AC3E}">
        <p14:creationId xmlns:p14="http://schemas.microsoft.com/office/powerpoint/2010/main" val="3017527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A7B381AA-4394-52E0-101E-A9B8B0ECC18E}"/>
              </a:ext>
            </a:extLst>
          </p:cNvPr>
          <p:cNvPicPr>
            <a:picLocks noChangeAspect="1"/>
          </p:cNvPicPr>
          <p:nvPr/>
        </p:nvPicPr>
        <p:blipFill>
          <a:blip r:embed="rId3"/>
          <a:srcRect l="21675" r="21675"/>
          <a:stretch/>
        </p:blipFill>
        <p:spPr>
          <a:xfrm>
            <a:off x="6734563" y="0"/>
            <a:ext cx="5827552" cy="6857990"/>
          </a:xfrm>
          <a:custGeom>
            <a:avLst/>
            <a:gdLst/>
            <a:ahLst/>
            <a:cxnLst/>
            <a:rect l="l" t="t" r="r" b="b"/>
            <a:pathLst>
              <a:path w="5827552" h="6858000">
                <a:moveTo>
                  <a:pt x="391440" y="4232571"/>
                </a:moveTo>
                <a:cubicBezTo>
                  <a:pt x="581049" y="4232571"/>
                  <a:pt x="734757" y="4386279"/>
                  <a:pt x="734757" y="4575888"/>
                </a:cubicBezTo>
                <a:cubicBezTo>
                  <a:pt x="734757" y="4765497"/>
                  <a:pt x="581049" y="4919205"/>
                  <a:pt x="391440" y="4919205"/>
                </a:cubicBezTo>
                <a:cubicBezTo>
                  <a:pt x="201831" y="4919205"/>
                  <a:pt x="48123" y="4765497"/>
                  <a:pt x="48123" y="4575888"/>
                </a:cubicBezTo>
                <a:cubicBezTo>
                  <a:pt x="48123" y="4386279"/>
                  <a:pt x="201831" y="4232571"/>
                  <a:pt x="391440" y="4232571"/>
                </a:cubicBezTo>
                <a:close/>
                <a:moveTo>
                  <a:pt x="247368" y="1806694"/>
                </a:moveTo>
                <a:cubicBezTo>
                  <a:pt x="383986" y="1806694"/>
                  <a:pt x="494736" y="1917444"/>
                  <a:pt x="494736" y="2054062"/>
                </a:cubicBezTo>
                <a:cubicBezTo>
                  <a:pt x="494736" y="2190680"/>
                  <a:pt x="383986" y="2301430"/>
                  <a:pt x="247368" y="2301430"/>
                </a:cubicBezTo>
                <a:cubicBezTo>
                  <a:pt x="110750" y="2301430"/>
                  <a:pt x="0" y="2190680"/>
                  <a:pt x="0" y="2054062"/>
                </a:cubicBezTo>
                <a:cubicBezTo>
                  <a:pt x="0" y="1917444"/>
                  <a:pt x="110750" y="1806694"/>
                  <a:pt x="247368" y="1806694"/>
                </a:cubicBezTo>
                <a:close/>
                <a:moveTo>
                  <a:pt x="247369" y="1294715"/>
                </a:moveTo>
                <a:cubicBezTo>
                  <a:pt x="326938" y="1294715"/>
                  <a:pt x="391441" y="1359218"/>
                  <a:pt x="391441" y="1438787"/>
                </a:cubicBezTo>
                <a:cubicBezTo>
                  <a:pt x="391441" y="1518356"/>
                  <a:pt x="326938" y="1582859"/>
                  <a:pt x="247369" y="1582859"/>
                </a:cubicBezTo>
                <a:cubicBezTo>
                  <a:pt x="167800" y="1582859"/>
                  <a:pt x="103297" y="1518356"/>
                  <a:pt x="103297" y="1438787"/>
                </a:cubicBezTo>
                <a:cubicBezTo>
                  <a:pt x="103297" y="1359218"/>
                  <a:pt x="167800" y="1294715"/>
                  <a:pt x="247369" y="1294715"/>
                </a:cubicBezTo>
                <a:close/>
                <a:moveTo>
                  <a:pt x="480671" y="0"/>
                </a:moveTo>
                <a:lnTo>
                  <a:pt x="5827552" y="0"/>
                </a:lnTo>
                <a:lnTo>
                  <a:pt x="5827552" y="6858000"/>
                </a:lnTo>
                <a:lnTo>
                  <a:pt x="5825818" y="6858000"/>
                </a:lnTo>
                <a:lnTo>
                  <a:pt x="236731" y="6858000"/>
                </a:lnTo>
                <a:lnTo>
                  <a:pt x="225831" y="6841105"/>
                </a:lnTo>
                <a:cubicBezTo>
                  <a:pt x="35993" y="6490332"/>
                  <a:pt x="58970" y="6027176"/>
                  <a:pt x="314550" y="5720066"/>
                </a:cubicBezTo>
                <a:cubicBezTo>
                  <a:pt x="1530043" y="4259025"/>
                  <a:pt x="615593" y="4079388"/>
                  <a:pt x="503588" y="3464278"/>
                </a:cubicBezTo>
                <a:cubicBezTo>
                  <a:pt x="330606" y="2514465"/>
                  <a:pt x="722867" y="2276432"/>
                  <a:pt x="675681" y="1809180"/>
                </a:cubicBezTo>
                <a:cubicBezTo>
                  <a:pt x="624359" y="1301070"/>
                  <a:pt x="219491" y="1102027"/>
                  <a:pt x="245003" y="646882"/>
                </a:cubicBezTo>
                <a:cubicBezTo>
                  <a:pt x="249830" y="424885"/>
                  <a:pt x="318025" y="228632"/>
                  <a:pt x="431196" y="64140"/>
                </a:cubicBezTo>
                <a:close/>
              </a:path>
            </a:pathLst>
          </a:custGeom>
        </p:spPr>
      </p:pic>
      <p:sp>
        <p:nvSpPr>
          <p:cNvPr id="7" name="Title 1">
            <a:extLst>
              <a:ext uri="{FF2B5EF4-FFF2-40B4-BE49-F238E27FC236}">
                <a16:creationId xmlns:a16="http://schemas.microsoft.com/office/drawing/2014/main" id="{A81B20B1-8D53-D3B4-40E0-F86F4B01C518}"/>
              </a:ext>
            </a:extLst>
          </p:cNvPr>
          <p:cNvSpPr txBox="1">
            <a:spLocks/>
          </p:cNvSpPr>
          <p:nvPr/>
        </p:nvSpPr>
        <p:spPr>
          <a:xfrm>
            <a:off x="252248" y="422832"/>
            <a:ext cx="10972800" cy="813816"/>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a:solidFill>
                  <a:schemeClr val="accent1"/>
                </a:solidFill>
                <a:latin typeface="Montserrat" pitchFamily="2" charset="77"/>
              </a:rPr>
              <a:t>BI’s Current Strengths</a:t>
            </a:r>
          </a:p>
        </p:txBody>
      </p:sp>
      <p:sp>
        <p:nvSpPr>
          <p:cNvPr id="10" name="TextBox 9">
            <a:extLst>
              <a:ext uri="{FF2B5EF4-FFF2-40B4-BE49-F238E27FC236}">
                <a16:creationId xmlns:a16="http://schemas.microsoft.com/office/drawing/2014/main" id="{B5687C8F-A9EC-09FE-053D-C3F6215D57FC}"/>
              </a:ext>
            </a:extLst>
          </p:cNvPr>
          <p:cNvSpPr txBox="1"/>
          <p:nvPr/>
        </p:nvSpPr>
        <p:spPr>
          <a:xfrm>
            <a:off x="452286" y="2423916"/>
            <a:ext cx="6163180" cy="4112102"/>
          </a:xfrm>
          <a:prstGeom prst="rect">
            <a:avLst/>
          </a:prstGeom>
        </p:spPr>
        <p:txBody>
          <a:bodyPr vert="horz" lIns="91440" tIns="45720" rIns="91440" bIns="45720" rtlCol="0" anchor="t">
            <a:noAutofit/>
          </a:bodyPr>
          <a:lstStyle/>
          <a:p>
            <a:pPr marL="285750" indent="-285750">
              <a:buClr>
                <a:schemeClr val="accent1"/>
              </a:buClr>
              <a:buSzPct val="150000"/>
              <a:buFont typeface="Arial" panose="020B0604020202020204" pitchFamily="34" charset="0"/>
              <a:buChar char="•"/>
            </a:pPr>
            <a:r>
              <a:rPr lang="en-US">
                <a:latin typeface="Montserrat" pitchFamily="2" charset="77"/>
              </a:rPr>
              <a:t>ARIS</a:t>
            </a:r>
          </a:p>
          <a:p>
            <a:pPr marL="285750" indent="-285750">
              <a:buClr>
                <a:schemeClr val="accent1"/>
              </a:buClr>
              <a:buSzPct val="150000"/>
              <a:buFont typeface="Arial" panose="020B0604020202020204" pitchFamily="34" charset="0"/>
              <a:buChar char="•"/>
            </a:pPr>
            <a:r>
              <a:rPr lang="en-US">
                <a:latin typeface="Montserrat" pitchFamily="2" charset="77"/>
              </a:rPr>
              <a:t>The Directorate for Technology, Innovation and Partnerships (TIP) </a:t>
            </a:r>
          </a:p>
          <a:p>
            <a:pPr marL="285750" indent="-285750">
              <a:buClr>
                <a:schemeClr val="accent1"/>
              </a:buClr>
              <a:buSzPct val="150000"/>
              <a:buFont typeface="Arial" panose="020B0604020202020204" pitchFamily="34" charset="0"/>
              <a:buChar char="•"/>
            </a:pPr>
            <a:r>
              <a:rPr lang="en-US">
                <a:latin typeface="Montserrat"/>
              </a:rPr>
              <a:t>Broadening participation and enhancing community engagement through  innovative programming:</a:t>
            </a:r>
            <a:endParaRPr lang="en-US">
              <a:latin typeface="Montserrat" pitchFamily="2" charset="77"/>
            </a:endParaRPr>
          </a:p>
          <a:p>
            <a:pPr marL="742950" lvl="1" indent="-285750">
              <a:buClr>
                <a:schemeClr val="accent1"/>
              </a:buClr>
              <a:buSzPct val="100000"/>
              <a:buFont typeface="Courier New" panose="02070309020205020404" pitchFamily="49" charset="0"/>
              <a:buChar char="o"/>
            </a:pPr>
            <a:r>
              <a:rPr lang="en-US">
                <a:latin typeface="Montserrat" pitchFamily="2" charset="77"/>
              </a:rPr>
              <a:t>NSF INCLUDES</a:t>
            </a:r>
          </a:p>
          <a:p>
            <a:pPr marL="742950" lvl="1" indent="-285750">
              <a:buClr>
                <a:schemeClr val="accent1"/>
              </a:buClr>
              <a:buSzPct val="100000"/>
              <a:buFont typeface="Courier New" panose="02070309020205020404" pitchFamily="49" charset="0"/>
              <a:buChar char="o"/>
            </a:pPr>
            <a:r>
              <a:rPr lang="en-US">
                <a:latin typeface="Montserrat" pitchFamily="2" charset="77"/>
              </a:rPr>
              <a:t>GRANTED</a:t>
            </a:r>
          </a:p>
          <a:p>
            <a:pPr marL="742950" lvl="1" indent="-285750">
              <a:buClr>
                <a:schemeClr val="accent1"/>
              </a:buClr>
              <a:buSzPct val="100000"/>
              <a:buFont typeface="Courier New" panose="02070309020205020404" pitchFamily="49" charset="0"/>
              <a:buChar char="o"/>
            </a:pPr>
            <a:r>
              <a:rPr lang="en-US">
                <a:latin typeface="Montserrat" pitchFamily="2" charset="77"/>
              </a:rPr>
              <a:t>EPIIC</a:t>
            </a:r>
          </a:p>
          <a:p>
            <a:pPr marL="742950" lvl="1" indent="-285750">
              <a:buClr>
                <a:schemeClr val="accent1"/>
              </a:buClr>
              <a:buSzPct val="100000"/>
              <a:buFont typeface="Courier New" panose="02070309020205020404" pitchFamily="49" charset="0"/>
              <a:buChar char="o"/>
            </a:pPr>
            <a:r>
              <a:rPr lang="en-US">
                <a:latin typeface="Montserrat" pitchFamily="2" charset="77"/>
              </a:rPr>
              <a:t>CISE BPC Initiative</a:t>
            </a:r>
          </a:p>
          <a:p>
            <a:pPr marL="742950" lvl="1" indent="-285750">
              <a:buClr>
                <a:schemeClr val="accent1"/>
              </a:buClr>
              <a:buSzPct val="100000"/>
              <a:buFont typeface="Courier New" panose="02070309020205020404" pitchFamily="49" charset="0"/>
              <a:buChar char="o"/>
            </a:pPr>
            <a:r>
              <a:rPr lang="en-US">
                <a:latin typeface="Montserrat"/>
              </a:rPr>
              <a:t>HBCU UP/EIR</a:t>
            </a:r>
          </a:p>
          <a:p>
            <a:pPr marL="742950" lvl="1" indent="-285750">
              <a:buClr>
                <a:schemeClr val="accent1"/>
              </a:buClr>
              <a:buSzPct val="100000"/>
              <a:buFont typeface="Courier New" panose="02070309020205020404" pitchFamily="49" charset="0"/>
              <a:buChar char="o"/>
            </a:pPr>
            <a:r>
              <a:rPr lang="en-US">
                <a:latin typeface="Montserrat" pitchFamily="2" charset="77"/>
              </a:rPr>
              <a:t>TCUP</a:t>
            </a:r>
          </a:p>
          <a:p>
            <a:pPr marL="742950" lvl="1" indent="-285750">
              <a:buClr>
                <a:schemeClr val="accent1"/>
              </a:buClr>
              <a:buSzPct val="100000"/>
              <a:buFont typeface="Courier New" panose="02070309020205020404" pitchFamily="49" charset="0"/>
              <a:buChar char="o"/>
            </a:pPr>
            <a:r>
              <a:rPr lang="en-US">
                <a:latin typeface="Montserrat" pitchFamily="2" charset="77"/>
              </a:rPr>
              <a:t>Advanced Technological Education</a:t>
            </a:r>
          </a:p>
          <a:p>
            <a:pPr marL="742950" lvl="1" indent="-285750">
              <a:buClr>
                <a:schemeClr val="accent1"/>
              </a:buClr>
              <a:buSzPct val="100000"/>
              <a:buFont typeface="Courier New" panose="02070309020205020404" pitchFamily="49" charset="0"/>
              <a:buChar char="o"/>
            </a:pPr>
            <a:r>
              <a:rPr lang="en-US">
                <a:latin typeface="Montserrat" pitchFamily="2" charset="77"/>
              </a:rPr>
              <a:t>Regional Innovation Engines</a:t>
            </a:r>
          </a:p>
          <a:p>
            <a:pPr marL="742950" lvl="1" indent="-285750">
              <a:buClr>
                <a:schemeClr val="accent1"/>
              </a:buClr>
              <a:buSzPct val="100000"/>
              <a:buFont typeface="Courier New" panose="02070309020205020404" pitchFamily="49" charset="0"/>
              <a:buChar char="o"/>
            </a:pPr>
            <a:r>
              <a:rPr lang="en-US">
                <a:latin typeface="Montserrat" pitchFamily="2" charset="77"/>
              </a:rPr>
              <a:t>Convergence Accelerator</a:t>
            </a:r>
          </a:p>
          <a:p>
            <a:pPr marL="285750" indent="-285750">
              <a:buClr>
                <a:schemeClr val="accent1"/>
              </a:buClr>
              <a:buSzPct val="150000"/>
              <a:buFont typeface="Arial" panose="020B0604020202020204" pitchFamily="34" charset="0"/>
              <a:buChar char="•"/>
            </a:pPr>
            <a:endParaRPr lang="en-US">
              <a:latin typeface="Montserrat" pitchFamily="2" charset="77"/>
            </a:endParaRPr>
          </a:p>
        </p:txBody>
      </p:sp>
      <p:sp>
        <p:nvSpPr>
          <p:cNvPr id="18" name="Title 1">
            <a:extLst>
              <a:ext uri="{FF2B5EF4-FFF2-40B4-BE49-F238E27FC236}">
                <a16:creationId xmlns:a16="http://schemas.microsoft.com/office/drawing/2014/main" id="{911EA530-08DD-C47B-8709-D2CFA5B02D05}"/>
              </a:ext>
            </a:extLst>
          </p:cNvPr>
          <p:cNvSpPr txBox="1">
            <a:spLocks/>
          </p:cNvSpPr>
          <p:nvPr/>
        </p:nvSpPr>
        <p:spPr>
          <a:xfrm>
            <a:off x="452286" y="1011938"/>
            <a:ext cx="5750732" cy="159190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spcAft>
                <a:spcPts val="600"/>
              </a:spcAft>
              <a:buClr>
                <a:schemeClr val="accent5"/>
              </a:buClr>
            </a:pPr>
            <a:r>
              <a:rPr lang="en-US" sz="2800" b="1">
                <a:solidFill>
                  <a:srgbClr val="001B48"/>
                </a:solidFill>
                <a:latin typeface="Century Gothic" panose="020B0502020202020204" pitchFamily="34" charset="0"/>
              </a:rPr>
              <a:t>Emphasizing societal impact through NSF programming</a:t>
            </a:r>
          </a:p>
        </p:txBody>
      </p:sp>
    </p:spTree>
    <p:extLst>
      <p:ext uri="{BB962C8B-B14F-4D97-AF65-F5344CB8AC3E}">
        <p14:creationId xmlns:p14="http://schemas.microsoft.com/office/powerpoint/2010/main" val="1449993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2E603F-28B7-4831-BF23-65FBAB13D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Background Fill">
            <a:extLst>
              <a:ext uri="{FF2B5EF4-FFF2-40B4-BE49-F238E27FC236}">
                <a16:creationId xmlns:a16="http://schemas.microsoft.com/office/drawing/2014/main" id="{B937640E-EF7A-4A6C-A950-D12B7D5C9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6ADA084-C86B-4F3C-8077-6A8999CC4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C4C7B4DA-818D-0CFD-9367-12DE24FFF8D1}"/>
              </a:ext>
            </a:extLst>
          </p:cNvPr>
          <p:cNvSpPr txBox="1"/>
          <p:nvPr/>
        </p:nvSpPr>
        <p:spPr>
          <a:xfrm>
            <a:off x="455335" y="2661696"/>
            <a:ext cx="6521662" cy="3174788"/>
          </a:xfrm>
          <a:prstGeom prst="rect">
            <a:avLst/>
          </a:prstGeom>
        </p:spPr>
        <p:txBody>
          <a:bodyPr vert="horz" lIns="91440" tIns="45720" rIns="91440" bIns="45720" rtlCol="0" anchor="t">
            <a:noAutofit/>
          </a:bodyPr>
          <a:lstStyle/>
          <a:p>
            <a:pPr algn="l" rtl="0">
              <a:spcBef>
                <a:spcPts val="0"/>
              </a:spcBef>
              <a:spcAft>
                <a:spcPts val="1200"/>
              </a:spcAft>
            </a:pPr>
            <a:r>
              <a:rPr lang="en-US" sz="1800" b="0" i="0" u="none" strike="noStrike">
                <a:solidFill>
                  <a:srgbClr val="262626"/>
                </a:solidFill>
                <a:effectLst/>
                <a:latin typeface="Montserrat"/>
              </a:rPr>
              <a:t>A strong majority of the ARIS community believes that </a:t>
            </a:r>
            <a:endParaRPr lang="en-US" b="0" i="0" u="none" strike="noStrike">
              <a:solidFill>
                <a:srgbClr val="000000"/>
              </a:solidFill>
              <a:effectLst/>
              <a:latin typeface="Montserrat"/>
            </a:endParaRPr>
          </a:p>
          <a:p>
            <a:pPr marL="285750" indent="-285750" algn="l" rtl="0" fontAlgn="base">
              <a:spcBef>
                <a:spcPts val="0"/>
              </a:spcBef>
              <a:spcAft>
                <a:spcPts val="1200"/>
              </a:spcAft>
              <a:buClr>
                <a:schemeClr val="accent1"/>
              </a:buClr>
              <a:buSzPct val="150000"/>
              <a:buFont typeface="Arial" panose="020B0604020202020204" pitchFamily="34" charset="0"/>
              <a:buChar char="•"/>
            </a:pPr>
            <a:r>
              <a:rPr lang="en-US">
                <a:solidFill>
                  <a:srgbClr val="262626"/>
                </a:solidFill>
                <a:latin typeface="Montserrat"/>
              </a:rPr>
              <a:t>The</a:t>
            </a:r>
            <a:r>
              <a:rPr lang="en-US" sz="1800" b="0" i="0" u="none" strike="noStrike">
                <a:solidFill>
                  <a:srgbClr val="262626"/>
                </a:solidFill>
                <a:effectLst/>
                <a:latin typeface="Montserrat"/>
              </a:rPr>
              <a:t> NSF’s BI requirement positively or very positively impacted their capacity to advance their BI work.</a:t>
            </a:r>
          </a:p>
          <a:p>
            <a:pPr marL="285750" indent="-285750" algn="l" rtl="0" fontAlgn="base">
              <a:spcBef>
                <a:spcPts val="0"/>
              </a:spcBef>
              <a:spcAft>
                <a:spcPts val="1200"/>
              </a:spcAft>
              <a:buClr>
                <a:schemeClr val="accent1"/>
              </a:buClr>
              <a:buSzPct val="150000"/>
              <a:buFont typeface="Arial" panose="020B0604020202020204" pitchFamily="34" charset="0"/>
              <a:buChar char="•"/>
            </a:pPr>
            <a:r>
              <a:rPr lang="en-US">
                <a:solidFill>
                  <a:srgbClr val="262626"/>
                </a:solidFill>
                <a:latin typeface="Montserrat"/>
              </a:rPr>
              <a:t>Their</a:t>
            </a:r>
            <a:r>
              <a:rPr lang="en-US" sz="1800" b="0" i="0" u="none" strike="noStrike">
                <a:solidFill>
                  <a:srgbClr val="262626"/>
                </a:solidFill>
                <a:effectLst/>
                <a:latin typeface="Montserrat"/>
              </a:rPr>
              <a:t> institution views NSF’s BI requirement as a rationale to do BI work.</a:t>
            </a:r>
          </a:p>
          <a:p>
            <a:pPr marL="285750" indent="-285750" fontAlgn="base">
              <a:spcAft>
                <a:spcPts val="12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a:rPr>
              <a:t>NSF’s BI requirement helps to align their BI office’s work with the larger university and nationally and </a:t>
            </a:r>
            <a:r>
              <a:rPr lang="en-US">
                <a:solidFill>
                  <a:srgbClr val="262626"/>
                </a:solidFill>
                <a:latin typeface="Montserrat"/>
              </a:rPr>
              <a:t>catalyzes buy-in from administration.</a:t>
            </a:r>
          </a:p>
          <a:p>
            <a:pPr>
              <a:spcAft>
                <a:spcPts val="1200"/>
              </a:spcAft>
              <a:buClr>
                <a:srgbClr val="AAACAD"/>
              </a:buClr>
            </a:pPr>
            <a:endParaRPr lang="en-US">
              <a:latin typeface="Montserrat" pitchFamily="2" charset="77"/>
            </a:endParaRPr>
          </a:p>
        </p:txBody>
      </p:sp>
      <p:sp>
        <p:nvSpPr>
          <p:cNvPr id="8" name="Rectangle 7">
            <a:extLst>
              <a:ext uri="{FF2B5EF4-FFF2-40B4-BE49-F238E27FC236}">
                <a16:creationId xmlns:a16="http://schemas.microsoft.com/office/drawing/2014/main" id="{90E26D6A-9670-2881-79CF-B938953AB323}"/>
              </a:ext>
            </a:extLst>
          </p:cNvPr>
          <p:cNvSpPr/>
          <p:nvPr/>
        </p:nvSpPr>
        <p:spPr>
          <a:xfrm>
            <a:off x="7432332" y="-55659"/>
            <a:ext cx="4759668" cy="6927027"/>
          </a:xfrm>
          <a:prstGeom prst="rect">
            <a:avLst/>
          </a:prstGeom>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81B20B1-8D53-D3B4-40E0-F86F4B01C518}"/>
              </a:ext>
            </a:extLst>
          </p:cNvPr>
          <p:cNvSpPr txBox="1">
            <a:spLocks/>
          </p:cNvSpPr>
          <p:nvPr/>
        </p:nvSpPr>
        <p:spPr>
          <a:xfrm>
            <a:off x="252248" y="422832"/>
            <a:ext cx="6420695" cy="813816"/>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a:solidFill>
                  <a:schemeClr val="accent1"/>
                </a:solidFill>
                <a:latin typeface="Montserrat" pitchFamily="2" charset="77"/>
              </a:rPr>
              <a:t>BI’s Current Strengths</a:t>
            </a:r>
          </a:p>
        </p:txBody>
      </p:sp>
      <p:sp>
        <p:nvSpPr>
          <p:cNvPr id="6" name="Title 1">
            <a:extLst>
              <a:ext uri="{FF2B5EF4-FFF2-40B4-BE49-F238E27FC236}">
                <a16:creationId xmlns:a16="http://schemas.microsoft.com/office/drawing/2014/main" id="{B27C0DD9-5B63-C780-8601-6AF07CF5BB58}"/>
              </a:ext>
            </a:extLst>
          </p:cNvPr>
          <p:cNvSpPr txBox="1">
            <a:spLocks/>
          </p:cNvSpPr>
          <p:nvPr/>
        </p:nvSpPr>
        <p:spPr>
          <a:xfrm>
            <a:off x="455335" y="1155522"/>
            <a:ext cx="5640665" cy="1591902"/>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a:spcAft>
                <a:spcPts val="600"/>
              </a:spcAft>
              <a:buClr>
                <a:schemeClr val="accent5"/>
              </a:buClr>
            </a:pPr>
            <a:r>
              <a:rPr lang="en-US" sz="2800" b="1">
                <a:solidFill>
                  <a:srgbClr val="001B48"/>
                </a:solidFill>
                <a:latin typeface="Century Gothic" panose="020B0502020202020204" pitchFamily="34" charset="0"/>
              </a:rPr>
              <a:t>National Policy’s Influence on BI Infrastructure</a:t>
            </a:r>
          </a:p>
        </p:txBody>
      </p:sp>
      <p:graphicFrame>
        <p:nvGraphicFramePr>
          <p:cNvPr id="5" name="Table 4">
            <a:extLst>
              <a:ext uri="{FF2B5EF4-FFF2-40B4-BE49-F238E27FC236}">
                <a16:creationId xmlns:a16="http://schemas.microsoft.com/office/drawing/2014/main" id="{68BC91C5-4F4C-278A-7FC9-D77DB4DF6057}"/>
              </a:ext>
            </a:extLst>
          </p:cNvPr>
          <p:cNvGraphicFramePr>
            <a:graphicFrameLocks noGrp="1"/>
          </p:cNvGraphicFramePr>
          <p:nvPr>
            <p:extLst>
              <p:ext uri="{D42A27DB-BD31-4B8C-83A1-F6EECF244321}">
                <p14:modId xmlns:p14="http://schemas.microsoft.com/office/powerpoint/2010/main" val="2371275321"/>
              </p:ext>
            </p:extLst>
          </p:nvPr>
        </p:nvGraphicFramePr>
        <p:xfrm>
          <a:off x="8076518" y="941205"/>
          <a:ext cx="4567769" cy="6230706"/>
        </p:xfrm>
        <a:graphic>
          <a:graphicData uri="http://schemas.openxmlformats.org/drawingml/2006/table">
            <a:tbl>
              <a:tblPr/>
              <a:tblGrid>
                <a:gridCol w="4567769">
                  <a:extLst>
                    <a:ext uri="{9D8B030D-6E8A-4147-A177-3AD203B41FA5}">
                      <a16:colId xmlns:a16="http://schemas.microsoft.com/office/drawing/2014/main" val="549547157"/>
                    </a:ext>
                  </a:extLst>
                </a:gridCol>
              </a:tblGrid>
              <a:tr h="2989856">
                <a:tc>
                  <a:txBody>
                    <a:bodyPr/>
                    <a:lstStyle/>
                    <a:p>
                      <a:r>
                        <a:rPr lang="en-US" sz="2400" i="0" spc="0">
                          <a:solidFill>
                            <a:srgbClr val="FFFFFF"/>
                          </a:solidFill>
                          <a:effectLst/>
                          <a:latin typeface="Century Gothic" panose="020B0502020202020204" pitchFamily="34" charset="0"/>
                          <a:cs typeface="Calibri"/>
                        </a:rPr>
                        <a:t>      More inclusive engagement in science benefits the American people, the environment,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and the economy.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Agencies should invest in making Federally funded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R&amp;D accessible to the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public. Agencies should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seek out public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participation in R&amp;D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programs wherever </a:t>
                      </a:r>
                      <a:br>
                        <a:rPr lang="en-US" sz="2400" i="0" spc="0">
                          <a:solidFill>
                            <a:srgbClr val="FFFFFF"/>
                          </a:solidFill>
                          <a:effectLst/>
                          <a:latin typeface="Century Gothic" panose="020B0502020202020204" pitchFamily="34" charset="0"/>
                          <a:cs typeface="Calibri"/>
                        </a:rPr>
                      </a:br>
                      <a:r>
                        <a:rPr lang="en-US" sz="2400" i="0" spc="0">
                          <a:solidFill>
                            <a:srgbClr val="FFFFFF"/>
                          </a:solidFill>
                          <a:effectLst/>
                          <a:latin typeface="Century Gothic" panose="020B0502020202020204" pitchFamily="34" charset="0"/>
                          <a:cs typeface="Calibri"/>
                        </a:rPr>
                        <a:t>possible.</a:t>
                      </a:r>
                    </a:p>
                  </a:txBody>
                  <a:tcPr marL="47625" marR="47625" marT="0" marB="0">
                    <a:lnL>
                      <a:noFill/>
                    </a:lnL>
                    <a:lnR>
                      <a:noFill/>
                    </a:lnR>
                    <a:lnT>
                      <a:noFill/>
                    </a:lnT>
                    <a:lnB>
                      <a:noFill/>
                    </a:lnB>
                    <a:noFill/>
                  </a:tcPr>
                </a:tc>
                <a:extLst>
                  <a:ext uri="{0D108BD9-81ED-4DB2-BD59-A6C34878D82A}">
                    <a16:rowId xmlns:a16="http://schemas.microsoft.com/office/drawing/2014/main" val="2949263651"/>
                  </a:ext>
                </a:extLst>
              </a:tr>
              <a:tr h="1475826">
                <a:tc>
                  <a:txBody>
                    <a:bodyPr/>
                    <a:lstStyle/>
                    <a:p>
                      <a:r>
                        <a:rPr lang="en-US" sz="2400" i="0" spc="0">
                          <a:solidFill>
                            <a:srgbClr val="FFFFFF"/>
                          </a:solidFill>
                          <a:effectLst/>
                          <a:latin typeface="Century Gothic" panose="020B0502020202020204" pitchFamily="34" charset="0"/>
                          <a:cs typeface="Calibri"/>
                        </a:rPr>
                        <a:t> </a:t>
                      </a:r>
                    </a:p>
                  </a:txBody>
                  <a:tcPr marL="47625" marR="47625" marT="0" marB="0">
                    <a:lnL>
                      <a:noFill/>
                    </a:lnL>
                    <a:lnR>
                      <a:noFill/>
                    </a:lnR>
                    <a:lnT>
                      <a:noFill/>
                    </a:lnT>
                    <a:lnB>
                      <a:noFill/>
                    </a:lnB>
                    <a:noFill/>
                  </a:tcPr>
                </a:tc>
                <a:extLst>
                  <a:ext uri="{0D108BD9-81ED-4DB2-BD59-A6C34878D82A}">
                    <a16:rowId xmlns:a16="http://schemas.microsoft.com/office/drawing/2014/main" val="1962901604"/>
                  </a:ext>
                </a:extLst>
              </a:tr>
            </a:tbl>
          </a:graphicData>
        </a:graphic>
      </p:graphicFrame>
      <p:pic>
        <p:nvPicPr>
          <p:cNvPr id="14" name="Graphic 13" descr="Open quotation mark with solid fill">
            <a:extLst>
              <a:ext uri="{FF2B5EF4-FFF2-40B4-BE49-F238E27FC236}">
                <a16:creationId xmlns:a16="http://schemas.microsoft.com/office/drawing/2014/main" id="{6ECE3BD4-AE6E-219A-A082-402DA7F4C8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9437" y="422832"/>
            <a:ext cx="974248" cy="974248"/>
          </a:xfrm>
          <a:prstGeom prst="rect">
            <a:avLst/>
          </a:prstGeom>
        </p:spPr>
      </p:pic>
      <p:pic>
        <p:nvPicPr>
          <p:cNvPr id="19" name="Graphic 18" descr="Closed quotation mark with solid fill">
            <a:extLst>
              <a:ext uri="{FF2B5EF4-FFF2-40B4-BE49-F238E27FC236}">
                <a16:creationId xmlns:a16="http://schemas.microsoft.com/office/drawing/2014/main" id="{D9C3123E-3529-A2EC-1A03-7030C557FA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5465" y="5095195"/>
            <a:ext cx="914400" cy="914400"/>
          </a:xfrm>
          <a:prstGeom prst="rect">
            <a:avLst/>
          </a:prstGeom>
        </p:spPr>
      </p:pic>
      <p:sp>
        <p:nvSpPr>
          <p:cNvPr id="20" name="TextBox 19">
            <a:extLst>
              <a:ext uri="{FF2B5EF4-FFF2-40B4-BE49-F238E27FC236}">
                <a16:creationId xmlns:a16="http://schemas.microsoft.com/office/drawing/2014/main" id="{3B05B284-A8E9-699B-A194-672EDAB58B6B}"/>
              </a:ext>
            </a:extLst>
          </p:cNvPr>
          <p:cNvSpPr txBox="1"/>
          <p:nvPr/>
        </p:nvSpPr>
        <p:spPr>
          <a:xfrm>
            <a:off x="8109381" y="5811676"/>
            <a:ext cx="3661580" cy="861774"/>
          </a:xfrm>
          <a:prstGeom prst="rect">
            <a:avLst/>
          </a:prstGeom>
          <a:noFill/>
        </p:spPr>
        <p:txBody>
          <a:bodyPr wrap="none" rtlCol="0">
            <a:spAutoFit/>
          </a:bodyPr>
          <a:lstStyle/>
          <a:p>
            <a:endParaRPr lang="en-US" sz="1600">
              <a:solidFill>
                <a:srgbClr val="FFFFFF"/>
              </a:solidFill>
              <a:effectLst/>
              <a:latin typeface="Calibri"/>
              <a:cs typeface="Calibri"/>
            </a:endParaRPr>
          </a:p>
          <a:p>
            <a:pPr algn="r"/>
            <a:r>
              <a:rPr lang="en-US" sz="1600">
                <a:solidFill>
                  <a:srgbClr val="FFFFFF"/>
                </a:solidFill>
                <a:effectLst/>
                <a:latin typeface="Century Gothic" panose="020B0502020202020204" pitchFamily="34" charset="0"/>
                <a:cs typeface="Calibri"/>
              </a:rPr>
              <a:t>−OSTP FY23 Federal Priorities Memo</a:t>
            </a:r>
          </a:p>
          <a:p>
            <a:endParaRPr lang="en-US"/>
          </a:p>
        </p:txBody>
      </p:sp>
    </p:spTree>
    <p:extLst>
      <p:ext uri="{BB962C8B-B14F-4D97-AF65-F5344CB8AC3E}">
        <p14:creationId xmlns:p14="http://schemas.microsoft.com/office/powerpoint/2010/main" val="254891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C7B4DA-818D-0CFD-9367-12DE24FFF8D1}"/>
              </a:ext>
            </a:extLst>
          </p:cNvPr>
          <p:cNvSpPr txBox="1"/>
          <p:nvPr/>
        </p:nvSpPr>
        <p:spPr>
          <a:xfrm>
            <a:off x="1010323" y="1164483"/>
            <a:ext cx="8249914" cy="5324535"/>
          </a:xfrm>
          <a:prstGeom prst="rect">
            <a:avLst/>
          </a:prstGeom>
          <a:noFill/>
        </p:spPr>
        <p:txBody>
          <a:bodyPr wrap="square" lIns="91440" tIns="45720" rIns="91440" bIns="45720" rtlCol="0" anchor="t">
            <a:spAutoFit/>
          </a:bodyPr>
          <a:lstStyle/>
          <a:p>
            <a:pPr>
              <a:spcAft>
                <a:spcPts val="600"/>
              </a:spcAft>
            </a:pPr>
            <a:r>
              <a:rPr lang="en-US" sz="2400" b="1">
                <a:solidFill>
                  <a:srgbClr val="001B48"/>
                </a:solidFill>
                <a:latin typeface="Century Gothic"/>
              </a:rPr>
              <a:t>What institutions can do:</a:t>
            </a:r>
            <a:endParaRPr lang="en-US" sz="2400">
              <a:solidFill>
                <a:srgbClr val="001B48"/>
              </a:solidFill>
              <a:latin typeface="Montserrat" pitchFamily="2" charset="77"/>
            </a:endParaRPr>
          </a:p>
          <a:p>
            <a:pPr marL="285750" indent="-285750">
              <a:spcAft>
                <a:spcPts val="600"/>
              </a:spcAft>
              <a:buClr>
                <a:schemeClr val="accent1"/>
              </a:buClr>
              <a:buSzPct val="150000"/>
              <a:buFont typeface="Arial" panose="020B0604020202020204" pitchFamily="34" charset="0"/>
              <a:buChar char="•"/>
            </a:pPr>
            <a:r>
              <a:rPr lang="en-US">
                <a:latin typeface="Montserrat"/>
              </a:rPr>
              <a:t>Develop and implement action plans to create sustainable BI infrastructure that includes current institutional assets.</a:t>
            </a:r>
          </a:p>
          <a:p>
            <a:pPr marL="285750" indent="-285750">
              <a:spcAft>
                <a:spcPts val="600"/>
              </a:spcAft>
              <a:buClr>
                <a:schemeClr val="accent1"/>
              </a:buClr>
              <a:buSzPct val="150000"/>
              <a:buFont typeface="Arial" panose="020B0604020202020204" pitchFamily="34" charset="0"/>
              <a:buChar char="•"/>
            </a:pPr>
            <a:r>
              <a:rPr lang="en-US">
                <a:latin typeface="Montserrat"/>
              </a:rPr>
              <a:t>Create centralized mechanisms to disseminate the results of BI activities and, where appropriate, aggregate evaluation data across BI activities.</a:t>
            </a:r>
          </a:p>
          <a:p>
            <a:pPr marL="285750" indent="-285750">
              <a:spcAft>
                <a:spcPts val="600"/>
              </a:spcAft>
              <a:buClr>
                <a:schemeClr val="accent1"/>
              </a:buClr>
              <a:buSzPct val="150000"/>
              <a:buFont typeface="Arial" panose="020B0604020202020204" pitchFamily="34" charset="0"/>
              <a:buChar char="•"/>
            </a:pPr>
            <a:r>
              <a:rPr lang="en-US">
                <a:latin typeface="Montserrat" pitchFamily="2" charset="77"/>
              </a:rPr>
              <a:t>Form collaborative partnerships across organizations with shared affinities (e.g., geographical proximity, mission alignment, strategic partnerships, etc.) for capacity building and resource sharing.</a:t>
            </a:r>
          </a:p>
          <a:p>
            <a:pPr marL="285750" indent="-285750">
              <a:spcAft>
                <a:spcPts val="600"/>
              </a:spcAft>
              <a:buClr>
                <a:schemeClr val="accent1"/>
              </a:buClr>
              <a:buSzPct val="150000"/>
              <a:buFont typeface="Arial" panose="020B0604020202020204" pitchFamily="34" charset="0"/>
              <a:buChar char="•"/>
            </a:pPr>
            <a:endParaRPr lang="en-US">
              <a:latin typeface="Montserrat" pitchFamily="2" charset="77"/>
            </a:endParaRPr>
          </a:p>
          <a:p>
            <a:pPr>
              <a:spcAft>
                <a:spcPts val="600"/>
              </a:spcAft>
            </a:pPr>
            <a:r>
              <a:rPr lang="en-US" sz="2400" b="1">
                <a:solidFill>
                  <a:srgbClr val="001B48"/>
                </a:solidFill>
                <a:latin typeface="Century Gothic"/>
                <a:ea typeface="+mn-lt"/>
                <a:cs typeface="+mn-lt"/>
              </a:rPr>
              <a:t>What individuals can do:</a:t>
            </a:r>
          </a:p>
          <a:p>
            <a:pPr marL="342900" indent="-342900">
              <a:spcAft>
                <a:spcPts val="600"/>
              </a:spcAft>
              <a:buFont typeface="Arial"/>
              <a:buChar char="•"/>
            </a:pPr>
            <a:r>
              <a:rPr lang="en-US">
                <a:latin typeface="Montserrat"/>
              </a:rPr>
              <a:t>Work with BI professionals to build sustainable, equitable and assessable BI plans.</a:t>
            </a:r>
          </a:p>
          <a:p>
            <a:pPr marL="342900" indent="-342900">
              <a:spcAft>
                <a:spcPts val="600"/>
              </a:spcAft>
              <a:buFont typeface="Arial"/>
              <a:buChar char="•"/>
            </a:pPr>
            <a:r>
              <a:rPr lang="en-US">
                <a:latin typeface="Montserrat"/>
              </a:rPr>
              <a:t>Work with administration to demonstrate the need for BI support infrastructure – be a BI champion.</a:t>
            </a:r>
          </a:p>
          <a:p>
            <a:pPr marL="342900" indent="-342900">
              <a:spcAft>
                <a:spcPts val="600"/>
              </a:spcAft>
              <a:buFont typeface="Arial"/>
              <a:buChar char="•"/>
            </a:pPr>
            <a:r>
              <a:rPr lang="en-US">
                <a:latin typeface="Montserrat"/>
              </a:rPr>
              <a:t>Provide substantive feedback on BI when serving on review panels.</a:t>
            </a:r>
          </a:p>
        </p:txBody>
      </p:sp>
      <p:sp>
        <p:nvSpPr>
          <p:cNvPr id="4" name="Title 1">
            <a:extLst>
              <a:ext uri="{FF2B5EF4-FFF2-40B4-BE49-F238E27FC236}">
                <a16:creationId xmlns:a16="http://schemas.microsoft.com/office/drawing/2014/main" id="{0A31D955-4C79-46EA-BD4C-DBCA73FB1939}"/>
              </a:ext>
            </a:extLst>
          </p:cNvPr>
          <p:cNvSpPr txBox="1">
            <a:spLocks/>
          </p:cNvSpPr>
          <p:nvPr/>
        </p:nvSpPr>
        <p:spPr>
          <a:xfrm>
            <a:off x="252247" y="265599"/>
            <a:ext cx="11702685" cy="813816"/>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a:solidFill>
                  <a:schemeClr val="accent1"/>
                </a:solidFill>
                <a:latin typeface="Montserrat" pitchFamily="2" charset="77"/>
              </a:rPr>
              <a:t>Opportunities to Strengthen BI</a:t>
            </a:r>
          </a:p>
        </p:txBody>
      </p:sp>
      <p:pic>
        <p:nvPicPr>
          <p:cNvPr id="13" name="Picture 12" descr="Icon&#10;&#10;Description automatically generated">
            <a:extLst>
              <a:ext uri="{FF2B5EF4-FFF2-40B4-BE49-F238E27FC236}">
                <a16:creationId xmlns:a16="http://schemas.microsoft.com/office/drawing/2014/main" id="{1B2F0D0B-D00A-0261-1EEB-DCF220D249B6}"/>
              </a:ext>
            </a:extLst>
          </p:cNvPr>
          <p:cNvPicPr>
            <a:picLocks noChangeAspect="1"/>
          </p:cNvPicPr>
          <p:nvPr/>
        </p:nvPicPr>
        <p:blipFill>
          <a:blip r:embed="rId2"/>
          <a:stretch>
            <a:fillRect/>
          </a:stretch>
        </p:blipFill>
        <p:spPr>
          <a:xfrm>
            <a:off x="9455421" y="4149671"/>
            <a:ext cx="2183969" cy="2183969"/>
          </a:xfrm>
          <a:prstGeom prst="rect">
            <a:avLst/>
          </a:prstGeom>
        </p:spPr>
      </p:pic>
      <p:pic>
        <p:nvPicPr>
          <p:cNvPr id="15" name="Picture 14" descr="Icon&#10;&#10;Description automatically generated">
            <a:extLst>
              <a:ext uri="{FF2B5EF4-FFF2-40B4-BE49-F238E27FC236}">
                <a16:creationId xmlns:a16="http://schemas.microsoft.com/office/drawing/2014/main" id="{CAF554DF-B4C2-C525-26AA-06AF68DD2D12}"/>
              </a:ext>
            </a:extLst>
          </p:cNvPr>
          <p:cNvPicPr>
            <a:picLocks noChangeAspect="1"/>
          </p:cNvPicPr>
          <p:nvPr/>
        </p:nvPicPr>
        <p:blipFill>
          <a:blip r:embed="rId3"/>
          <a:stretch>
            <a:fillRect/>
          </a:stretch>
        </p:blipFill>
        <p:spPr>
          <a:xfrm>
            <a:off x="9139880" y="1334619"/>
            <a:ext cx="2815052" cy="2815052"/>
          </a:xfrm>
          <a:prstGeom prst="rect">
            <a:avLst/>
          </a:prstGeom>
        </p:spPr>
      </p:pic>
    </p:spTree>
    <p:extLst>
      <p:ext uri="{BB962C8B-B14F-4D97-AF65-F5344CB8AC3E}">
        <p14:creationId xmlns:p14="http://schemas.microsoft.com/office/powerpoint/2010/main" val="4058589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document&#10;&#10;Description automatically generated">
            <a:extLst>
              <a:ext uri="{FF2B5EF4-FFF2-40B4-BE49-F238E27FC236}">
                <a16:creationId xmlns:a16="http://schemas.microsoft.com/office/drawing/2014/main" id="{7C18B4AC-30DF-41E5-6383-A29F03F24653}"/>
              </a:ext>
            </a:extLst>
          </p:cNvPr>
          <p:cNvPicPr>
            <a:picLocks noChangeAspect="1"/>
          </p:cNvPicPr>
          <p:nvPr/>
        </p:nvPicPr>
        <p:blipFill>
          <a:blip r:embed="rId2"/>
          <a:stretch>
            <a:fillRect/>
          </a:stretch>
        </p:blipFill>
        <p:spPr>
          <a:xfrm>
            <a:off x="-13781" y="11060"/>
            <a:ext cx="12219562" cy="6276541"/>
          </a:xfrm>
          <a:prstGeom prst="rect">
            <a:avLst/>
          </a:prstGeom>
        </p:spPr>
      </p:pic>
      <p:sp>
        <p:nvSpPr>
          <p:cNvPr id="3" name="TextBox 2">
            <a:extLst>
              <a:ext uri="{FF2B5EF4-FFF2-40B4-BE49-F238E27FC236}">
                <a16:creationId xmlns:a16="http://schemas.microsoft.com/office/drawing/2014/main" id="{A71E1D2F-BD14-855E-7F22-D91DBA21FE80}"/>
              </a:ext>
            </a:extLst>
          </p:cNvPr>
          <p:cNvSpPr txBox="1"/>
          <p:nvPr/>
        </p:nvSpPr>
        <p:spPr>
          <a:xfrm>
            <a:off x="212792" y="6485106"/>
            <a:ext cx="8238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3"/>
              </a:rPr>
              <a:t>https://www.nsf.gov/nsb/committees/mrxcmte.jsp</a:t>
            </a:r>
            <a:endParaRPr lang="en-US"/>
          </a:p>
        </p:txBody>
      </p:sp>
    </p:spTree>
    <p:extLst>
      <p:ext uri="{BB962C8B-B14F-4D97-AF65-F5344CB8AC3E}">
        <p14:creationId xmlns:p14="http://schemas.microsoft.com/office/powerpoint/2010/main" val="2320824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F0AEE-74D2-E971-3384-B678CD88CEBF}"/>
              </a:ext>
            </a:extLst>
          </p:cNvPr>
          <p:cNvSpPr>
            <a:spLocks noGrp="1"/>
          </p:cNvSpPr>
          <p:nvPr>
            <p:ph type="title"/>
          </p:nvPr>
        </p:nvSpPr>
        <p:spPr>
          <a:xfrm>
            <a:off x="492625" y="2615147"/>
            <a:ext cx="3195457" cy="2834223"/>
          </a:xfrm>
        </p:spPr>
        <p:txBody>
          <a:bodyPr vert="horz" lIns="91440" tIns="45720" rIns="91440" bIns="45720" rtlCol="0" anchor="t">
            <a:normAutofit/>
          </a:bodyPr>
          <a:lstStyle/>
          <a:p>
            <a:r>
              <a:rPr lang="en-US" sz="3700" b="1">
                <a:solidFill>
                  <a:srgbClr val="FFFFFF"/>
                </a:solidFill>
              </a:rPr>
              <a:t>Key Findings</a:t>
            </a:r>
            <a:br>
              <a:rPr lang="en-US" sz="3700" b="1">
                <a:solidFill>
                  <a:srgbClr val="FFFFFF"/>
                </a:solidFill>
              </a:rPr>
            </a:br>
            <a:br>
              <a:rPr lang="en-US" sz="3700" b="1">
                <a:solidFill>
                  <a:srgbClr val="FFFFFF"/>
                </a:solidFill>
              </a:rPr>
            </a:br>
            <a:r>
              <a:rPr lang="en-US" sz="3700" b="1">
                <a:solidFill>
                  <a:srgbClr val="FFFFFF"/>
                </a:solidFill>
              </a:rPr>
              <a:t>Strengthening NSF's BI Criterion</a:t>
            </a:r>
          </a:p>
        </p:txBody>
      </p:sp>
      <p:pic>
        <p:nvPicPr>
          <p:cNvPr id="6" name="Picture 5" descr="A white paper with black text&#10;&#10;Description automatically generated">
            <a:extLst>
              <a:ext uri="{FF2B5EF4-FFF2-40B4-BE49-F238E27FC236}">
                <a16:creationId xmlns:a16="http://schemas.microsoft.com/office/drawing/2014/main" id="{5A0B2D88-1074-EA82-4133-1D0334980D96}"/>
              </a:ext>
            </a:extLst>
          </p:cNvPr>
          <p:cNvPicPr>
            <a:picLocks noChangeAspect="1"/>
          </p:cNvPicPr>
          <p:nvPr/>
        </p:nvPicPr>
        <p:blipFill>
          <a:blip r:embed="rId2"/>
          <a:stretch>
            <a:fillRect/>
          </a:stretch>
        </p:blipFill>
        <p:spPr>
          <a:xfrm>
            <a:off x="8270126" y="48807"/>
            <a:ext cx="3769700" cy="3914071"/>
          </a:xfrm>
          <a:prstGeom prst="rect">
            <a:avLst/>
          </a:prstGeom>
        </p:spPr>
      </p:pic>
      <p:pic>
        <p:nvPicPr>
          <p:cNvPr id="9" name="Picture 8" descr="A white text on a white background&#10;&#10;Description automatically generated">
            <a:extLst>
              <a:ext uri="{FF2B5EF4-FFF2-40B4-BE49-F238E27FC236}">
                <a16:creationId xmlns:a16="http://schemas.microsoft.com/office/drawing/2014/main" id="{6173A337-EDB3-59BA-0DCD-C52FC2647AAD}"/>
              </a:ext>
            </a:extLst>
          </p:cNvPr>
          <p:cNvPicPr>
            <a:picLocks noChangeAspect="1"/>
          </p:cNvPicPr>
          <p:nvPr/>
        </p:nvPicPr>
        <p:blipFill>
          <a:blip r:embed="rId3"/>
          <a:stretch>
            <a:fillRect/>
          </a:stretch>
        </p:blipFill>
        <p:spPr>
          <a:xfrm>
            <a:off x="4205045" y="368237"/>
            <a:ext cx="3887582" cy="2954237"/>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768D228F-2B45-BB14-278C-7655EE45F2E4}"/>
              </a:ext>
            </a:extLst>
          </p:cNvPr>
          <p:cNvPicPr>
            <a:picLocks noChangeAspect="1"/>
          </p:cNvPicPr>
          <p:nvPr/>
        </p:nvPicPr>
        <p:blipFill>
          <a:blip r:embed="rId4"/>
          <a:stretch>
            <a:fillRect/>
          </a:stretch>
        </p:blipFill>
        <p:spPr>
          <a:xfrm>
            <a:off x="8028540" y="4366522"/>
            <a:ext cx="4124775" cy="2031369"/>
          </a:xfrm>
          <a:prstGeom prst="rect">
            <a:avLst/>
          </a:prstGeom>
        </p:spPr>
      </p:pic>
      <p:pic>
        <p:nvPicPr>
          <p:cNvPr id="8" name="Picture 7" descr="A white text with blue text&#10;&#10;Description automatically generated">
            <a:extLst>
              <a:ext uri="{FF2B5EF4-FFF2-40B4-BE49-F238E27FC236}">
                <a16:creationId xmlns:a16="http://schemas.microsoft.com/office/drawing/2014/main" id="{570F584B-E320-8B37-0F0C-182A54CDAF8A}"/>
              </a:ext>
            </a:extLst>
          </p:cNvPr>
          <p:cNvPicPr>
            <a:picLocks noChangeAspect="1"/>
          </p:cNvPicPr>
          <p:nvPr/>
        </p:nvPicPr>
        <p:blipFill>
          <a:blip r:embed="rId5"/>
          <a:stretch>
            <a:fillRect/>
          </a:stretch>
        </p:blipFill>
        <p:spPr>
          <a:xfrm>
            <a:off x="4265842" y="3855818"/>
            <a:ext cx="3930219" cy="2634380"/>
          </a:xfrm>
          <a:prstGeom prst="rect">
            <a:avLst/>
          </a:prstGeom>
        </p:spPr>
      </p:pic>
    </p:spTree>
    <p:extLst>
      <p:ext uri="{BB962C8B-B14F-4D97-AF65-F5344CB8AC3E}">
        <p14:creationId xmlns:p14="http://schemas.microsoft.com/office/powerpoint/2010/main" val="177065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large green lawn with palm trees and buildings in the background&#10;&#10;Description automatically generated">
            <a:extLst>
              <a:ext uri="{FF2B5EF4-FFF2-40B4-BE49-F238E27FC236}">
                <a16:creationId xmlns:a16="http://schemas.microsoft.com/office/drawing/2014/main" id="{BEC81189-9851-B9F9-43A7-F29A5C06A52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6181" b="1692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extBox 1">
            <a:extLst>
              <a:ext uri="{FF2B5EF4-FFF2-40B4-BE49-F238E27FC236}">
                <a16:creationId xmlns:a16="http://schemas.microsoft.com/office/drawing/2014/main" id="{02A59B70-4F09-9859-C09F-65B90338A14B}"/>
              </a:ext>
            </a:extLst>
          </p:cNvPr>
          <p:cNvSpPr txBox="1"/>
          <p:nvPr/>
        </p:nvSpPr>
        <p:spPr>
          <a:xfrm>
            <a:off x="420414" y="3899995"/>
            <a:ext cx="11529848" cy="2452687"/>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400" i="1"/>
              <a:t>We respectfully acknowledge the University of Arizona is on the land and territories of Indigenous peoples. Today, Arizona is home to 22 federally recognized tribes, with Tucson being home to the O'odham and the Yaqui. Committed to diversity and inclusion, the University strives to build sustainable relationships with sovereign Native Nations and Indigenous communities through education offerings, partnerships, and community service.</a:t>
            </a:r>
            <a:endParaRPr lang="en-US" sz="2400">
              <a:cs typeface="Calibri" panose="020F0502020204030204"/>
            </a:endParaRPr>
          </a:p>
        </p:txBody>
      </p:sp>
      <p:sp>
        <p:nvSpPr>
          <p:cNvPr id="11" name="TextBox 10">
            <a:extLst>
              <a:ext uri="{FF2B5EF4-FFF2-40B4-BE49-F238E27FC236}">
                <a16:creationId xmlns:a16="http://schemas.microsoft.com/office/drawing/2014/main" id="{2D346858-42D1-A57C-CD8D-B814C50DDA02}"/>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840123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ue and white text on a blue background&#10;&#10;Description automatically generated">
            <a:extLst>
              <a:ext uri="{FF2B5EF4-FFF2-40B4-BE49-F238E27FC236}">
                <a16:creationId xmlns:a16="http://schemas.microsoft.com/office/drawing/2014/main" id="{36743E60-5939-C9BC-8097-5F6E8ACE916D}"/>
              </a:ext>
            </a:extLst>
          </p:cNvPr>
          <p:cNvPicPr>
            <a:picLocks noChangeAspect="1"/>
          </p:cNvPicPr>
          <p:nvPr/>
        </p:nvPicPr>
        <p:blipFill>
          <a:blip r:embed="rId2"/>
          <a:stretch>
            <a:fillRect/>
          </a:stretch>
        </p:blipFill>
        <p:spPr>
          <a:xfrm>
            <a:off x="539653" y="145105"/>
            <a:ext cx="7825554" cy="6571844"/>
          </a:xfrm>
          <a:prstGeom prst="rect">
            <a:avLst/>
          </a:prstGeom>
        </p:spPr>
      </p:pic>
    </p:spTree>
    <p:extLst>
      <p:ext uri="{BB962C8B-B14F-4D97-AF65-F5344CB8AC3E}">
        <p14:creationId xmlns:p14="http://schemas.microsoft.com/office/powerpoint/2010/main" val="3109042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orking in a greenhouse&#10;&#10;Description automatically generated with low confidence">
            <a:extLst>
              <a:ext uri="{FF2B5EF4-FFF2-40B4-BE49-F238E27FC236}">
                <a16:creationId xmlns:a16="http://schemas.microsoft.com/office/drawing/2014/main" id="{8B959403-2C9B-2758-5271-E489F74B4D55}"/>
              </a:ext>
            </a:extLst>
          </p:cNvPr>
          <p:cNvPicPr>
            <a:picLocks noChangeAspect="1"/>
          </p:cNvPicPr>
          <p:nvPr/>
        </p:nvPicPr>
        <p:blipFill>
          <a:blip r:embed="rId3">
            <a:duotone>
              <a:schemeClr val="accent5">
                <a:shade val="45000"/>
                <a:satMod val="135000"/>
              </a:schemeClr>
              <a:prstClr val="white"/>
            </a:duotone>
          </a:blip>
          <a:stretch>
            <a:fillRect/>
          </a:stretch>
        </p:blipFill>
        <p:spPr>
          <a:xfrm>
            <a:off x="-44529" y="-633047"/>
            <a:ext cx="12228350" cy="8159261"/>
          </a:xfrm>
          <a:prstGeom prst="rect">
            <a:avLst/>
          </a:prstGeom>
        </p:spPr>
      </p:pic>
      <p:sp>
        <p:nvSpPr>
          <p:cNvPr id="6" name="Rectangle 5">
            <a:extLst>
              <a:ext uri="{FF2B5EF4-FFF2-40B4-BE49-F238E27FC236}">
                <a16:creationId xmlns:a16="http://schemas.microsoft.com/office/drawing/2014/main" id="{2F8DFD7E-B46B-75D5-FF97-0EAF9F94252B}"/>
              </a:ext>
            </a:extLst>
          </p:cNvPr>
          <p:cNvSpPr/>
          <p:nvPr/>
        </p:nvSpPr>
        <p:spPr>
          <a:xfrm>
            <a:off x="-44529" y="3175279"/>
            <a:ext cx="12228350" cy="2130251"/>
          </a:xfrm>
          <a:prstGeom prst="rect">
            <a:avLst/>
          </a:prstGeom>
          <a:solidFill>
            <a:schemeClr val="bg1">
              <a:alpha val="768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DE52A-CE52-B9E0-4BE4-FA3909789A5F}"/>
              </a:ext>
            </a:extLst>
          </p:cNvPr>
          <p:cNvSpPr>
            <a:spLocks noGrp="1"/>
          </p:cNvSpPr>
          <p:nvPr>
            <p:ph type="title"/>
          </p:nvPr>
        </p:nvSpPr>
        <p:spPr>
          <a:xfrm>
            <a:off x="-44529" y="2863777"/>
            <a:ext cx="12236529" cy="1809227"/>
          </a:xfrm>
        </p:spPr>
        <p:txBody>
          <a:bodyPr/>
          <a:lstStyle/>
          <a:p>
            <a:pPr algn="ctr"/>
            <a:r>
              <a:rPr lang="en-US">
                <a:solidFill>
                  <a:srgbClr val="C00000"/>
                </a:solidFill>
                <a:cs typeface="Calibri Light"/>
              </a:rPr>
              <a:t>Impact Categories &amp; Frameworks</a:t>
            </a:r>
            <a:endParaRPr lang="en-US">
              <a:solidFill>
                <a:srgbClr val="C00000"/>
              </a:solidFill>
            </a:endParaRPr>
          </a:p>
        </p:txBody>
      </p:sp>
    </p:spTree>
    <p:extLst>
      <p:ext uri="{BB962C8B-B14F-4D97-AF65-F5344CB8AC3E}">
        <p14:creationId xmlns:p14="http://schemas.microsoft.com/office/powerpoint/2010/main" val="14930865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8188CDA7-EB22-9EBB-7635-279C5888178A}"/>
              </a:ext>
            </a:extLst>
          </p:cNvPr>
          <p:cNvSpPr>
            <a:spLocks noGrp="1"/>
          </p:cNvSpPr>
          <p:nvPr>
            <p:ph type="title"/>
          </p:nvPr>
        </p:nvSpPr>
        <p:spPr>
          <a:xfrm>
            <a:off x="4802295" y="568517"/>
            <a:ext cx="6680792" cy="1067209"/>
          </a:xfrm>
        </p:spPr>
        <p:txBody>
          <a:bodyPr>
            <a:normAutofit/>
          </a:bodyPr>
          <a:lstStyle/>
          <a:p>
            <a:r>
              <a:rPr lang="en-US" sz="3400">
                <a:solidFill>
                  <a:schemeClr val="bg1"/>
                </a:solidFill>
              </a:rPr>
              <a:t>NSF’s Broader Impacts Categories</a:t>
            </a:r>
          </a:p>
        </p:txBody>
      </p:sp>
      <p:pic>
        <p:nvPicPr>
          <p:cNvPr id="20" name="Picture 19">
            <a:extLst>
              <a:ext uri="{FF2B5EF4-FFF2-40B4-BE49-F238E27FC236}">
                <a16:creationId xmlns:a16="http://schemas.microsoft.com/office/drawing/2014/main" id="{20449F1C-EB2B-813D-159F-F32DED18E087}"/>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739959" y="1820369"/>
            <a:ext cx="3322375" cy="3322375"/>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grpSp>
        <p:nvGrpSpPr>
          <p:cNvPr id="30" name="Group 29">
            <a:extLst>
              <a:ext uri="{FF2B5EF4-FFF2-40B4-BE49-F238E27FC236}">
                <a16:creationId xmlns:a16="http://schemas.microsoft.com/office/drawing/2014/main" id="{B894EFA8-F425-4D19-A94B-445388B31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31" name="Freeform: Shape 30">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32" name="Freeform: Shape 31">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3" name="Content Placeholder 22">
            <a:extLst>
              <a:ext uri="{FF2B5EF4-FFF2-40B4-BE49-F238E27FC236}">
                <a16:creationId xmlns:a16="http://schemas.microsoft.com/office/drawing/2014/main" id="{B53540E7-79DA-ACD3-3A45-B71C912648B1}"/>
              </a:ext>
            </a:extLst>
          </p:cNvPr>
          <p:cNvSpPr>
            <a:spLocks noGrp="1"/>
          </p:cNvSpPr>
          <p:nvPr>
            <p:ph idx="1"/>
          </p:nvPr>
        </p:nvSpPr>
        <p:spPr>
          <a:xfrm>
            <a:off x="4802294" y="1820369"/>
            <a:ext cx="6649748" cy="4351338"/>
          </a:xfrm>
        </p:spPr>
        <p:txBody>
          <a:bodyPr>
            <a:normAutofit/>
          </a:bodyPr>
          <a:lstStyle/>
          <a:p>
            <a:r>
              <a:rPr lang="en-US" sz="2600">
                <a:solidFill>
                  <a:schemeClr val="bg1"/>
                </a:solidFill>
              </a:rPr>
              <a:t>Inclusion</a:t>
            </a:r>
          </a:p>
          <a:p>
            <a:r>
              <a:rPr lang="en-US" sz="2600">
                <a:solidFill>
                  <a:schemeClr val="bg1"/>
                </a:solidFill>
              </a:rPr>
              <a:t>STEM Education</a:t>
            </a:r>
          </a:p>
          <a:p>
            <a:r>
              <a:rPr lang="en-US" sz="2600">
                <a:solidFill>
                  <a:schemeClr val="bg1"/>
                </a:solidFill>
              </a:rPr>
              <a:t>Public Engagement</a:t>
            </a:r>
          </a:p>
          <a:p>
            <a:r>
              <a:rPr lang="en-US" sz="2600">
                <a:solidFill>
                  <a:schemeClr val="bg1"/>
                </a:solidFill>
              </a:rPr>
              <a:t>Societal Well-Being</a:t>
            </a:r>
          </a:p>
          <a:p>
            <a:r>
              <a:rPr lang="en-US" sz="2600">
                <a:solidFill>
                  <a:schemeClr val="bg1"/>
                </a:solidFill>
              </a:rPr>
              <a:t>STEM Workforce</a:t>
            </a:r>
          </a:p>
          <a:p>
            <a:r>
              <a:rPr lang="en-US" sz="2600">
                <a:solidFill>
                  <a:schemeClr val="bg1"/>
                </a:solidFill>
              </a:rPr>
              <a:t>Partnerships</a:t>
            </a:r>
          </a:p>
          <a:p>
            <a:r>
              <a:rPr lang="en-US" sz="2600">
                <a:solidFill>
                  <a:schemeClr val="bg1"/>
                </a:solidFill>
              </a:rPr>
              <a:t>National Security</a:t>
            </a:r>
          </a:p>
          <a:p>
            <a:r>
              <a:rPr lang="en-US" sz="2600">
                <a:solidFill>
                  <a:schemeClr val="bg1"/>
                </a:solidFill>
              </a:rPr>
              <a:t>Economic Competitiveness</a:t>
            </a:r>
          </a:p>
          <a:p>
            <a:r>
              <a:rPr lang="en-US" sz="2600">
                <a:solidFill>
                  <a:schemeClr val="bg1"/>
                </a:solidFill>
              </a:rPr>
              <a:t>Infrastructure</a:t>
            </a:r>
          </a:p>
        </p:txBody>
      </p:sp>
      <p:grpSp>
        <p:nvGrpSpPr>
          <p:cNvPr id="34"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35" name="Freeform: Shape 34">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62540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6">
            <a:extLst>
              <a:ext uri="{FF2B5EF4-FFF2-40B4-BE49-F238E27FC236}">
                <a16:creationId xmlns:a16="http://schemas.microsoft.com/office/drawing/2014/main" id="{6BCA5E80-1A6A-7140-9AFB-C7E8D4E83D1C}"/>
              </a:ext>
            </a:extLst>
          </p:cNvPr>
          <p:cNvPicPr>
            <a:picLocks noGrp="1" noChangeAspect="1"/>
          </p:cNvPicPr>
          <p:nvPr>
            <p:ph idx="1"/>
          </p:nvPr>
        </p:nvPicPr>
        <p:blipFill rotWithShape="1">
          <a:blip r:embed="rId3"/>
          <a:srcRect l="-73" t="-1" r="461" b="-5"/>
          <a:stretch/>
        </p:blipFill>
        <p:spPr>
          <a:xfrm>
            <a:off x="1617332" y="643467"/>
            <a:ext cx="8957335" cy="5571066"/>
          </a:xfrm>
          <a:prstGeom prst="rect">
            <a:avLst/>
          </a:prstGeom>
        </p:spPr>
      </p:pic>
    </p:spTree>
    <p:extLst>
      <p:ext uri="{BB962C8B-B14F-4D97-AF65-F5344CB8AC3E}">
        <p14:creationId xmlns:p14="http://schemas.microsoft.com/office/powerpoint/2010/main" val="2599304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3076" name="Content Placeholder 2">
            <a:extLst>
              <a:ext uri="{FF2B5EF4-FFF2-40B4-BE49-F238E27FC236}">
                <a16:creationId xmlns:a16="http://schemas.microsoft.com/office/drawing/2014/main" id="{BD1F999D-C4E2-9E60-D403-D99FA2D37499}"/>
              </a:ext>
            </a:extLst>
          </p:cNvPr>
          <p:cNvGraphicFramePr>
            <a:graphicFrameLocks noGrp="1"/>
          </p:cNvGraphicFramePr>
          <p:nvPr>
            <p:ph idx="1"/>
          </p:nvPr>
        </p:nvGraphicFramePr>
        <p:xfrm>
          <a:off x="838200" y="189452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Research Excellence Framework 2021">
            <a:extLst>
              <a:ext uri="{FF2B5EF4-FFF2-40B4-BE49-F238E27FC236}">
                <a16:creationId xmlns:a16="http://schemas.microsoft.com/office/drawing/2014/main" id="{D6DE825D-6005-FC27-839D-B8B4506AA4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30200"/>
            <a:ext cx="6736080" cy="1291082"/>
          </a:xfrm>
          <a:prstGeom prst="rect">
            <a:avLst/>
          </a:prstGeom>
          <a:solidFill>
            <a:schemeClr val="accent3"/>
          </a:solidFill>
        </p:spPr>
      </p:pic>
    </p:spTree>
    <p:extLst>
      <p:ext uri="{BB962C8B-B14F-4D97-AF65-F5344CB8AC3E}">
        <p14:creationId xmlns:p14="http://schemas.microsoft.com/office/powerpoint/2010/main" val="9809740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559F79E-EEA7-9A47-8B5A-F481928EF089}"/>
              </a:ext>
            </a:extLst>
          </p:cNvPr>
          <p:cNvPicPr>
            <a:picLocks noGrp="1" noChangeAspect="1"/>
          </p:cNvPicPr>
          <p:nvPr>
            <p:ph idx="1"/>
          </p:nvPr>
        </p:nvPicPr>
        <p:blipFill>
          <a:blip r:embed="rId3"/>
          <a:stretch>
            <a:fillRect/>
          </a:stretch>
        </p:blipFill>
        <p:spPr>
          <a:xfrm>
            <a:off x="2853316" y="1253330"/>
            <a:ext cx="7054047" cy="5162459"/>
          </a:xfrm>
        </p:spPr>
      </p:pic>
      <p:grpSp>
        <p:nvGrpSpPr>
          <p:cNvPr id="7" name="Group 6">
            <a:extLst>
              <a:ext uri="{FF2B5EF4-FFF2-40B4-BE49-F238E27FC236}">
                <a16:creationId xmlns:a16="http://schemas.microsoft.com/office/drawing/2014/main" id="{AFF2AEA5-92CB-0F19-B5A8-A5680339BC0B}"/>
              </a:ext>
            </a:extLst>
          </p:cNvPr>
          <p:cNvGrpSpPr/>
          <p:nvPr/>
        </p:nvGrpSpPr>
        <p:grpSpPr>
          <a:xfrm>
            <a:off x="630420" y="591782"/>
            <a:ext cx="5935271" cy="2837218"/>
            <a:chOff x="630420" y="591782"/>
            <a:chExt cx="5935271" cy="2837218"/>
          </a:xfrm>
        </p:grpSpPr>
        <p:pic>
          <p:nvPicPr>
            <p:cNvPr id="2052" name="Picture 4">
              <a:extLst>
                <a:ext uri="{FF2B5EF4-FFF2-40B4-BE49-F238E27FC236}">
                  <a16:creationId xmlns:a16="http://schemas.microsoft.com/office/drawing/2014/main" id="{58F0401D-C6A7-4DD5-1F0E-125E0750F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420" y="591782"/>
              <a:ext cx="1932898" cy="28372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03233FD-BB47-39CA-D3B4-42F8AE324518}"/>
                </a:ext>
              </a:extLst>
            </p:cNvPr>
            <p:cNvSpPr txBox="1"/>
            <p:nvPr/>
          </p:nvSpPr>
          <p:spPr>
            <a:xfrm>
              <a:off x="2668249" y="628242"/>
              <a:ext cx="3897442" cy="523220"/>
            </a:xfrm>
            <a:prstGeom prst="rect">
              <a:avLst/>
            </a:prstGeom>
            <a:noFill/>
          </p:spPr>
          <p:txBody>
            <a:bodyPr wrap="square" rtlCol="0">
              <a:spAutoFit/>
            </a:bodyPr>
            <a:lstStyle/>
            <a:p>
              <a:r>
                <a:rPr lang="en-US" sz="2800"/>
                <a:t>Research Impact Toolkit</a:t>
              </a:r>
            </a:p>
          </p:txBody>
        </p:sp>
      </p:grpSp>
    </p:spTree>
    <p:extLst>
      <p:ext uri="{BB962C8B-B14F-4D97-AF65-F5344CB8AC3E}">
        <p14:creationId xmlns:p14="http://schemas.microsoft.com/office/powerpoint/2010/main" val="3443658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Freeform: Shape 1032">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3" descr="A diagram of a research and research sharing&#10;&#10;Description automatically generated with medium confidence">
            <a:extLst>
              <a:ext uri="{FF2B5EF4-FFF2-40B4-BE49-F238E27FC236}">
                <a16:creationId xmlns:a16="http://schemas.microsoft.com/office/drawing/2014/main" id="{B14E521D-D844-0D9D-3991-22D0E5D5D3AE}"/>
              </a:ext>
            </a:extLst>
          </p:cNvPr>
          <p:cNvPicPr>
            <a:picLocks noChangeAspect="1"/>
          </p:cNvPicPr>
          <p:nvPr/>
        </p:nvPicPr>
        <p:blipFill rotWithShape="1">
          <a:blip r:embed="rId3"/>
          <a:srcRect t="64547" r="75750" b="-1"/>
          <a:stretch/>
        </p:blipFill>
        <p:spPr>
          <a:xfrm>
            <a:off x="856337" y="1614762"/>
            <a:ext cx="1725857" cy="1143000"/>
          </a:xfrm>
          <a:prstGeom prst="rect">
            <a:avLst/>
          </a:prstGeom>
        </p:spPr>
      </p:pic>
      <p:pic>
        <p:nvPicPr>
          <p:cNvPr id="6" name="Picture 5" descr="A diagram of a research and research sharing&#10;&#10;Description automatically generated with medium confidence">
            <a:extLst>
              <a:ext uri="{FF2B5EF4-FFF2-40B4-BE49-F238E27FC236}">
                <a16:creationId xmlns:a16="http://schemas.microsoft.com/office/drawing/2014/main" id="{B9DE11F9-3327-CD49-AAA1-B0B5AE640D78}"/>
              </a:ext>
            </a:extLst>
          </p:cNvPr>
          <p:cNvPicPr>
            <a:picLocks noChangeAspect="1"/>
          </p:cNvPicPr>
          <p:nvPr/>
        </p:nvPicPr>
        <p:blipFill rotWithShape="1">
          <a:blip r:embed="rId3"/>
          <a:srcRect l="24803" t="64547" r="50947" b="-1"/>
          <a:stretch/>
        </p:blipFill>
        <p:spPr>
          <a:xfrm>
            <a:off x="839227" y="2916242"/>
            <a:ext cx="1725857" cy="1143000"/>
          </a:xfrm>
          <a:prstGeom prst="rect">
            <a:avLst/>
          </a:prstGeom>
        </p:spPr>
      </p:pic>
      <p:pic>
        <p:nvPicPr>
          <p:cNvPr id="7" name="Picture 6" descr="A diagram of a research and research sharing&#10;&#10;Description automatically generated with medium confidence">
            <a:extLst>
              <a:ext uri="{FF2B5EF4-FFF2-40B4-BE49-F238E27FC236}">
                <a16:creationId xmlns:a16="http://schemas.microsoft.com/office/drawing/2014/main" id="{FA2AD289-0D81-78C5-2DA3-6EB76ED3063D}"/>
              </a:ext>
            </a:extLst>
          </p:cNvPr>
          <p:cNvPicPr>
            <a:picLocks noChangeAspect="1"/>
          </p:cNvPicPr>
          <p:nvPr/>
        </p:nvPicPr>
        <p:blipFill rotWithShape="1">
          <a:blip r:embed="rId3"/>
          <a:srcRect l="49733" t="64547" r="26017" b="-1"/>
          <a:stretch/>
        </p:blipFill>
        <p:spPr>
          <a:xfrm>
            <a:off x="839227" y="5466424"/>
            <a:ext cx="1725857" cy="1143000"/>
          </a:xfrm>
          <a:prstGeom prst="rect">
            <a:avLst/>
          </a:prstGeom>
        </p:spPr>
      </p:pic>
      <p:pic>
        <p:nvPicPr>
          <p:cNvPr id="8" name="Picture 7" descr="A diagram of a research and research sharing&#10;&#10;Description automatically generated with medium confidence">
            <a:extLst>
              <a:ext uri="{FF2B5EF4-FFF2-40B4-BE49-F238E27FC236}">
                <a16:creationId xmlns:a16="http://schemas.microsoft.com/office/drawing/2014/main" id="{941397E8-7B9A-0E77-FFD2-4B9687DA28EE}"/>
              </a:ext>
            </a:extLst>
          </p:cNvPr>
          <p:cNvPicPr>
            <a:picLocks noChangeAspect="1"/>
          </p:cNvPicPr>
          <p:nvPr/>
        </p:nvPicPr>
        <p:blipFill rotWithShape="1">
          <a:blip r:embed="rId3"/>
          <a:srcRect l="75750" t="64547" b="-1"/>
          <a:stretch/>
        </p:blipFill>
        <p:spPr>
          <a:xfrm>
            <a:off x="839227" y="4186198"/>
            <a:ext cx="1725857" cy="1143000"/>
          </a:xfrm>
          <a:prstGeom prst="rect">
            <a:avLst/>
          </a:prstGeom>
        </p:spPr>
      </p:pic>
      <p:sp>
        <p:nvSpPr>
          <p:cNvPr id="9" name="TextBox 8">
            <a:extLst>
              <a:ext uri="{FF2B5EF4-FFF2-40B4-BE49-F238E27FC236}">
                <a16:creationId xmlns:a16="http://schemas.microsoft.com/office/drawing/2014/main" id="{AF9CF4FB-28EF-9920-6853-9A960E2084A9}"/>
              </a:ext>
            </a:extLst>
          </p:cNvPr>
          <p:cNvSpPr txBox="1"/>
          <p:nvPr/>
        </p:nvSpPr>
        <p:spPr>
          <a:xfrm>
            <a:off x="2756136" y="1642114"/>
            <a:ext cx="7452360" cy="1200329"/>
          </a:xfrm>
          <a:prstGeom prst="rect">
            <a:avLst/>
          </a:prstGeom>
          <a:noFill/>
        </p:spPr>
        <p:txBody>
          <a:bodyPr wrap="square" rtlCol="0">
            <a:spAutoFit/>
          </a:bodyPr>
          <a:lstStyle/>
          <a:p>
            <a:pPr defTabSz="768096">
              <a:spcAft>
                <a:spcPts val="600"/>
              </a:spcAft>
            </a:pPr>
            <a:r>
              <a:rPr lang="en-US" kern="1200">
                <a:latin typeface="+mn-lt"/>
                <a:ea typeface="+mn-lt"/>
                <a:cs typeface="+mn-lt"/>
              </a:rPr>
              <a:t>Advanced scientific knowledge and was shared with colleagues in the field by being reviewed by independent external experts, published in scientific journals or other technical reports, and presented at conferences, meetings or other venues as appropriate.</a:t>
            </a:r>
            <a:endParaRPr lang="en-US">
              <a:cs typeface="Calibri"/>
            </a:endParaRPr>
          </a:p>
        </p:txBody>
      </p:sp>
      <p:sp>
        <p:nvSpPr>
          <p:cNvPr id="10" name="TextBox 9">
            <a:extLst>
              <a:ext uri="{FF2B5EF4-FFF2-40B4-BE49-F238E27FC236}">
                <a16:creationId xmlns:a16="http://schemas.microsoft.com/office/drawing/2014/main" id="{49BEE39D-E05E-B042-674D-8F1DEF6DDD83}"/>
              </a:ext>
            </a:extLst>
          </p:cNvPr>
          <p:cNvSpPr txBox="1"/>
          <p:nvPr/>
        </p:nvSpPr>
        <p:spPr>
          <a:xfrm>
            <a:off x="2712941" y="3026077"/>
            <a:ext cx="7452360" cy="923330"/>
          </a:xfrm>
          <a:prstGeom prst="rect">
            <a:avLst/>
          </a:prstGeom>
          <a:noFill/>
        </p:spPr>
        <p:txBody>
          <a:bodyPr wrap="square" rtlCol="0">
            <a:spAutoFit/>
          </a:bodyPr>
          <a:lstStyle/>
          <a:p>
            <a:pPr defTabSz="768096">
              <a:spcAft>
                <a:spcPts val="600"/>
              </a:spcAft>
            </a:pPr>
            <a:r>
              <a:rPr lang="en-US" kern="1200">
                <a:latin typeface="+mn-lt"/>
                <a:ea typeface="+mn-lt"/>
                <a:cs typeface="+mn-lt"/>
              </a:rPr>
              <a:t>Generated discussion among scientists, managers, and stakeholders, including raising awareness and/or promoting understanding of an issue, or garnering media attention.</a:t>
            </a:r>
            <a:endParaRPr lang="en-US" kern="1200">
              <a:latin typeface="+mn-lt"/>
              <a:ea typeface="+mn-ea"/>
              <a:cs typeface="+mn-cs"/>
            </a:endParaRPr>
          </a:p>
        </p:txBody>
      </p:sp>
      <p:sp>
        <p:nvSpPr>
          <p:cNvPr id="11" name="TextBox 10">
            <a:extLst>
              <a:ext uri="{FF2B5EF4-FFF2-40B4-BE49-F238E27FC236}">
                <a16:creationId xmlns:a16="http://schemas.microsoft.com/office/drawing/2014/main" id="{048C6FF7-30E5-C2B3-41BC-C80986F2560A}"/>
              </a:ext>
            </a:extLst>
          </p:cNvPr>
          <p:cNvSpPr txBox="1"/>
          <p:nvPr/>
        </p:nvSpPr>
        <p:spPr>
          <a:xfrm>
            <a:off x="2756136" y="4308216"/>
            <a:ext cx="7452360" cy="923330"/>
          </a:xfrm>
          <a:prstGeom prst="rect">
            <a:avLst/>
          </a:prstGeom>
          <a:noFill/>
        </p:spPr>
        <p:txBody>
          <a:bodyPr wrap="square" rtlCol="0">
            <a:spAutoFit/>
          </a:bodyPr>
          <a:lstStyle/>
          <a:p>
            <a:pPr defTabSz="768096">
              <a:spcAft>
                <a:spcPts val="600"/>
              </a:spcAft>
            </a:pPr>
            <a:r>
              <a:rPr lang="en-US" kern="1200">
                <a:solidFill>
                  <a:schemeClr val="tx1"/>
                </a:solidFill>
                <a:latin typeface="+mn-lt"/>
                <a:ea typeface="+mn-lt"/>
                <a:cs typeface="+mn-lt"/>
              </a:rPr>
              <a:t>Considered directly in discussions by government agencies, resource managers, or other formal decision-making bodies who are deliberating management or policy decisions.</a:t>
            </a:r>
            <a:endParaRPr lang="en-US"/>
          </a:p>
        </p:txBody>
      </p:sp>
      <p:sp>
        <p:nvSpPr>
          <p:cNvPr id="12" name="TextBox 11">
            <a:extLst>
              <a:ext uri="{FF2B5EF4-FFF2-40B4-BE49-F238E27FC236}">
                <a16:creationId xmlns:a16="http://schemas.microsoft.com/office/drawing/2014/main" id="{89B86D02-EFAE-67E9-EBA5-E53DC67E4DA6}"/>
              </a:ext>
            </a:extLst>
          </p:cNvPr>
          <p:cNvSpPr txBox="1"/>
          <p:nvPr/>
        </p:nvSpPr>
        <p:spPr>
          <a:xfrm>
            <a:off x="2756136" y="5576259"/>
            <a:ext cx="7452360" cy="923330"/>
          </a:xfrm>
          <a:prstGeom prst="rect">
            <a:avLst/>
          </a:prstGeom>
          <a:noFill/>
        </p:spPr>
        <p:txBody>
          <a:bodyPr wrap="square" rtlCol="0">
            <a:spAutoFit/>
          </a:bodyPr>
          <a:lstStyle/>
          <a:p>
            <a:pPr defTabSz="768096">
              <a:spcAft>
                <a:spcPts val="600"/>
              </a:spcAft>
            </a:pPr>
            <a:r>
              <a:rPr lang="en-US" kern="1200">
                <a:solidFill>
                  <a:schemeClr val="tx1"/>
                </a:solidFill>
                <a:latin typeface="+mn-lt"/>
                <a:ea typeface="+mn-lt"/>
                <a:cs typeface="+mn-lt"/>
              </a:rPr>
              <a:t>Directly contributed to a new management measure or policy, and/or resulted in changes in management decisions, other ocean-related policies, or on-the-water practices.</a:t>
            </a:r>
            <a:endParaRPr lang="en-US"/>
          </a:p>
        </p:txBody>
      </p:sp>
      <p:pic>
        <p:nvPicPr>
          <p:cNvPr id="1026" name="Picture 2" descr="The Pew Charitable Trusts">
            <a:extLst>
              <a:ext uri="{FF2B5EF4-FFF2-40B4-BE49-F238E27FC236}">
                <a16:creationId xmlns:a16="http://schemas.microsoft.com/office/drawing/2014/main" id="{22AE59FA-884A-3B78-4A1B-0AD6B0864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351" y="212460"/>
            <a:ext cx="3003297" cy="1369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50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F08C1591-AD11-48B0-9630-2100575035A6}"/>
              </a:ext>
            </a:extLst>
          </p:cNvPr>
          <p:cNvGraphicFramePr>
            <a:graphicFrameLocks noGrp="1"/>
          </p:cNvGraphicFramePr>
          <p:nvPr>
            <p:ph idx="1"/>
            <p:extLst>
              <p:ext uri="{D42A27DB-BD31-4B8C-83A1-F6EECF244321}">
                <p14:modId xmlns:p14="http://schemas.microsoft.com/office/powerpoint/2010/main" val="1460876273"/>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DB4CE15-1E9D-4644-8047-DFF9D564730A}"/>
              </a:ext>
            </a:extLst>
          </p:cNvPr>
          <p:cNvSpPr>
            <a:spLocks noGrp="1"/>
          </p:cNvSpPr>
          <p:nvPr>
            <p:ph type="sldNum" sz="quarter" idx="12"/>
          </p:nvPr>
        </p:nvSpPr>
        <p:spPr/>
        <p:txBody>
          <a:bodyPr/>
          <a:lstStyle/>
          <a:p>
            <a:fld id="{7B77B3D4-909F-3446-B2CC-F368B89F683F}" type="slidenum">
              <a:rPr lang="en-US" smtClean="0"/>
              <a:t>37</a:t>
            </a:fld>
            <a:endParaRPr lang="en-US"/>
          </a:p>
        </p:txBody>
      </p:sp>
      <p:pic>
        <p:nvPicPr>
          <p:cNvPr id="6" name="Picture 5">
            <a:extLst>
              <a:ext uri="{FF2B5EF4-FFF2-40B4-BE49-F238E27FC236}">
                <a16:creationId xmlns:a16="http://schemas.microsoft.com/office/drawing/2014/main" id="{7DA939D9-BEFC-C346-864A-CFE71DD91035}"/>
              </a:ext>
            </a:extLst>
          </p:cNvPr>
          <p:cNvPicPr>
            <a:picLocks noChangeAspect="1"/>
          </p:cNvPicPr>
          <p:nvPr/>
        </p:nvPicPr>
        <p:blipFill>
          <a:blip r:embed="rId8"/>
          <a:stretch>
            <a:fillRect/>
          </a:stretch>
        </p:blipFill>
        <p:spPr>
          <a:xfrm>
            <a:off x="3030305" y="2837392"/>
            <a:ext cx="1143000" cy="1143000"/>
          </a:xfrm>
          <a:prstGeom prst="rect">
            <a:avLst/>
          </a:prstGeom>
        </p:spPr>
      </p:pic>
      <p:pic>
        <p:nvPicPr>
          <p:cNvPr id="9" name="Picture 8">
            <a:extLst>
              <a:ext uri="{FF2B5EF4-FFF2-40B4-BE49-F238E27FC236}">
                <a16:creationId xmlns:a16="http://schemas.microsoft.com/office/drawing/2014/main" id="{DE104FB0-5F35-9540-AF66-96E4C655DC06}"/>
              </a:ext>
            </a:extLst>
          </p:cNvPr>
          <p:cNvPicPr>
            <a:picLocks noChangeAspect="1"/>
          </p:cNvPicPr>
          <p:nvPr/>
        </p:nvPicPr>
        <p:blipFill>
          <a:blip r:embed="rId9"/>
          <a:stretch>
            <a:fillRect/>
          </a:stretch>
        </p:blipFill>
        <p:spPr>
          <a:xfrm>
            <a:off x="3027244" y="1486644"/>
            <a:ext cx="1143000" cy="1143000"/>
          </a:xfrm>
          <a:prstGeom prst="rect">
            <a:avLst/>
          </a:prstGeom>
        </p:spPr>
      </p:pic>
      <p:pic>
        <p:nvPicPr>
          <p:cNvPr id="11" name="Picture 10">
            <a:extLst>
              <a:ext uri="{FF2B5EF4-FFF2-40B4-BE49-F238E27FC236}">
                <a16:creationId xmlns:a16="http://schemas.microsoft.com/office/drawing/2014/main" id="{5DCD3039-9D4D-4749-AB0C-528F57C69D63}"/>
              </a:ext>
            </a:extLst>
          </p:cNvPr>
          <p:cNvPicPr>
            <a:picLocks noChangeAspect="1"/>
          </p:cNvPicPr>
          <p:nvPr/>
        </p:nvPicPr>
        <p:blipFill>
          <a:blip r:embed="rId10"/>
          <a:stretch>
            <a:fillRect/>
          </a:stretch>
        </p:blipFill>
        <p:spPr>
          <a:xfrm>
            <a:off x="3027244" y="4116288"/>
            <a:ext cx="1143000" cy="1143000"/>
          </a:xfrm>
          <a:prstGeom prst="rect">
            <a:avLst/>
          </a:prstGeom>
        </p:spPr>
      </p:pic>
      <p:pic>
        <p:nvPicPr>
          <p:cNvPr id="14" name="Picture 13">
            <a:extLst>
              <a:ext uri="{FF2B5EF4-FFF2-40B4-BE49-F238E27FC236}">
                <a16:creationId xmlns:a16="http://schemas.microsoft.com/office/drawing/2014/main" id="{A16C7842-67B8-B34B-BCA0-484C2F73E2DF}"/>
              </a:ext>
            </a:extLst>
          </p:cNvPr>
          <p:cNvPicPr>
            <a:picLocks noChangeAspect="1"/>
          </p:cNvPicPr>
          <p:nvPr/>
        </p:nvPicPr>
        <p:blipFill>
          <a:blip r:embed="rId11"/>
          <a:stretch>
            <a:fillRect/>
          </a:stretch>
        </p:blipFill>
        <p:spPr>
          <a:xfrm>
            <a:off x="3035373" y="195263"/>
            <a:ext cx="1143000" cy="1143000"/>
          </a:xfrm>
          <a:prstGeom prst="rect">
            <a:avLst/>
          </a:prstGeom>
        </p:spPr>
      </p:pic>
      <p:pic>
        <p:nvPicPr>
          <p:cNvPr id="16" name="Picture 15">
            <a:extLst>
              <a:ext uri="{FF2B5EF4-FFF2-40B4-BE49-F238E27FC236}">
                <a16:creationId xmlns:a16="http://schemas.microsoft.com/office/drawing/2014/main" id="{DF31AB1C-66A1-4C42-88CE-7C63D9F1F534}"/>
              </a:ext>
            </a:extLst>
          </p:cNvPr>
          <p:cNvPicPr>
            <a:picLocks noChangeAspect="1"/>
          </p:cNvPicPr>
          <p:nvPr/>
        </p:nvPicPr>
        <p:blipFill>
          <a:blip r:embed="rId12"/>
          <a:stretch>
            <a:fillRect/>
          </a:stretch>
        </p:blipFill>
        <p:spPr>
          <a:xfrm>
            <a:off x="3027244" y="5487144"/>
            <a:ext cx="1143000" cy="1143000"/>
          </a:xfrm>
          <a:prstGeom prst="rect">
            <a:avLst/>
          </a:prstGeom>
        </p:spPr>
      </p:pic>
      <p:pic>
        <p:nvPicPr>
          <p:cNvPr id="12" name="Content Placeholder 9" descr="Map&#10;&#10;Description automatically generated">
            <a:extLst>
              <a:ext uri="{FF2B5EF4-FFF2-40B4-BE49-F238E27FC236}">
                <a16:creationId xmlns:a16="http://schemas.microsoft.com/office/drawing/2014/main" id="{0160CAA0-A473-90DB-56B3-1FF1BC1EE679}"/>
              </a:ext>
            </a:extLst>
          </p:cNvPr>
          <p:cNvPicPr>
            <a:picLocks noChangeAspect="1"/>
          </p:cNvPicPr>
          <p:nvPr/>
        </p:nvPicPr>
        <p:blipFill>
          <a:blip r:embed="rId13"/>
          <a:stretch>
            <a:fillRect/>
          </a:stretch>
        </p:blipFill>
        <p:spPr>
          <a:xfrm>
            <a:off x="317925" y="1734841"/>
            <a:ext cx="2588447" cy="3348101"/>
          </a:xfrm>
          <a:prstGeom prst="rect">
            <a:avLst/>
          </a:prstGeom>
        </p:spPr>
      </p:pic>
    </p:spTree>
    <p:extLst>
      <p:ext uri="{BB962C8B-B14F-4D97-AF65-F5344CB8AC3E}">
        <p14:creationId xmlns:p14="http://schemas.microsoft.com/office/powerpoint/2010/main" val="3178927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orker measuring wood">
            <a:extLst>
              <a:ext uri="{FF2B5EF4-FFF2-40B4-BE49-F238E27FC236}">
                <a16:creationId xmlns:a16="http://schemas.microsoft.com/office/drawing/2014/main" id="{F178BD9E-4AD3-B028-0D63-C1DEDBE60D17}"/>
              </a:ext>
            </a:extLst>
          </p:cNvPr>
          <p:cNvPicPr>
            <a:picLocks noChangeAspect="1"/>
          </p:cNvPicPr>
          <p:nvPr/>
        </p:nvPicPr>
        <p:blipFill rotWithShape="1">
          <a:blip r:embed="rId3">
            <a:alphaModFix amt="40000"/>
          </a:blip>
          <a:srcRect t="4790" b="10940"/>
          <a:stretch/>
        </p:blipFill>
        <p:spPr>
          <a:xfrm>
            <a:off x="20" y="10"/>
            <a:ext cx="12191980" cy="6857990"/>
          </a:xfrm>
          <a:prstGeom prst="rect">
            <a:avLst/>
          </a:prstGeom>
        </p:spPr>
      </p:pic>
      <p:sp>
        <p:nvSpPr>
          <p:cNvPr id="2" name="Title 1">
            <a:extLst>
              <a:ext uri="{FF2B5EF4-FFF2-40B4-BE49-F238E27FC236}">
                <a16:creationId xmlns:a16="http://schemas.microsoft.com/office/drawing/2014/main" id="{EE5E1716-80F2-64A0-6D81-01B2BF5BB27B}"/>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8100">
                <a:ln w="22225">
                  <a:solidFill>
                    <a:schemeClr val="tx1"/>
                  </a:solidFill>
                  <a:miter lim="800000"/>
                </a:ln>
                <a:noFill/>
              </a:rPr>
              <a:t>Putting the Frameworks into Practice</a:t>
            </a:r>
          </a:p>
        </p:txBody>
      </p:sp>
      <p:sp>
        <p:nvSpPr>
          <p:cNvPr id="3" name="Text Placeholder 2">
            <a:extLst>
              <a:ext uri="{FF2B5EF4-FFF2-40B4-BE49-F238E27FC236}">
                <a16:creationId xmlns:a16="http://schemas.microsoft.com/office/drawing/2014/main" id="{CEC7400D-45D8-A31D-864B-5DF2D31D0174}"/>
              </a:ext>
            </a:extLst>
          </p:cNvPr>
          <p:cNvSpPr>
            <a:spLocks noGrp="1"/>
          </p:cNvSpPr>
          <p:nvPr>
            <p:ph type="body" idx="1"/>
          </p:nvPr>
        </p:nvSpPr>
        <p:spPr>
          <a:xfrm>
            <a:off x="965200" y="4572002"/>
            <a:ext cx="10261600" cy="1202995"/>
          </a:xfrm>
        </p:spPr>
        <p:txBody>
          <a:bodyPr vert="horz" lIns="91440" tIns="45720" rIns="91440" bIns="45720" rtlCol="0" anchor="t">
            <a:normAutofit/>
          </a:bodyPr>
          <a:lstStyle/>
          <a:p>
            <a:r>
              <a:rPr lang="en-US" sz="3200">
                <a:solidFill>
                  <a:schemeClr val="tx1"/>
                </a:solidFill>
              </a:rPr>
              <a:t>Example from University of Arizona</a:t>
            </a:r>
          </a:p>
        </p:txBody>
      </p:sp>
    </p:spTree>
    <p:extLst>
      <p:ext uri="{BB962C8B-B14F-4D97-AF65-F5344CB8AC3E}">
        <p14:creationId xmlns:p14="http://schemas.microsoft.com/office/powerpoint/2010/main" val="934823091"/>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988685-3942-B27A-9350-F98E034BE15B}"/>
              </a:ext>
            </a:extLst>
          </p:cNvPr>
          <p:cNvGrpSpPr/>
          <p:nvPr/>
        </p:nvGrpSpPr>
        <p:grpSpPr>
          <a:xfrm>
            <a:off x="0" y="0"/>
            <a:ext cx="12192000" cy="1549400"/>
            <a:chOff x="0" y="0"/>
            <a:chExt cx="12192000" cy="1549400"/>
          </a:xfrm>
        </p:grpSpPr>
        <p:sp>
          <p:nvSpPr>
            <p:cNvPr id="3" name="Rectangle 2">
              <a:extLst>
                <a:ext uri="{FF2B5EF4-FFF2-40B4-BE49-F238E27FC236}">
                  <a16:creationId xmlns:a16="http://schemas.microsoft.com/office/drawing/2014/main" id="{CA53FE70-1E7B-0F78-6DAF-E1FA15C843B6}"/>
                </a:ext>
              </a:extLst>
            </p:cNvPr>
            <p:cNvSpPr/>
            <p:nvPr/>
          </p:nvSpPr>
          <p:spPr>
            <a:xfrm>
              <a:off x="0" y="0"/>
              <a:ext cx="12192000" cy="154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 name="Straight Connector 4">
              <a:extLst>
                <a:ext uri="{FF2B5EF4-FFF2-40B4-BE49-F238E27FC236}">
                  <a16:creationId xmlns:a16="http://schemas.microsoft.com/office/drawing/2014/main" id="{B07073B0-C188-3513-FC11-590F586DC6C9}"/>
                </a:ext>
              </a:extLst>
            </p:cNvPr>
            <p:cNvCxnSpPr/>
            <p:nvPr/>
          </p:nvCxnSpPr>
          <p:spPr>
            <a:xfrm>
              <a:off x="1065125" y="1346484"/>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4" name="Rectangle 2">
            <a:extLst>
              <a:ext uri="{FF2B5EF4-FFF2-40B4-BE49-F238E27FC236}">
                <a16:creationId xmlns:a16="http://schemas.microsoft.com/office/drawing/2014/main" id="{8E87BBD9-46A8-012A-0E15-C0D8FB152D95}"/>
              </a:ext>
            </a:extLst>
          </p:cNvPr>
          <p:cNvSpPr>
            <a:spLocks noChangeArrowheads="1"/>
          </p:cNvSpPr>
          <p:nvPr/>
        </p:nvSpPr>
        <p:spPr bwMode="auto">
          <a:xfrm>
            <a:off x="838201" y="255853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9" descr="Chart, bar chart&#10;&#10;Description automatically generated">
            <a:extLst>
              <a:ext uri="{FF2B5EF4-FFF2-40B4-BE49-F238E27FC236}">
                <a16:creationId xmlns:a16="http://schemas.microsoft.com/office/drawing/2014/main" id="{9B871918-21F2-DB98-D3B2-C6643A2DFDE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 y="1609250"/>
            <a:ext cx="9131657" cy="524875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a:extLst>
              <a:ext uri="{FF2B5EF4-FFF2-40B4-BE49-F238E27FC236}">
                <a16:creationId xmlns:a16="http://schemas.microsoft.com/office/drawing/2014/main" id="{3C993F57-2F84-8951-712D-75F43F24C645}"/>
              </a:ext>
            </a:extLst>
          </p:cNvPr>
          <p:cNvSpPr>
            <a:spLocks noGrp="1"/>
          </p:cNvSpPr>
          <p:nvPr>
            <p:ph type="title"/>
          </p:nvPr>
        </p:nvSpPr>
        <p:spPr>
          <a:xfrm>
            <a:off x="838200" y="157957"/>
            <a:ext cx="10515600" cy="1325563"/>
          </a:xfrm>
        </p:spPr>
        <p:txBody>
          <a:bodyPr/>
          <a:lstStyle/>
          <a:p>
            <a:r>
              <a:rPr lang="en-US">
                <a:solidFill>
                  <a:schemeClr val="bg1"/>
                </a:solidFill>
              </a:rPr>
              <a:t>UN SDGs as Impact Goals</a:t>
            </a:r>
          </a:p>
        </p:txBody>
      </p:sp>
      <p:sp>
        <p:nvSpPr>
          <p:cNvPr id="10" name="TextBox 9">
            <a:extLst>
              <a:ext uri="{FF2B5EF4-FFF2-40B4-BE49-F238E27FC236}">
                <a16:creationId xmlns:a16="http://schemas.microsoft.com/office/drawing/2014/main" id="{361207E6-72BA-F270-5290-5A68F0FE88C2}"/>
              </a:ext>
            </a:extLst>
          </p:cNvPr>
          <p:cNvSpPr txBox="1"/>
          <p:nvPr/>
        </p:nvSpPr>
        <p:spPr>
          <a:xfrm>
            <a:off x="9482667" y="1979549"/>
            <a:ext cx="2235200" cy="1384995"/>
          </a:xfrm>
          <a:prstGeom prst="rect">
            <a:avLst/>
          </a:prstGeom>
          <a:noFill/>
        </p:spPr>
        <p:txBody>
          <a:bodyPr wrap="square" rtlCol="0">
            <a:spAutoFit/>
          </a:bodyPr>
          <a:lstStyle/>
          <a:p>
            <a:r>
              <a:rPr lang="en-US" sz="2800" i="1">
                <a:solidFill>
                  <a:schemeClr val="bg1"/>
                </a:solidFill>
              </a:rPr>
              <a:t>What the research contributed to</a:t>
            </a:r>
          </a:p>
        </p:txBody>
      </p:sp>
      <p:sp>
        <p:nvSpPr>
          <p:cNvPr id="6" name="TextBox 5">
            <a:extLst>
              <a:ext uri="{FF2B5EF4-FFF2-40B4-BE49-F238E27FC236}">
                <a16:creationId xmlns:a16="http://schemas.microsoft.com/office/drawing/2014/main" id="{E4433167-C701-1B2C-CEE6-4392FF7B2859}"/>
              </a:ext>
            </a:extLst>
          </p:cNvPr>
          <p:cNvSpPr txBox="1"/>
          <p:nvPr/>
        </p:nvSpPr>
        <p:spPr>
          <a:xfrm>
            <a:off x="9482667" y="3836893"/>
            <a:ext cx="2235200" cy="1938992"/>
          </a:xfrm>
          <a:prstGeom prst="rect">
            <a:avLst/>
          </a:prstGeom>
          <a:noFill/>
        </p:spPr>
        <p:txBody>
          <a:bodyPr wrap="square" rtlCol="0">
            <a:spAutoFit/>
          </a:bodyPr>
          <a:lstStyle/>
          <a:p>
            <a:r>
              <a:rPr lang="en-US" sz="2400">
                <a:solidFill>
                  <a:srgbClr val="002060"/>
                </a:solidFill>
              </a:rPr>
              <a:t>Arizona Institutes for Resilience – pilot study of 12 projects</a:t>
            </a:r>
          </a:p>
        </p:txBody>
      </p:sp>
    </p:spTree>
    <p:extLst>
      <p:ext uri="{BB962C8B-B14F-4D97-AF65-F5344CB8AC3E}">
        <p14:creationId xmlns:p14="http://schemas.microsoft.com/office/powerpoint/2010/main" val="1390943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F351FF4-C645-28E7-EE84-8E0DACC9AFC3}"/>
              </a:ext>
            </a:extLst>
          </p:cNvPr>
          <p:cNvSpPr txBox="1">
            <a:spLocks/>
          </p:cNvSpPr>
          <p:nvPr/>
        </p:nvSpPr>
        <p:spPr>
          <a:xfrm>
            <a:off x="706120" y="3085147"/>
            <a:ext cx="10515600" cy="235013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solidFill>
                <a:srgbClr val="000000"/>
              </a:solidFill>
            </a:endParaRPr>
          </a:p>
          <a:p>
            <a:endParaRPr lang="en-US">
              <a:solidFill>
                <a:srgbClr val="000000"/>
              </a:solidFill>
              <a:cs typeface="Calibri"/>
            </a:endParaRPr>
          </a:p>
          <a:p>
            <a:endParaRPr lang="en-US">
              <a:solidFill>
                <a:srgbClr val="000000"/>
              </a:solidFill>
            </a:endParaRPr>
          </a:p>
          <a:p>
            <a:endParaRPr lang="en-US"/>
          </a:p>
        </p:txBody>
      </p:sp>
      <p:pic>
        <p:nvPicPr>
          <p:cNvPr id="6" name="Picture 5" descr="A picture containing graphical user interface&#10;&#10;Description automatically generated">
            <a:extLst>
              <a:ext uri="{FF2B5EF4-FFF2-40B4-BE49-F238E27FC236}">
                <a16:creationId xmlns:a16="http://schemas.microsoft.com/office/drawing/2014/main" id="{37790022-926E-CC1D-ECBE-3B24B0F550FB}"/>
              </a:ext>
            </a:extLst>
          </p:cNvPr>
          <p:cNvPicPr>
            <a:picLocks noChangeAspect="1"/>
          </p:cNvPicPr>
          <p:nvPr/>
        </p:nvPicPr>
        <p:blipFill>
          <a:blip r:embed="rId4"/>
          <a:stretch>
            <a:fillRect/>
          </a:stretch>
        </p:blipFill>
        <p:spPr>
          <a:xfrm>
            <a:off x="0" y="0"/>
            <a:ext cx="11295529" cy="6858000"/>
          </a:xfrm>
          <a:prstGeom prst="rect">
            <a:avLst/>
          </a:prstGeom>
        </p:spPr>
      </p:pic>
      <p:sp>
        <p:nvSpPr>
          <p:cNvPr id="3" name="Subtitle 2">
            <a:extLst>
              <a:ext uri="{FF2B5EF4-FFF2-40B4-BE49-F238E27FC236}">
                <a16:creationId xmlns:a16="http://schemas.microsoft.com/office/drawing/2014/main" id="{B97B7466-933D-7340-9102-7F5CD8CB4EDF}"/>
              </a:ext>
            </a:extLst>
          </p:cNvPr>
          <p:cNvSpPr>
            <a:spLocks noGrp="1"/>
          </p:cNvSpPr>
          <p:nvPr>
            <p:ph type="subTitle" idx="4294967295"/>
          </p:nvPr>
        </p:nvSpPr>
        <p:spPr>
          <a:xfrm>
            <a:off x="5084359" y="2387217"/>
            <a:ext cx="6816132" cy="3217864"/>
          </a:xfrm>
        </p:spPr>
        <p:txBody>
          <a:bodyPr vert="horz" lIns="91440" tIns="45720" rIns="91440" bIns="45720" rtlCol="0" anchor="t">
            <a:normAutofit/>
          </a:bodyPr>
          <a:lstStyle/>
          <a:p>
            <a:pPr marL="0" indent="0">
              <a:buClr>
                <a:srgbClr val="C00000"/>
              </a:buClr>
              <a:buNone/>
            </a:pPr>
            <a:r>
              <a:rPr lang="en-US" b="1">
                <a:solidFill>
                  <a:srgbClr val="C00000"/>
                </a:solidFill>
              </a:rPr>
              <a:t>Mission</a:t>
            </a:r>
            <a:r>
              <a:rPr lang="en-US">
                <a:solidFill>
                  <a:srgbClr val="001B48"/>
                </a:solidFill>
              </a:rPr>
              <a:t>: To work collaboratively with University of </a:t>
            </a:r>
            <a:r>
              <a:rPr lang="en-US">
                <a:solidFill>
                  <a:srgbClr val="001B48"/>
                </a:solidFill>
                <a:ea typeface="+mn-lt"/>
                <a:cs typeface="+mn-lt"/>
              </a:rPr>
              <a:t>Arizona’s </a:t>
            </a:r>
            <a:r>
              <a:rPr lang="en-US">
                <a:solidFill>
                  <a:srgbClr val="001B48"/>
                </a:solidFill>
              </a:rPr>
              <a:t>faculty, researchers, scholars, and practitioners, and in partnership with our communities, to ensure that </a:t>
            </a:r>
            <a:r>
              <a:rPr lang="en-US" b="1">
                <a:solidFill>
                  <a:srgbClr val="001B48"/>
                </a:solidFill>
              </a:rPr>
              <a:t>equitable participation in, and the greatest possible societal impact of, University of Arizona's research is realized.</a:t>
            </a:r>
            <a:endParaRPr lang="en-US"/>
          </a:p>
        </p:txBody>
      </p:sp>
      <p:pic>
        <p:nvPicPr>
          <p:cNvPr id="7" name="Picture 6">
            <a:extLst>
              <a:ext uri="{FF2B5EF4-FFF2-40B4-BE49-F238E27FC236}">
                <a16:creationId xmlns:a16="http://schemas.microsoft.com/office/drawing/2014/main" id="{8A52966C-38F0-1BCD-99E3-EB7599EC40E8}"/>
              </a:ext>
            </a:extLst>
          </p:cNvPr>
          <p:cNvPicPr>
            <a:picLocks noChangeAspect="1"/>
          </p:cNvPicPr>
          <p:nvPr/>
        </p:nvPicPr>
        <p:blipFill>
          <a:blip r:embed="rId5"/>
          <a:stretch>
            <a:fillRect/>
          </a:stretch>
        </p:blipFill>
        <p:spPr>
          <a:xfrm>
            <a:off x="6630177" y="990415"/>
            <a:ext cx="3866703" cy="864606"/>
          </a:xfrm>
          <a:prstGeom prst="rect">
            <a:avLst/>
          </a:prstGeom>
        </p:spPr>
      </p:pic>
      <p:sp>
        <p:nvSpPr>
          <p:cNvPr id="4" name="TextBox 3">
            <a:extLst>
              <a:ext uri="{FF2B5EF4-FFF2-40B4-BE49-F238E27FC236}">
                <a16:creationId xmlns:a16="http://schemas.microsoft.com/office/drawing/2014/main" id="{D37A1CA8-EF3F-0A0C-745D-C18311D6E476}"/>
              </a:ext>
            </a:extLst>
          </p:cNvPr>
          <p:cNvSpPr txBox="1"/>
          <p:nvPr/>
        </p:nvSpPr>
        <p:spPr>
          <a:xfrm>
            <a:off x="6627091" y="5957454"/>
            <a:ext cx="3774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i="1">
                <a:solidFill>
                  <a:srgbClr val="001B48"/>
                </a:solidFill>
                <a:ea typeface="+mn-lt"/>
                <a:cs typeface="+mn-lt"/>
              </a:rPr>
              <a:t>https://impact.arizona.edu</a:t>
            </a:r>
            <a:endParaRPr lang="en-US" sz="2400">
              <a:cs typeface="Calibri"/>
            </a:endParaRPr>
          </a:p>
        </p:txBody>
      </p:sp>
    </p:spTree>
    <p:extLst>
      <p:ext uri="{BB962C8B-B14F-4D97-AF65-F5344CB8AC3E}">
        <p14:creationId xmlns:p14="http://schemas.microsoft.com/office/powerpoint/2010/main" val="2709022480"/>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DD016E-7440-E91A-CC3F-DF47B24DF4BD}"/>
              </a:ext>
            </a:extLst>
          </p:cNvPr>
          <p:cNvGrpSpPr/>
          <p:nvPr/>
        </p:nvGrpSpPr>
        <p:grpSpPr>
          <a:xfrm>
            <a:off x="0" y="0"/>
            <a:ext cx="12192000" cy="1549400"/>
            <a:chOff x="0" y="0"/>
            <a:chExt cx="12192000" cy="1549400"/>
          </a:xfrm>
        </p:grpSpPr>
        <p:sp>
          <p:nvSpPr>
            <p:cNvPr id="3" name="Rectangle 2">
              <a:extLst>
                <a:ext uri="{FF2B5EF4-FFF2-40B4-BE49-F238E27FC236}">
                  <a16:creationId xmlns:a16="http://schemas.microsoft.com/office/drawing/2014/main" id="{9BE1A4E1-9C03-8939-B5FE-336E99C652EA}"/>
                </a:ext>
              </a:extLst>
            </p:cNvPr>
            <p:cNvSpPr/>
            <p:nvPr/>
          </p:nvSpPr>
          <p:spPr>
            <a:xfrm>
              <a:off x="0" y="0"/>
              <a:ext cx="12192000" cy="154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4" name="Straight Connector 3">
              <a:extLst>
                <a:ext uri="{FF2B5EF4-FFF2-40B4-BE49-F238E27FC236}">
                  <a16:creationId xmlns:a16="http://schemas.microsoft.com/office/drawing/2014/main" id="{25F126AC-8AF8-D677-AE06-46274F4059BE}"/>
                </a:ext>
              </a:extLst>
            </p:cNvPr>
            <p:cNvCxnSpPr/>
            <p:nvPr/>
          </p:nvCxnSpPr>
          <p:spPr>
            <a:xfrm>
              <a:off x="1065125" y="1346484"/>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D7AD9269-B697-CFFB-C131-CCE302703552}"/>
              </a:ext>
            </a:extLst>
          </p:cNvPr>
          <p:cNvSpPr>
            <a:spLocks noGrp="1"/>
          </p:cNvSpPr>
          <p:nvPr>
            <p:ph type="title"/>
          </p:nvPr>
        </p:nvSpPr>
        <p:spPr>
          <a:xfrm>
            <a:off x="838200" y="159624"/>
            <a:ext cx="10515600" cy="1325563"/>
          </a:xfrm>
        </p:spPr>
        <p:txBody>
          <a:bodyPr/>
          <a:lstStyle/>
          <a:p>
            <a:r>
              <a:rPr lang="en-US">
                <a:solidFill>
                  <a:schemeClr val="bg1"/>
                </a:solidFill>
              </a:rPr>
              <a:t>Impact Descriptors </a:t>
            </a:r>
          </a:p>
        </p:txBody>
      </p:sp>
      <p:pic>
        <p:nvPicPr>
          <p:cNvPr id="2050" name="Picture 2">
            <a:extLst>
              <a:ext uri="{FF2B5EF4-FFF2-40B4-BE49-F238E27FC236}">
                <a16:creationId xmlns:a16="http://schemas.microsoft.com/office/drawing/2014/main" id="{5AF460C1-AD4F-6210-F2DD-3585716B387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3623733" y="1579080"/>
            <a:ext cx="8568267" cy="52789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00A1BCC-86AF-3F36-1058-A55047B38D5E}"/>
              </a:ext>
            </a:extLst>
          </p:cNvPr>
          <p:cNvSpPr txBox="1"/>
          <p:nvPr/>
        </p:nvSpPr>
        <p:spPr>
          <a:xfrm>
            <a:off x="609600" y="2133601"/>
            <a:ext cx="2184400" cy="1815882"/>
          </a:xfrm>
          <a:prstGeom prst="rect">
            <a:avLst/>
          </a:prstGeom>
          <a:noFill/>
        </p:spPr>
        <p:txBody>
          <a:bodyPr wrap="square" rtlCol="0">
            <a:spAutoFit/>
          </a:bodyPr>
          <a:lstStyle/>
          <a:p>
            <a:r>
              <a:rPr lang="en-US" sz="2800" i="1">
                <a:solidFill>
                  <a:schemeClr val="bg1"/>
                </a:solidFill>
              </a:rPr>
              <a:t>How the research contributed to change</a:t>
            </a:r>
          </a:p>
        </p:txBody>
      </p:sp>
      <p:sp>
        <p:nvSpPr>
          <p:cNvPr id="7" name="TextBox 6">
            <a:extLst>
              <a:ext uri="{FF2B5EF4-FFF2-40B4-BE49-F238E27FC236}">
                <a16:creationId xmlns:a16="http://schemas.microsoft.com/office/drawing/2014/main" id="{8B6C1DD2-6D4B-84BC-CAB9-BD2C2FFA0E30}"/>
              </a:ext>
            </a:extLst>
          </p:cNvPr>
          <p:cNvSpPr txBox="1"/>
          <p:nvPr/>
        </p:nvSpPr>
        <p:spPr>
          <a:xfrm>
            <a:off x="609600" y="4374777"/>
            <a:ext cx="2235200" cy="1938992"/>
          </a:xfrm>
          <a:prstGeom prst="rect">
            <a:avLst/>
          </a:prstGeom>
          <a:noFill/>
        </p:spPr>
        <p:txBody>
          <a:bodyPr wrap="square" rtlCol="0">
            <a:spAutoFit/>
          </a:bodyPr>
          <a:lstStyle/>
          <a:p>
            <a:r>
              <a:rPr lang="en-US" sz="2400">
                <a:solidFill>
                  <a:srgbClr val="002060"/>
                </a:solidFill>
              </a:rPr>
              <a:t>Arizona Institutes for Resilience – pilot study of 12 projects</a:t>
            </a:r>
          </a:p>
        </p:txBody>
      </p:sp>
    </p:spTree>
    <p:extLst>
      <p:ext uri="{BB962C8B-B14F-4D97-AF65-F5344CB8AC3E}">
        <p14:creationId xmlns:p14="http://schemas.microsoft.com/office/powerpoint/2010/main" val="288567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D4981F-710D-D37E-03A8-0451C7463833}"/>
              </a:ext>
            </a:extLst>
          </p:cNvPr>
          <p:cNvSpPr/>
          <p:nvPr/>
        </p:nvSpPr>
        <p:spPr>
          <a:xfrm>
            <a:off x="0" y="0"/>
            <a:ext cx="37084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7CC7ED-D2B7-823C-F764-0534A15BAE09}"/>
              </a:ext>
            </a:extLst>
          </p:cNvPr>
          <p:cNvSpPr>
            <a:spLocks noGrp="1"/>
          </p:cNvSpPr>
          <p:nvPr>
            <p:ph type="title"/>
          </p:nvPr>
        </p:nvSpPr>
        <p:spPr>
          <a:xfrm>
            <a:off x="60509" y="1893047"/>
            <a:ext cx="3587385" cy="3071907"/>
          </a:xfrm>
        </p:spPr>
        <p:txBody>
          <a:bodyPr vert="horz" lIns="91440" tIns="45720" rIns="91440" bIns="45720" rtlCol="0" anchor="t">
            <a:normAutofit/>
          </a:bodyPr>
          <a:lstStyle/>
          <a:p>
            <a:r>
              <a:rPr lang="en-US" sz="4000">
                <a:solidFill>
                  <a:srgbClr val="FFFFFF"/>
                </a:solidFill>
              </a:rPr>
              <a:t>Linking goals and descriptions of change</a:t>
            </a:r>
          </a:p>
        </p:txBody>
      </p:sp>
      <p:cxnSp>
        <p:nvCxnSpPr>
          <p:cNvPr id="6" name="Straight Connector 5">
            <a:extLst>
              <a:ext uri="{FF2B5EF4-FFF2-40B4-BE49-F238E27FC236}">
                <a16:creationId xmlns:a16="http://schemas.microsoft.com/office/drawing/2014/main" id="{654CBB51-85A9-A05F-EA49-4223E1B56C85}"/>
              </a:ext>
            </a:extLst>
          </p:cNvPr>
          <p:cNvCxnSpPr/>
          <p:nvPr/>
        </p:nvCxnSpPr>
        <p:spPr>
          <a:xfrm>
            <a:off x="372533" y="3776133"/>
            <a:ext cx="27432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216370E-0308-35DD-4AF0-F55FE94FD058}"/>
              </a:ext>
            </a:extLst>
          </p:cNvPr>
          <p:cNvSpPr txBox="1"/>
          <p:nvPr/>
        </p:nvSpPr>
        <p:spPr>
          <a:xfrm>
            <a:off x="626533" y="4320988"/>
            <a:ext cx="2235200" cy="1569660"/>
          </a:xfrm>
          <a:prstGeom prst="rect">
            <a:avLst/>
          </a:prstGeom>
          <a:noFill/>
        </p:spPr>
        <p:txBody>
          <a:bodyPr wrap="square" lIns="91440" tIns="45720" rIns="91440" bIns="45720" rtlCol="0" anchor="t">
            <a:spAutoFit/>
          </a:bodyPr>
          <a:lstStyle/>
          <a:p>
            <a:r>
              <a:rPr lang="en-US" sz="2400">
                <a:solidFill>
                  <a:schemeClr val="bg1"/>
                </a:solidFill>
              </a:rPr>
              <a:t>Arizona Institute for Resilience – pilot study of 12 projects</a:t>
            </a:r>
          </a:p>
        </p:txBody>
      </p:sp>
      <p:pic>
        <p:nvPicPr>
          <p:cNvPr id="8" name="Picture 7" descr="A table with numbers and text&#10;&#10;Description automatically generated">
            <a:extLst>
              <a:ext uri="{FF2B5EF4-FFF2-40B4-BE49-F238E27FC236}">
                <a16:creationId xmlns:a16="http://schemas.microsoft.com/office/drawing/2014/main" id="{A7216D89-29B3-49AE-7FDF-D7471AF7523D}"/>
              </a:ext>
            </a:extLst>
          </p:cNvPr>
          <p:cNvPicPr>
            <a:picLocks noChangeAspect="1"/>
          </p:cNvPicPr>
          <p:nvPr/>
        </p:nvPicPr>
        <p:blipFill>
          <a:blip r:embed="rId3"/>
          <a:stretch>
            <a:fillRect/>
          </a:stretch>
        </p:blipFill>
        <p:spPr>
          <a:xfrm>
            <a:off x="4335117" y="299403"/>
            <a:ext cx="6362700" cy="6250909"/>
          </a:xfrm>
          <a:prstGeom prst="rect">
            <a:avLst/>
          </a:prstGeom>
        </p:spPr>
      </p:pic>
      <p:sp>
        <p:nvSpPr>
          <p:cNvPr id="11" name="TextBox 10">
            <a:extLst>
              <a:ext uri="{FF2B5EF4-FFF2-40B4-BE49-F238E27FC236}">
                <a16:creationId xmlns:a16="http://schemas.microsoft.com/office/drawing/2014/main" id="{050B31BF-59A2-B377-3EBA-BBEBC51A7B4A}"/>
              </a:ext>
            </a:extLst>
          </p:cNvPr>
          <p:cNvSpPr txBox="1"/>
          <p:nvPr/>
        </p:nvSpPr>
        <p:spPr>
          <a:xfrm rot="16200000">
            <a:off x="2642151" y="289891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a:solidFill>
                  <a:schemeClr val="accent2"/>
                </a:solidFill>
                <a:ea typeface="Calibri"/>
                <a:cs typeface="Calibri"/>
              </a:rPr>
              <a:t>WHAT?</a:t>
            </a:r>
          </a:p>
        </p:txBody>
      </p:sp>
      <p:sp>
        <p:nvSpPr>
          <p:cNvPr id="12" name="TextBox 11">
            <a:extLst>
              <a:ext uri="{FF2B5EF4-FFF2-40B4-BE49-F238E27FC236}">
                <a16:creationId xmlns:a16="http://schemas.microsoft.com/office/drawing/2014/main" id="{CFCE3C2C-CB6B-9380-B5D2-3E4176C340A8}"/>
              </a:ext>
            </a:extLst>
          </p:cNvPr>
          <p:cNvSpPr txBox="1"/>
          <p:nvPr/>
        </p:nvSpPr>
        <p:spPr>
          <a:xfrm>
            <a:off x="10684565" y="215347"/>
            <a:ext cx="161676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solidFill>
                  <a:schemeClr val="accent2"/>
                </a:solidFill>
                <a:ea typeface="Calibri"/>
                <a:cs typeface="Calibri"/>
              </a:rPr>
              <a:t>HOW?</a:t>
            </a:r>
          </a:p>
        </p:txBody>
      </p:sp>
    </p:spTree>
    <p:extLst>
      <p:ext uri="{BB962C8B-B14F-4D97-AF65-F5344CB8AC3E}">
        <p14:creationId xmlns:p14="http://schemas.microsoft.com/office/powerpoint/2010/main" val="1976170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99BEDE12-20D5-3A29-F5A0-C81F844FB689}"/>
              </a:ext>
            </a:extLst>
          </p:cNvPr>
          <p:cNvSpPr/>
          <p:nvPr/>
        </p:nvSpPr>
        <p:spPr>
          <a:xfrm>
            <a:off x="152399" y="185275"/>
            <a:ext cx="11887200" cy="1274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font, graphics, design&#10;&#10;Description automatically generated">
            <a:extLst>
              <a:ext uri="{FF2B5EF4-FFF2-40B4-BE49-F238E27FC236}">
                <a16:creationId xmlns:a16="http://schemas.microsoft.com/office/drawing/2014/main" id="{5C913373-672B-0DC7-ABE1-6F4E1EE52208}"/>
              </a:ext>
            </a:extLst>
          </p:cNvPr>
          <p:cNvPicPr>
            <a:picLocks noChangeAspect="1"/>
          </p:cNvPicPr>
          <p:nvPr/>
        </p:nvPicPr>
        <p:blipFill>
          <a:blip r:embed="rId3"/>
          <a:stretch>
            <a:fillRect/>
          </a:stretch>
        </p:blipFill>
        <p:spPr>
          <a:xfrm>
            <a:off x="248566" y="448932"/>
            <a:ext cx="640080" cy="640080"/>
          </a:xfrm>
          <a:prstGeom prst="rect">
            <a:avLst/>
          </a:prstGeom>
        </p:spPr>
      </p:pic>
      <p:pic>
        <p:nvPicPr>
          <p:cNvPr id="7" name="Picture 6" descr="A picture containing text, design, font, logo&#10;&#10;Description automatically generated">
            <a:extLst>
              <a:ext uri="{FF2B5EF4-FFF2-40B4-BE49-F238E27FC236}">
                <a16:creationId xmlns:a16="http://schemas.microsoft.com/office/drawing/2014/main" id="{BE401A8A-F53C-27AC-F198-E527A0A9DE1C}"/>
              </a:ext>
            </a:extLst>
          </p:cNvPr>
          <p:cNvPicPr>
            <a:picLocks noChangeAspect="1"/>
          </p:cNvPicPr>
          <p:nvPr/>
        </p:nvPicPr>
        <p:blipFill>
          <a:blip r:embed="rId4"/>
          <a:stretch>
            <a:fillRect/>
          </a:stretch>
        </p:blipFill>
        <p:spPr>
          <a:xfrm>
            <a:off x="937787" y="451789"/>
            <a:ext cx="640080" cy="640080"/>
          </a:xfrm>
          <a:prstGeom prst="rect">
            <a:avLst/>
          </a:prstGeom>
        </p:spPr>
      </p:pic>
      <p:pic>
        <p:nvPicPr>
          <p:cNvPr id="9" name="Picture 8" descr="A picture containing text, font, green, graphics&#10;&#10;Description automatically generated">
            <a:extLst>
              <a:ext uri="{FF2B5EF4-FFF2-40B4-BE49-F238E27FC236}">
                <a16:creationId xmlns:a16="http://schemas.microsoft.com/office/drawing/2014/main" id="{6F2133F4-5B33-0256-82AA-73D4FBDF7778}"/>
              </a:ext>
            </a:extLst>
          </p:cNvPr>
          <p:cNvPicPr>
            <a:picLocks noChangeAspect="1"/>
          </p:cNvPicPr>
          <p:nvPr/>
        </p:nvPicPr>
        <p:blipFill>
          <a:blip r:embed="rId5"/>
          <a:stretch>
            <a:fillRect/>
          </a:stretch>
        </p:blipFill>
        <p:spPr>
          <a:xfrm>
            <a:off x="1627008" y="454646"/>
            <a:ext cx="640080" cy="640080"/>
          </a:xfrm>
          <a:prstGeom prst="rect">
            <a:avLst/>
          </a:prstGeom>
        </p:spPr>
      </p:pic>
      <p:pic>
        <p:nvPicPr>
          <p:cNvPr id="11" name="Picture 10" descr="A red sign with a book and a pencil&#10;&#10;Description automatically generated with low confidence">
            <a:extLst>
              <a:ext uri="{FF2B5EF4-FFF2-40B4-BE49-F238E27FC236}">
                <a16:creationId xmlns:a16="http://schemas.microsoft.com/office/drawing/2014/main" id="{E3FD079E-4926-793E-206B-B6C4A0CCF174}"/>
              </a:ext>
            </a:extLst>
          </p:cNvPr>
          <p:cNvPicPr>
            <a:picLocks noChangeAspect="1"/>
          </p:cNvPicPr>
          <p:nvPr/>
        </p:nvPicPr>
        <p:blipFill>
          <a:blip r:embed="rId6"/>
          <a:stretch>
            <a:fillRect/>
          </a:stretch>
        </p:blipFill>
        <p:spPr>
          <a:xfrm>
            <a:off x="2316229" y="457503"/>
            <a:ext cx="640080" cy="640080"/>
          </a:xfrm>
          <a:prstGeom prst="rect">
            <a:avLst/>
          </a:prstGeom>
        </p:spPr>
      </p:pic>
      <p:pic>
        <p:nvPicPr>
          <p:cNvPr id="13" name="Picture 12" descr="A picture containing text, font, logo, graphics&#10;&#10;Description automatically generated">
            <a:extLst>
              <a:ext uri="{FF2B5EF4-FFF2-40B4-BE49-F238E27FC236}">
                <a16:creationId xmlns:a16="http://schemas.microsoft.com/office/drawing/2014/main" id="{4E14413D-65A1-B789-3A60-DCDE0B81978A}"/>
              </a:ext>
            </a:extLst>
          </p:cNvPr>
          <p:cNvPicPr>
            <a:picLocks noChangeAspect="1"/>
          </p:cNvPicPr>
          <p:nvPr/>
        </p:nvPicPr>
        <p:blipFill>
          <a:blip r:embed="rId7"/>
          <a:stretch>
            <a:fillRect/>
          </a:stretch>
        </p:blipFill>
        <p:spPr>
          <a:xfrm>
            <a:off x="3005450" y="460360"/>
            <a:ext cx="640080" cy="640080"/>
          </a:xfrm>
          <a:prstGeom prst="rect">
            <a:avLst/>
          </a:prstGeom>
        </p:spPr>
      </p:pic>
      <p:pic>
        <p:nvPicPr>
          <p:cNvPr id="15" name="Picture 14" descr="A picture containing text, logo, font, graphics&#10;&#10;Description automatically generated">
            <a:extLst>
              <a:ext uri="{FF2B5EF4-FFF2-40B4-BE49-F238E27FC236}">
                <a16:creationId xmlns:a16="http://schemas.microsoft.com/office/drawing/2014/main" id="{BDDC2ECB-8EB0-39C5-76C1-5607D7FAE1DE}"/>
              </a:ext>
            </a:extLst>
          </p:cNvPr>
          <p:cNvPicPr>
            <a:picLocks noChangeAspect="1"/>
          </p:cNvPicPr>
          <p:nvPr/>
        </p:nvPicPr>
        <p:blipFill>
          <a:blip r:embed="rId8"/>
          <a:stretch>
            <a:fillRect/>
          </a:stretch>
        </p:blipFill>
        <p:spPr>
          <a:xfrm>
            <a:off x="3694671" y="463217"/>
            <a:ext cx="640080" cy="640080"/>
          </a:xfrm>
          <a:prstGeom prst="rect">
            <a:avLst/>
          </a:prstGeom>
        </p:spPr>
      </p:pic>
      <p:pic>
        <p:nvPicPr>
          <p:cNvPr id="17" name="Picture 16" descr="A picture containing text, font, logo, design&#10;&#10;Description automatically generated">
            <a:extLst>
              <a:ext uri="{FF2B5EF4-FFF2-40B4-BE49-F238E27FC236}">
                <a16:creationId xmlns:a16="http://schemas.microsoft.com/office/drawing/2014/main" id="{B2F01269-66D0-8075-A0AD-1BC36430213B}"/>
              </a:ext>
            </a:extLst>
          </p:cNvPr>
          <p:cNvPicPr>
            <a:picLocks noChangeAspect="1"/>
          </p:cNvPicPr>
          <p:nvPr/>
        </p:nvPicPr>
        <p:blipFill>
          <a:blip r:embed="rId9"/>
          <a:stretch>
            <a:fillRect/>
          </a:stretch>
        </p:blipFill>
        <p:spPr>
          <a:xfrm>
            <a:off x="4383892" y="468931"/>
            <a:ext cx="640080" cy="640080"/>
          </a:xfrm>
          <a:prstGeom prst="rect">
            <a:avLst/>
          </a:prstGeom>
        </p:spPr>
      </p:pic>
      <p:pic>
        <p:nvPicPr>
          <p:cNvPr id="19" name="Picture 18" descr="A picture containing text, font, logo, graphics&#10;&#10;Description automatically generated">
            <a:extLst>
              <a:ext uri="{FF2B5EF4-FFF2-40B4-BE49-F238E27FC236}">
                <a16:creationId xmlns:a16="http://schemas.microsoft.com/office/drawing/2014/main" id="{C5B44C33-A96F-4FBA-17A7-3F8DAA6021F0}"/>
              </a:ext>
            </a:extLst>
          </p:cNvPr>
          <p:cNvPicPr>
            <a:picLocks noChangeAspect="1"/>
          </p:cNvPicPr>
          <p:nvPr/>
        </p:nvPicPr>
        <p:blipFill>
          <a:blip r:embed="rId10"/>
          <a:stretch>
            <a:fillRect/>
          </a:stretch>
        </p:blipFill>
        <p:spPr>
          <a:xfrm>
            <a:off x="5073113" y="471788"/>
            <a:ext cx="640080" cy="640080"/>
          </a:xfrm>
          <a:prstGeom prst="rect">
            <a:avLst/>
          </a:prstGeom>
        </p:spPr>
      </p:pic>
      <p:pic>
        <p:nvPicPr>
          <p:cNvPr id="21" name="Picture 20" descr="A logo on an orange background&#10;&#10;Description automatically generated with low confidence">
            <a:extLst>
              <a:ext uri="{FF2B5EF4-FFF2-40B4-BE49-F238E27FC236}">
                <a16:creationId xmlns:a16="http://schemas.microsoft.com/office/drawing/2014/main" id="{F0AD3769-5250-DDDA-B316-B80E6386EA18}"/>
              </a:ext>
            </a:extLst>
          </p:cNvPr>
          <p:cNvPicPr>
            <a:picLocks noChangeAspect="1"/>
          </p:cNvPicPr>
          <p:nvPr/>
        </p:nvPicPr>
        <p:blipFill>
          <a:blip r:embed="rId11"/>
          <a:stretch>
            <a:fillRect/>
          </a:stretch>
        </p:blipFill>
        <p:spPr>
          <a:xfrm>
            <a:off x="5762334" y="488930"/>
            <a:ext cx="640080" cy="640080"/>
          </a:xfrm>
          <a:prstGeom prst="rect">
            <a:avLst/>
          </a:prstGeom>
        </p:spPr>
      </p:pic>
      <p:pic>
        <p:nvPicPr>
          <p:cNvPr id="23" name="Picture 22" descr="A picture containing text, font, graphics, logo&#10;&#10;Description automatically generated">
            <a:extLst>
              <a:ext uri="{FF2B5EF4-FFF2-40B4-BE49-F238E27FC236}">
                <a16:creationId xmlns:a16="http://schemas.microsoft.com/office/drawing/2014/main" id="{C5DE468A-E159-5E33-10C8-CF833D4EAD98}"/>
              </a:ext>
            </a:extLst>
          </p:cNvPr>
          <p:cNvPicPr>
            <a:picLocks noChangeAspect="1"/>
          </p:cNvPicPr>
          <p:nvPr/>
        </p:nvPicPr>
        <p:blipFill>
          <a:blip r:embed="rId12"/>
          <a:stretch>
            <a:fillRect/>
          </a:stretch>
        </p:blipFill>
        <p:spPr>
          <a:xfrm>
            <a:off x="6451555" y="491787"/>
            <a:ext cx="640080" cy="640080"/>
          </a:xfrm>
          <a:prstGeom prst="rect">
            <a:avLst/>
          </a:prstGeom>
        </p:spPr>
      </p:pic>
      <p:pic>
        <p:nvPicPr>
          <p:cNvPr id="25" name="Picture 24" descr="A picture containing text, design, font, screenshot&#10;&#10;Description automatically generated">
            <a:extLst>
              <a:ext uri="{FF2B5EF4-FFF2-40B4-BE49-F238E27FC236}">
                <a16:creationId xmlns:a16="http://schemas.microsoft.com/office/drawing/2014/main" id="{CB32C489-A94C-AE41-041F-57D7308CBC09}"/>
              </a:ext>
            </a:extLst>
          </p:cNvPr>
          <p:cNvPicPr>
            <a:picLocks noChangeAspect="1"/>
          </p:cNvPicPr>
          <p:nvPr/>
        </p:nvPicPr>
        <p:blipFill>
          <a:blip r:embed="rId13"/>
          <a:stretch>
            <a:fillRect/>
          </a:stretch>
        </p:blipFill>
        <p:spPr>
          <a:xfrm>
            <a:off x="7140776" y="494640"/>
            <a:ext cx="640080" cy="640080"/>
          </a:xfrm>
          <a:prstGeom prst="rect">
            <a:avLst/>
          </a:prstGeom>
        </p:spPr>
      </p:pic>
      <p:pic>
        <p:nvPicPr>
          <p:cNvPr id="27" name="Picture 26" descr="A yellow sign with white text&#10;&#10;Description automatically generated with low confidence">
            <a:extLst>
              <a:ext uri="{FF2B5EF4-FFF2-40B4-BE49-F238E27FC236}">
                <a16:creationId xmlns:a16="http://schemas.microsoft.com/office/drawing/2014/main" id="{8D1D0590-5E49-AAB3-7BA1-07E6CADD5E9D}"/>
              </a:ext>
            </a:extLst>
          </p:cNvPr>
          <p:cNvPicPr>
            <a:picLocks noChangeAspect="1"/>
          </p:cNvPicPr>
          <p:nvPr/>
        </p:nvPicPr>
        <p:blipFill>
          <a:blip r:embed="rId14"/>
          <a:stretch>
            <a:fillRect/>
          </a:stretch>
        </p:blipFill>
        <p:spPr>
          <a:xfrm>
            <a:off x="7829997" y="474645"/>
            <a:ext cx="640080" cy="640080"/>
          </a:xfrm>
          <a:prstGeom prst="rect">
            <a:avLst/>
          </a:prstGeom>
        </p:spPr>
      </p:pic>
      <p:pic>
        <p:nvPicPr>
          <p:cNvPr id="29" name="Picture 28" descr="A picture containing text, logo, mammal, graphics&#10;&#10;Description automatically generated">
            <a:extLst>
              <a:ext uri="{FF2B5EF4-FFF2-40B4-BE49-F238E27FC236}">
                <a16:creationId xmlns:a16="http://schemas.microsoft.com/office/drawing/2014/main" id="{03D30D76-1466-57AF-9E6A-3628406E92BC}"/>
              </a:ext>
            </a:extLst>
          </p:cNvPr>
          <p:cNvPicPr>
            <a:picLocks noChangeAspect="1"/>
          </p:cNvPicPr>
          <p:nvPr/>
        </p:nvPicPr>
        <p:blipFill>
          <a:blip r:embed="rId15"/>
          <a:stretch>
            <a:fillRect/>
          </a:stretch>
        </p:blipFill>
        <p:spPr>
          <a:xfrm>
            <a:off x="8519218" y="466074"/>
            <a:ext cx="640080" cy="640080"/>
          </a:xfrm>
          <a:prstGeom prst="rect">
            <a:avLst/>
          </a:prstGeom>
        </p:spPr>
      </p:pic>
      <p:pic>
        <p:nvPicPr>
          <p:cNvPr id="31" name="Picture 30" descr="A picture containing text, fish, font, graphics&#10;&#10;Description automatically generated">
            <a:extLst>
              <a:ext uri="{FF2B5EF4-FFF2-40B4-BE49-F238E27FC236}">
                <a16:creationId xmlns:a16="http://schemas.microsoft.com/office/drawing/2014/main" id="{E057DE20-E6AF-231A-17F6-05C50737671F}"/>
              </a:ext>
            </a:extLst>
          </p:cNvPr>
          <p:cNvPicPr>
            <a:picLocks noChangeAspect="1"/>
          </p:cNvPicPr>
          <p:nvPr/>
        </p:nvPicPr>
        <p:blipFill>
          <a:blip r:embed="rId16"/>
          <a:stretch>
            <a:fillRect/>
          </a:stretch>
        </p:blipFill>
        <p:spPr>
          <a:xfrm>
            <a:off x="9208439" y="477502"/>
            <a:ext cx="640080" cy="640080"/>
          </a:xfrm>
          <a:prstGeom prst="rect">
            <a:avLst/>
          </a:prstGeom>
        </p:spPr>
      </p:pic>
      <p:pic>
        <p:nvPicPr>
          <p:cNvPr id="33" name="Picture 32" descr="A green square with white text and a tree and birds&#10;&#10;Description automatically generated with low confidence">
            <a:extLst>
              <a:ext uri="{FF2B5EF4-FFF2-40B4-BE49-F238E27FC236}">
                <a16:creationId xmlns:a16="http://schemas.microsoft.com/office/drawing/2014/main" id="{F7C641FC-8DE2-F80D-ECFF-1478754335A4}"/>
              </a:ext>
            </a:extLst>
          </p:cNvPr>
          <p:cNvPicPr>
            <a:picLocks noChangeAspect="1"/>
          </p:cNvPicPr>
          <p:nvPr/>
        </p:nvPicPr>
        <p:blipFill>
          <a:blip r:embed="rId17"/>
          <a:stretch>
            <a:fillRect/>
          </a:stretch>
        </p:blipFill>
        <p:spPr>
          <a:xfrm>
            <a:off x="9897660" y="480359"/>
            <a:ext cx="640080" cy="640080"/>
          </a:xfrm>
          <a:prstGeom prst="rect">
            <a:avLst/>
          </a:prstGeom>
        </p:spPr>
      </p:pic>
      <p:pic>
        <p:nvPicPr>
          <p:cNvPr id="35" name="Picture 34" descr="A bird with a branch on a mallet&#10;&#10;Description automatically generated with low confidence">
            <a:extLst>
              <a:ext uri="{FF2B5EF4-FFF2-40B4-BE49-F238E27FC236}">
                <a16:creationId xmlns:a16="http://schemas.microsoft.com/office/drawing/2014/main" id="{EFEDE6AD-0C0A-A7B6-A55C-1FA1D90A67D2}"/>
              </a:ext>
            </a:extLst>
          </p:cNvPr>
          <p:cNvPicPr>
            <a:picLocks noChangeAspect="1"/>
          </p:cNvPicPr>
          <p:nvPr/>
        </p:nvPicPr>
        <p:blipFill>
          <a:blip r:embed="rId18"/>
          <a:stretch>
            <a:fillRect/>
          </a:stretch>
        </p:blipFill>
        <p:spPr>
          <a:xfrm>
            <a:off x="10586881" y="483216"/>
            <a:ext cx="640080" cy="640080"/>
          </a:xfrm>
          <a:prstGeom prst="rect">
            <a:avLst/>
          </a:prstGeom>
        </p:spPr>
      </p:pic>
      <p:pic>
        <p:nvPicPr>
          <p:cNvPr id="37" name="Picture 36" descr="A picture containing text, logo, font, symbol&#10;&#10;Description automatically generated">
            <a:extLst>
              <a:ext uri="{FF2B5EF4-FFF2-40B4-BE49-F238E27FC236}">
                <a16:creationId xmlns:a16="http://schemas.microsoft.com/office/drawing/2014/main" id="{FB665DE0-17AC-A4DB-8168-1E483EE35D5E}"/>
              </a:ext>
            </a:extLst>
          </p:cNvPr>
          <p:cNvPicPr>
            <a:picLocks noChangeAspect="1"/>
          </p:cNvPicPr>
          <p:nvPr/>
        </p:nvPicPr>
        <p:blipFill>
          <a:blip r:embed="rId19"/>
          <a:stretch>
            <a:fillRect/>
          </a:stretch>
        </p:blipFill>
        <p:spPr>
          <a:xfrm>
            <a:off x="11276102" y="486073"/>
            <a:ext cx="640080" cy="640080"/>
          </a:xfrm>
          <a:prstGeom prst="rect">
            <a:avLst/>
          </a:prstGeom>
        </p:spPr>
      </p:pic>
      <p:sp>
        <p:nvSpPr>
          <p:cNvPr id="39" name="Rectangle 38">
            <a:extLst>
              <a:ext uri="{FF2B5EF4-FFF2-40B4-BE49-F238E27FC236}">
                <a16:creationId xmlns:a16="http://schemas.microsoft.com/office/drawing/2014/main" id="{2C600C1D-E0C7-9DFB-5B23-E1FBF46F8502}"/>
              </a:ext>
            </a:extLst>
          </p:cNvPr>
          <p:cNvSpPr/>
          <p:nvPr/>
        </p:nvSpPr>
        <p:spPr>
          <a:xfrm>
            <a:off x="133008" y="1662545"/>
            <a:ext cx="11887200" cy="1041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AIR Values about Respect &amp; Belonging; Reciprocity &amp; Service; </a:t>
            </a:r>
            <a:br>
              <a:rPr lang="en-US"/>
            </a:br>
            <a:r>
              <a:rPr lang="en-US"/>
              <a:t>Building Community (Good Relationships, Partnerships, and Mentors)</a:t>
            </a:r>
          </a:p>
        </p:txBody>
      </p:sp>
      <p:graphicFrame>
        <p:nvGraphicFramePr>
          <p:cNvPr id="40" name="Table 40">
            <a:extLst>
              <a:ext uri="{FF2B5EF4-FFF2-40B4-BE49-F238E27FC236}">
                <a16:creationId xmlns:a16="http://schemas.microsoft.com/office/drawing/2014/main" id="{BAEA3045-CAB2-C8D0-659B-004662EB041B}"/>
              </a:ext>
            </a:extLst>
          </p:cNvPr>
          <p:cNvGraphicFramePr>
            <a:graphicFrameLocks noGrp="1"/>
          </p:cNvGraphicFramePr>
          <p:nvPr/>
        </p:nvGraphicFramePr>
        <p:xfrm>
          <a:off x="152399" y="2906145"/>
          <a:ext cx="11887200" cy="3766579"/>
        </p:xfrm>
        <a:graphic>
          <a:graphicData uri="http://schemas.openxmlformats.org/drawingml/2006/table">
            <a:tbl>
              <a:tblPr firstRow="1" bandRow="1">
                <a:tableStyleId>{5C22544A-7EE6-4342-B048-85BDC9FD1C3A}</a:tableStyleId>
              </a:tblPr>
              <a:tblGrid>
                <a:gridCol w="8104532">
                  <a:extLst>
                    <a:ext uri="{9D8B030D-6E8A-4147-A177-3AD203B41FA5}">
                      <a16:colId xmlns:a16="http://schemas.microsoft.com/office/drawing/2014/main" val="1884580996"/>
                    </a:ext>
                  </a:extLst>
                </a:gridCol>
                <a:gridCol w="3782668">
                  <a:extLst>
                    <a:ext uri="{9D8B030D-6E8A-4147-A177-3AD203B41FA5}">
                      <a16:colId xmlns:a16="http://schemas.microsoft.com/office/drawing/2014/main" val="3855894768"/>
                    </a:ext>
                  </a:extLst>
                </a:gridCol>
              </a:tblGrid>
              <a:tr h="413414">
                <a:tc>
                  <a:txBody>
                    <a:bodyPr/>
                    <a:lstStyle/>
                    <a:p>
                      <a:r>
                        <a:rPr lang="en-US"/>
                        <a:t>Impact Description</a:t>
                      </a:r>
                    </a:p>
                  </a:txBody>
                  <a:tcPr/>
                </a:tc>
                <a:tc>
                  <a:txBody>
                    <a:bodyPr/>
                    <a:lstStyle/>
                    <a:p>
                      <a:r>
                        <a:rPr lang="en-US"/>
                        <a:t>Shorthand</a:t>
                      </a:r>
                    </a:p>
                  </a:txBody>
                  <a:tcPr/>
                </a:tc>
                <a:extLst>
                  <a:ext uri="{0D108BD9-81ED-4DB2-BD59-A6C34878D82A}">
                    <a16:rowId xmlns:a16="http://schemas.microsoft.com/office/drawing/2014/main" val="2618968476"/>
                  </a:ext>
                </a:extLst>
              </a:tr>
              <a:tr h="379985">
                <a:tc>
                  <a:txBody>
                    <a:bodyPr/>
                    <a:lstStyle/>
                    <a:p>
                      <a:r>
                        <a:rPr lang="en-US" sz="1400"/>
                        <a:t>Contributing to changes in plan, practices, policies or actions.</a:t>
                      </a:r>
                    </a:p>
                  </a:txBody>
                  <a:tcPr/>
                </a:tc>
                <a:tc>
                  <a:txBody>
                    <a:bodyPr/>
                    <a:lstStyle/>
                    <a:p>
                      <a:r>
                        <a:rPr lang="en-US" sz="1400"/>
                        <a:t>Instrumental Impacts</a:t>
                      </a:r>
                    </a:p>
                  </a:txBody>
                  <a:tcPr/>
                </a:tc>
                <a:extLst>
                  <a:ext uri="{0D108BD9-81ED-4DB2-BD59-A6C34878D82A}">
                    <a16:rowId xmlns:a16="http://schemas.microsoft.com/office/drawing/2014/main" val="1240604714"/>
                  </a:ext>
                </a:extLst>
              </a:tr>
              <a:tr h="577646">
                <a:tc>
                  <a:txBody>
                    <a:bodyPr/>
                    <a:lstStyle/>
                    <a:p>
                      <a:r>
                        <a:rPr lang="en-US" sz="1400"/>
                        <a:t>Contributing to changes in knowledge, awareness, or understanding of the issue in question.</a:t>
                      </a:r>
                    </a:p>
                  </a:txBody>
                  <a:tcPr/>
                </a:tc>
                <a:tc>
                  <a:txBody>
                    <a:bodyPr/>
                    <a:lstStyle/>
                    <a:p>
                      <a:r>
                        <a:rPr lang="en-US" sz="1400"/>
                        <a:t>Conceptual Impacts</a:t>
                      </a:r>
                    </a:p>
                  </a:txBody>
                  <a:tcPr/>
                </a:tc>
                <a:extLst>
                  <a:ext uri="{0D108BD9-81ED-4DB2-BD59-A6C34878D82A}">
                    <a16:rowId xmlns:a16="http://schemas.microsoft.com/office/drawing/2014/main" val="3561372178"/>
                  </a:ext>
                </a:extLst>
              </a:tr>
              <a:tr h="413414">
                <a:tc>
                  <a:txBody>
                    <a:bodyPr/>
                    <a:lstStyle/>
                    <a:p>
                      <a:r>
                        <a:rPr lang="en-US" sz="1400"/>
                        <a:t>Contributing to changes in skills, expertise, or resources.</a:t>
                      </a:r>
                    </a:p>
                  </a:txBody>
                  <a:tcPr/>
                </a:tc>
                <a:tc>
                  <a:txBody>
                    <a:bodyPr/>
                    <a:lstStyle/>
                    <a:p>
                      <a:r>
                        <a:rPr lang="en-US" sz="1400"/>
                        <a:t>Capacity-building Impacts</a:t>
                      </a:r>
                    </a:p>
                  </a:txBody>
                  <a:tcPr/>
                </a:tc>
                <a:extLst>
                  <a:ext uri="{0D108BD9-81ED-4DB2-BD59-A6C34878D82A}">
                    <a16:rowId xmlns:a16="http://schemas.microsoft.com/office/drawing/2014/main" val="720612938"/>
                  </a:ext>
                </a:extLst>
              </a:tr>
              <a:tr h="577646">
                <a:tc>
                  <a:txBody>
                    <a:bodyPr/>
                    <a:lstStyle/>
                    <a:p>
                      <a:r>
                        <a:rPr lang="en-US" sz="1400"/>
                        <a:t>Changes to the number and quality of relationships, networks, and trust</a:t>
                      </a:r>
                    </a:p>
                  </a:txBody>
                  <a:tcPr/>
                </a:tc>
                <a:tc>
                  <a:txBody>
                    <a:bodyPr/>
                    <a:lstStyle/>
                    <a:p>
                      <a:r>
                        <a:rPr lang="en-US" sz="1400"/>
                        <a:t>Connectivity Impacts</a:t>
                      </a:r>
                    </a:p>
                  </a:txBody>
                  <a:tcPr/>
                </a:tc>
                <a:extLst>
                  <a:ext uri="{0D108BD9-81ED-4DB2-BD59-A6C34878D82A}">
                    <a16:rowId xmlns:a16="http://schemas.microsoft.com/office/drawing/2014/main" val="1665765050"/>
                  </a:ext>
                </a:extLst>
              </a:tr>
              <a:tr h="577646">
                <a:tc>
                  <a:txBody>
                    <a:bodyPr/>
                    <a:lstStyle/>
                    <a:p>
                      <a:r>
                        <a:rPr lang="en-US" sz="1400"/>
                        <a:t>Changes to the researchers’, partners’, and/or the institution’s attitudes toward engaged scholarship/societal impacts</a:t>
                      </a:r>
                    </a:p>
                  </a:txBody>
                  <a:tcPr/>
                </a:tc>
                <a:tc>
                  <a:txBody>
                    <a:bodyPr/>
                    <a:lstStyle/>
                    <a:p>
                      <a:r>
                        <a:rPr lang="en-US" sz="1400"/>
                        <a:t>Culture/Attitude Impacts</a:t>
                      </a:r>
                    </a:p>
                  </a:txBody>
                  <a:tcPr/>
                </a:tc>
                <a:extLst>
                  <a:ext uri="{0D108BD9-81ED-4DB2-BD59-A6C34878D82A}">
                    <a16:rowId xmlns:a16="http://schemas.microsoft.com/office/drawing/2014/main" val="845102438"/>
                  </a:ext>
                </a:extLst>
              </a:tr>
              <a:tr h="413414">
                <a:tc>
                  <a:txBody>
                    <a:bodyPr/>
                    <a:lstStyle/>
                    <a:p>
                      <a:r>
                        <a:rPr lang="en-US" sz="1400"/>
                        <a:t>Contributing to improved social outcomes for partners</a:t>
                      </a:r>
                    </a:p>
                  </a:txBody>
                  <a:tcPr/>
                </a:tc>
                <a:tc>
                  <a:txBody>
                    <a:bodyPr/>
                    <a:lstStyle/>
                    <a:p>
                      <a:r>
                        <a:rPr lang="en-US" sz="1400"/>
                        <a:t>Social Impacts</a:t>
                      </a:r>
                    </a:p>
                  </a:txBody>
                  <a:tcPr/>
                </a:tc>
                <a:extLst>
                  <a:ext uri="{0D108BD9-81ED-4DB2-BD59-A6C34878D82A}">
                    <a16:rowId xmlns:a16="http://schemas.microsoft.com/office/drawing/2014/main" val="759511125"/>
                  </a:ext>
                </a:extLst>
              </a:tr>
              <a:tr h="413414">
                <a:tc>
                  <a:txBody>
                    <a:bodyPr/>
                    <a:lstStyle/>
                    <a:p>
                      <a:r>
                        <a:rPr lang="en-US" sz="1400"/>
                        <a:t>Contributing to improved environmental conditions</a:t>
                      </a:r>
                    </a:p>
                  </a:txBody>
                  <a:tcPr/>
                </a:tc>
                <a:tc>
                  <a:txBody>
                    <a:bodyPr/>
                    <a:lstStyle/>
                    <a:p>
                      <a:r>
                        <a:rPr lang="en-US" sz="1400"/>
                        <a:t>Ecological Impacts</a:t>
                      </a:r>
                    </a:p>
                  </a:txBody>
                  <a:tcPr/>
                </a:tc>
                <a:extLst>
                  <a:ext uri="{0D108BD9-81ED-4DB2-BD59-A6C34878D82A}">
                    <a16:rowId xmlns:a16="http://schemas.microsoft.com/office/drawing/2014/main" val="3031640440"/>
                  </a:ext>
                </a:extLst>
              </a:tr>
            </a:tbl>
          </a:graphicData>
        </a:graphic>
      </p:graphicFrame>
    </p:spTree>
    <p:extLst>
      <p:ext uri="{BB962C8B-B14F-4D97-AF65-F5344CB8AC3E}">
        <p14:creationId xmlns:p14="http://schemas.microsoft.com/office/powerpoint/2010/main" val="3716870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EEA93C5-5192-2D99-28D9-F71019A6E8FC}"/>
              </a:ext>
            </a:extLst>
          </p:cNvPr>
          <p:cNvGrpSpPr/>
          <p:nvPr/>
        </p:nvGrpSpPr>
        <p:grpSpPr>
          <a:xfrm>
            <a:off x="0" y="0"/>
            <a:ext cx="12192000" cy="1100222"/>
            <a:chOff x="0" y="0"/>
            <a:chExt cx="12192000" cy="1549400"/>
          </a:xfrm>
        </p:grpSpPr>
        <p:sp>
          <p:nvSpPr>
            <p:cNvPr id="5" name="Rectangle 4">
              <a:extLst>
                <a:ext uri="{FF2B5EF4-FFF2-40B4-BE49-F238E27FC236}">
                  <a16:creationId xmlns:a16="http://schemas.microsoft.com/office/drawing/2014/main" id="{C5EE9A9B-F23A-F2D3-E1BC-B81BDDA0B85A}"/>
                </a:ext>
              </a:extLst>
            </p:cNvPr>
            <p:cNvSpPr/>
            <p:nvPr/>
          </p:nvSpPr>
          <p:spPr>
            <a:xfrm>
              <a:off x="0" y="0"/>
              <a:ext cx="12192000" cy="154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4" name="Straight Connector 13">
              <a:extLst>
                <a:ext uri="{FF2B5EF4-FFF2-40B4-BE49-F238E27FC236}">
                  <a16:creationId xmlns:a16="http://schemas.microsoft.com/office/drawing/2014/main" id="{6844C77E-DE22-6133-78C1-01A05B278891}"/>
                </a:ext>
              </a:extLst>
            </p:cNvPr>
            <p:cNvCxnSpPr/>
            <p:nvPr/>
          </p:nvCxnSpPr>
          <p:spPr>
            <a:xfrm>
              <a:off x="1065125" y="1346484"/>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80A7071-6415-DC28-CDF7-6C2A764BB1F6}"/>
              </a:ext>
            </a:extLst>
          </p:cNvPr>
          <p:cNvSpPr>
            <a:spLocks noGrp="1"/>
          </p:cNvSpPr>
          <p:nvPr>
            <p:ph type="title"/>
          </p:nvPr>
        </p:nvSpPr>
        <p:spPr>
          <a:xfrm>
            <a:off x="854674" y="47171"/>
            <a:ext cx="3508713" cy="935721"/>
          </a:xfrm>
        </p:spPr>
        <p:txBody>
          <a:bodyPr/>
          <a:lstStyle/>
          <a:p>
            <a:r>
              <a:rPr lang="en-US">
                <a:solidFill>
                  <a:srgbClr val="FFFFFF"/>
                </a:solidFill>
                <a:cs typeface="Calibri Light"/>
              </a:rPr>
              <a:t>Next Steps</a:t>
            </a:r>
            <a:endParaRPr lang="en-US">
              <a:solidFill>
                <a:srgbClr val="FFFFFF"/>
              </a:solidFill>
            </a:endParaRPr>
          </a:p>
        </p:txBody>
      </p:sp>
      <p:graphicFrame>
        <p:nvGraphicFramePr>
          <p:cNvPr id="3" name="Table 2">
            <a:extLst>
              <a:ext uri="{FF2B5EF4-FFF2-40B4-BE49-F238E27FC236}">
                <a16:creationId xmlns:a16="http://schemas.microsoft.com/office/drawing/2014/main" id="{E8D7BB94-CA29-52D2-9DC4-E562CA34A92A}"/>
              </a:ext>
            </a:extLst>
          </p:cNvPr>
          <p:cNvGraphicFramePr>
            <a:graphicFrameLocks noGrp="1"/>
          </p:cNvGraphicFramePr>
          <p:nvPr>
            <p:extLst>
              <p:ext uri="{D42A27DB-BD31-4B8C-83A1-F6EECF244321}">
                <p14:modId xmlns:p14="http://schemas.microsoft.com/office/powerpoint/2010/main" val="2869822424"/>
              </p:ext>
            </p:extLst>
          </p:nvPr>
        </p:nvGraphicFramePr>
        <p:xfrm>
          <a:off x="854291" y="1225378"/>
          <a:ext cx="10515598" cy="5292303"/>
        </p:xfrm>
        <a:graphic>
          <a:graphicData uri="http://schemas.openxmlformats.org/drawingml/2006/table">
            <a:tbl>
              <a:tblPr firstRow="1" bandRow="1">
                <a:tableStyleId>{5940675A-B579-460E-94D1-54222C63F5DA}</a:tableStyleId>
              </a:tblPr>
              <a:tblGrid>
                <a:gridCol w="1083365">
                  <a:extLst>
                    <a:ext uri="{9D8B030D-6E8A-4147-A177-3AD203B41FA5}">
                      <a16:colId xmlns:a16="http://schemas.microsoft.com/office/drawing/2014/main" val="703620515"/>
                    </a:ext>
                  </a:extLst>
                </a:gridCol>
                <a:gridCol w="3172918">
                  <a:extLst>
                    <a:ext uri="{9D8B030D-6E8A-4147-A177-3AD203B41FA5}">
                      <a16:colId xmlns:a16="http://schemas.microsoft.com/office/drawing/2014/main" val="38443810"/>
                    </a:ext>
                  </a:extLst>
                </a:gridCol>
                <a:gridCol w="6259315">
                  <a:extLst>
                    <a:ext uri="{9D8B030D-6E8A-4147-A177-3AD203B41FA5}">
                      <a16:colId xmlns:a16="http://schemas.microsoft.com/office/drawing/2014/main" val="3938977791"/>
                    </a:ext>
                  </a:extLst>
                </a:gridCol>
              </a:tblGrid>
              <a:tr h="389588">
                <a:tc>
                  <a:txBody>
                    <a:bodyPr/>
                    <a:lstStyle/>
                    <a:p>
                      <a:pPr algn="ctr"/>
                      <a:r>
                        <a:rPr lang="en-US" b="1"/>
                        <a:t>Element</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en-US" b="1"/>
                        <a:t>Question</a:t>
                      </a:r>
                    </a:p>
                  </a:txBody>
                  <a:tcPr>
                    <a:lnT w="12700" cap="flat" cmpd="sng" algn="ctr">
                      <a:noFill/>
                      <a:prstDash val="solid"/>
                      <a:round/>
                      <a:headEnd type="none" w="med" len="med"/>
                      <a:tailEnd type="none" w="med" len="med"/>
                    </a:lnT>
                  </a:tcPr>
                </a:tc>
                <a:tc>
                  <a:txBody>
                    <a:bodyPr/>
                    <a:lstStyle/>
                    <a:p>
                      <a:pPr algn="ctr"/>
                      <a:r>
                        <a:rPr lang="en-US" b="1"/>
                        <a:t>Examples</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89380810"/>
                  </a:ext>
                </a:extLst>
              </a:tr>
              <a:tr h="2415630">
                <a:tc>
                  <a:txBody>
                    <a:bodyPr/>
                    <a:lstStyle/>
                    <a:p>
                      <a:pPr lvl="0" algn="ctr">
                        <a:buNone/>
                      </a:pPr>
                      <a:r>
                        <a:rPr lang="en-US" sz="1800" b="0" i="0" u="none" strike="noStrike" noProof="0">
                          <a:latin typeface="Calibri"/>
                        </a:rPr>
                        <a:t>Societal Goals</a:t>
                      </a:r>
                      <a:endParaRPr lang="en-US" sz="1800"/>
                    </a:p>
                  </a:txBody>
                  <a:tcPr vert="vert270" anchor="ctr">
                    <a:lnL w="12700" cap="flat" cmpd="sng" algn="ctr">
                      <a:noFill/>
                      <a:prstDash val="solid"/>
                      <a:round/>
                      <a:headEnd type="none" w="med" len="med"/>
                      <a:tailEnd type="none" w="med" len="med"/>
                    </a:lnL>
                  </a:tcPr>
                </a:tc>
                <a:tc>
                  <a:txBody>
                    <a:bodyPr/>
                    <a:lstStyle/>
                    <a:p>
                      <a:pPr lvl="0" algn="ctr">
                        <a:buNone/>
                      </a:pPr>
                      <a:r>
                        <a:rPr lang="en-US" sz="1800" b="0" i="1" u="none" strike="noStrike" noProof="0">
                          <a:latin typeface="Calibri"/>
                        </a:rPr>
                        <a:t>What do we want to contribute to? Is there a problem we can help solve?</a:t>
                      </a:r>
                      <a:endParaRPr lang="en-US" sz="1800"/>
                    </a:p>
                  </a:txBody>
                  <a:tcPr/>
                </a:tc>
                <a:tc>
                  <a:txBody>
                    <a:bodyPr/>
                    <a:lstStyle/>
                    <a:p>
                      <a:endParaRPr lang="en-US"/>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639189292"/>
                  </a:ext>
                </a:extLst>
              </a:tr>
              <a:tr h="1513114">
                <a:tc>
                  <a:txBody>
                    <a:bodyPr/>
                    <a:lstStyle/>
                    <a:p>
                      <a:pPr algn="ctr"/>
                      <a:r>
                        <a:rPr lang="en-US"/>
                        <a:t>Impact Descriptors</a:t>
                      </a:r>
                    </a:p>
                  </a:txBody>
                  <a:tcPr vert="vert270" anchor="ctr">
                    <a:lnL w="12700" cap="flat" cmpd="sng" algn="ctr">
                      <a:noFill/>
                      <a:prstDash val="solid"/>
                      <a:round/>
                      <a:headEnd type="none" w="med" len="med"/>
                      <a:tailEnd type="none" w="med" len="med"/>
                    </a:lnL>
                  </a:tcPr>
                </a:tc>
                <a:tc>
                  <a:txBody>
                    <a:bodyPr/>
                    <a:lstStyle/>
                    <a:p>
                      <a:pPr lvl="0" algn="ctr">
                        <a:lnSpc>
                          <a:spcPct val="100000"/>
                        </a:lnSpc>
                        <a:spcBef>
                          <a:spcPts val="0"/>
                        </a:spcBef>
                        <a:spcAft>
                          <a:spcPts val="0"/>
                        </a:spcAft>
                        <a:buNone/>
                      </a:pPr>
                      <a:r>
                        <a:rPr lang="en-US" sz="1800" b="0" i="1" u="none" strike="noStrike" noProof="0">
                          <a:latin typeface="Calibri"/>
                        </a:rPr>
                        <a:t>How are we contributing to reaching that goal?</a:t>
                      </a:r>
                      <a:endParaRPr lang="en-US"/>
                    </a:p>
                  </a:txBody>
                  <a:tcPr/>
                </a:tc>
                <a:tc>
                  <a:txBody>
                    <a:bodyPr/>
                    <a:lstStyle/>
                    <a:p>
                      <a:endParaRPr lang="en-US"/>
                    </a:p>
                  </a:txBody>
                  <a:tcPr>
                    <a:lnR w="12700" cap="flat" cmpd="sng" algn="ctr">
                      <a:noFill/>
                      <a:prstDash val="solid"/>
                      <a:round/>
                      <a:headEnd type="none" w="med" len="med"/>
                      <a:tailEnd type="none" w="med" len="med"/>
                    </a:lnR>
                  </a:tcPr>
                </a:tc>
                <a:extLst>
                  <a:ext uri="{0D108BD9-81ED-4DB2-BD59-A6C34878D82A}">
                    <a16:rowId xmlns:a16="http://schemas.microsoft.com/office/drawing/2014/main" val="2573153507"/>
                  </a:ext>
                </a:extLst>
              </a:tr>
              <a:tr h="973971">
                <a:tc>
                  <a:txBody>
                    <a:bodyPr/>
                    <a:lstStyle/>
                    <a:p>
                      <a:pPr algn="ctr"/>
                      <a:r>
                        <a:rPr lang="en-US"/>
                        <a:t>Data Sources</a:t>
                      </a:r>
                    </a:p>
                  </a:txBody>
                  <a:tcPr vert="vert27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lvl="0" algn="ctr">
                        <a:lnSpc>
                          <a:spcPct val="100000"/>
                        </a:lnSpc>
                        <a:spcBef>
                          <a:spcPts val="0"/>
                        </a:spcBef>
                        <a:spcAft>
                          <a:spcPts val="0"/>
                        </a:spcAft>
                        <a:buNone/>
                      </a:pPr>
                      <a:r>
                        <a:rPr lang="en-US" sz="1800" b="0" i="1" u="none" strike="noStrike" noProof="0">
                          <a:latin typeface="Calibri"/>
                        </a:rPr>
                        <a:t>Where can we find evidence of our impact?</a:t>
                      </a:r>
                      <a:endParaRPr lang="en-US"/>
                    </a:p>
                  </a:txBody>
                  <a:tcPr>
                    <a:lnB w="12700" cap="flat" cmpd="sng" algn="ctr">
                      <a:noFill/>
                      <a:prstDash val="solid"/>
                      <a:round/>
                      <a:headEnd type="none" w="med" len="med"/>
                      <a:tailEnd type="none" w="med" len="med"/>
                    </a:lnB>
                  </a:tcPr>
                </a:tc>
                <a:tc>
                  <a:txBody>
                    <a:bodyPr/>
                    <a:lstStyle/>
                    <a:p>
                      <a:pPr marL="285750" indent="-285750">
                        <a:buFont typeface="Arial" panose="020B0604020202020204" pitchFamily="34" charset="0"/>
                        <a:buChar char="•"/>
                      </a:pPr>
                      <a:r>
                        <a:rPr lang="en-US"/>
                        <a:t>Feedback and surveys from societal partners</a:t>
                      </a:r>
                    </a:p>
                    <a:p>
                      <a:pPr marL="285750" indent="-285750">
                        <a:buFont typeface="Arial" panose="020B0604020202020204" pitchFamily="34" charset="0"/>
                        <a:buChar char="•"/>
                      </a:pPr>
                      <a:r>
                        <a:rPr lang="en-US"/>
                        <a:t>Citation in policy documents</a:t>
                      </a:r>
                    </a:p>
                    <a:p>
                      <a:pPr marL="285750" indent="-285750">
                        <a:buFont typeface="Arial" panose="020B0604020202020204" pitchFamily="34" charset="0"/>
                        <a:buChar char="•"/>
                      </a:pPr>
                      <a:r>
                        <a:rPr lang="en-US"/>
                        <a:t>Monitoring and evaluation studies</a:t>
                      </a: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035534279"/>
                  </a:ext>
                </a:extLst>
              </a:tr>
            </a:tbl>
          </a:graphicData>
        </a:graphic>
      </p:graphicFrame>
      <p:grpSp>
        <p:nvGrpSpPr>
          <p:cNvPr id="25" name="Group 24">
            <a:extLst>
              <a:ext uri="{FF2B5EF4-FFF2-40B4-BE49-F238E27FC236}">
                <a16:creationId xmlns:a16="http://schemas.microsoft.com/office/drawing/2014/main" id="{BD345F0D-A67C-A212-BA11-AFE097993DA4}"/>
              </a:ext>
            </a:extLst>
          </p:cNvPr>
          <p:cNvGrpSpPr/>
          <p:nvPr/>
        </p:nvGrpSpPr>
        <p:grpSpPr>
          <a:xfrm>
            <a:off x="5396868" y="4155687"/>
            <a:ext cx="5734109" cy="1346180"/>
            <a:chOff x="5299321" y="3775025"/>
            <a:chExt cx="5734109" cy="1346180"/>
          </a:xfrm>
        </p:grpSpPr>
        <p:grpSp>
          <p:nvGrpSpPr>
            <p:cNvPr id="9" name="Group 8">
              <a:extLst>
                <a:ext uri="{FF2B5EF4-FFF2-40B4-BE49-F238E27FC236}">
                  <a16:creationId xmlns:a16="http://schemas.microsoft.com/office/drawing/2014/main" id="{06EB3539-1DAB-3DBA-269D-E24F8250409F}"/>
                </a:ext>
              </a:extLst>
            </p:cNvPr>
            <p:cNvGrpSpPr/>
            <p:nvPr/>
          </p:nvGrpSpPr>
          <p:grpSpPr>
            <a:xfrm>
              <a:off x="5299321" y="3830260"/>
              <a:ext cx="1117966" cy="1290945"/>
              <a:chOff x="5299321" y="3830260"/>
              <a:chExt cx="1117966" cy="1290945"/>
            </a:xfrm>
          </p:grpSpPr>
          <p:pic>
            <p:nvPicPr>
              <p:cNvPr id="19" name="Picture 18">
                <a:extLst>
                  <a:ext uri="{FF2B5EF4-FFF2-40B4-BE49-F238E27FC236}">
                    <a16:creationId xmlns:a16="http://schemas.microsoft.com/office/drawing/2014/main" id="{32D510C2-165D-754A-3EDA-B6A6B31032CC}"/>
                  </a:ext>
                </a:extLst>
              </p:cNvPr>
              <p:cNvPicPr>
                <a:picLocks noChangeAspect="1"/>
              </p:cNvPicPr>
              <p:nvPr/>
            </p:nvPicPr>
            <p:blipFill>
              <a:blip r:embed="rId3"/>
              <a:stretch>
                <a:fillRect/>
              </a:stretch>
            </p:blipFill>
            <p:spPr>
              <a:xfrm>
                <a:off x="5515404" y="3830260"/>
                <a:ext cx="685800" cy="685800"/>
              </a:xfrm>
              <a:prstGeom prst="rect">
                <a:avLst/>
              </a:prstGeom>
            </p:spPr>
          </p:pic>
          <p:sp>
            <p:nvSpPr>
              <p:cNvPr id="6" name="TextBox 5">
                <a:extLst>
                  <a:ext uri="{FF2B5EF4-FFF2-40B4-BE49-F238E27FC236}">
                    <a16:creationId xmlns:a16="http://schemas.microsoft.com/office/drawing/2014/main" id="{0747D0D1-659D-F8AD-6C2D-4C20CB519C03}"/>
                  </a:ext>
                </a:extLst>
              </p:cNvPr>
              <p:cNvSpPr txBox="1"/>
              <p:nvPr/>
            </p:nvSpPr>
            <p:spPr>
              <a:xfrm>
                <a:off x="5299321" y="4597985"/>
                <a:ext cx="1117966" cy="523220"/>
              </a:xfrm>
              <a:prstGeom prst="rect">
                <a:avLst/>
              </a:prstGeom>
              <a:noFill/>
            </p:spPr>
            <p:txBody>
              <a:bodyPr wrap="square" rtlCol="0">
                <a:spAutoFit/>
              </a:bodyPr>
              <a:lstStyle/>
              <a:p>
                <a:pPr algn="ctr"/>
                <a:r>
                  <a:rPr lang="en-US" sz="1400"/>
                  <a:t>Instrumental Impacts</a:t>
                </a:r>
              </a:p>
            </p:txBody>
          </p:sp>
        </p:grpSp>
        <p:grpSp>
          <p:nvGrpSpPr>
            <p:cNvPr id="10" name="Group 9">
              <a:extLst>
                <a:ext uri="{FF2B5EF4-FFF2-40B4-BE49-F238E27FC236}">
                  <a16:creationId xmlns:a16="http://schemas.microsoft.com/office/drawing/2014/main" id="{40D54D75-024F-F2DA-FD1C-962314332D0D}"/>
                </a:ext>
              </a:extLst>
            </p:cNvPr>
            <p:cNvGrpSpPr/>
            <p:nvPr/>
          </p:nvGrpSpPr>
          <p:grpSpPr>
            <a:xfrm>
              <a:off x="6222550" y="3834937"/>
              <a:ext cx="1117966" cy="1286268"/>
              <a:chOff x="6236780" y="3834937"/>
              <a:chExt cx="1117966" cy="1286268"/>
            </a:xfrm>
          </p:grpSpPr>
          <p:pic>
            <p:nvPicPr>
              <p:cNvPr id="16" name="Picture 15" descr="A white light bulb in a head&#10;&#10;Description automatically generated">
                <a:extLst>
                  <a:ext uri="{FF2B5EF4-FFF2-40B4-BE49-F238E27FC236}">
                    <a16:creationId xmlns:a16="http://schemas.microsoft.com/office/drawing/2014/main" id="{60B17BED-3564-A2FF-31EF-A4156AAAB99D}"/>
                  </a:ext>
                </a:extLst>
              </p:cNvPr>
              <p:cNvPicPr>
                <a:picLocks noChangeAspect="1"/>
              </p:cNvPicPr>
              <p:nvPr/>
            </p:nvPicPr>
            <p:blipFill>
              <a:blip r:embed="rId4"/>
              <a:stretch>
                <a:fillRect/>
              </a:stretch>
            </p:blipFill>
            <p:spPr>
              <a:xfrm>
                <a:off x="6498590" y="3834937"/>
                <a:ext cx="685800" cy="685800"/>
              </a:xfrm>
              <a:prstGeom prst="rect">
                <a:avLst/>
              </a:prstGeom>
            </p:spPr>
          </p:pic>
          <p:sp>
            <p:nvSpPr>
              <p:cNvPr id="7" name="TextBox 6">
                <a:extLst>
                  <a:ext uri="{FF2B5EF4-FFF2-40B4-BE49-F238E27FC236}">
                    <a16:creationId xmlns:a16="http://schemas.microsoft.com/office/drawing/2014/main" id="{01831198-DC0E-D958-B17E-E06CC3045B93}"/>
                  </a:ext>
                </a:extLst>
              </p:cNvPr>
              <p:cNvSpPr txBox="1"/>
              <p:nvPr/>
            </p:nvSpPr>
            <p:spPr>
              <a:xfrm>
                <a:off x="6236780" y="4597985"/>
                <a:ext cx="1117966" cy="523220"/>
              </a:xfrm>
              <a:prstGeom prst="rect">
                <a:avLst/>
              </a:prstGeom>
              <a:noFill/>
            </p:spPr>
            <p:txBody>
              <a:bodyPr wrap="square" rtlCol="0">
                <a:spAutoFit/>
              </a:bodyPr>
              <a:lstStyle/>
              <a:p>
                <a:pPr algn="ctr"/>
                <a:r>
                  <a:rPr lang="en-US" sz="1400"/>
                  <a:t>Conceptual Impacts</a:t>
                </a:r>
              </a:p>
            </p:txBody>
          </p:sp>
        </p:grpSp>
        <p:grpSp>
          <p:nvGrpSpPr>
            <p:cNvPr id="11" name="Group 10">
              <a:extLst>
                <a:ext uri="{FF2B5EF4-FFF2-40B4-BE49-F238E27FC236}">
                  <a16:creationId xmlns:a16="http://schemas.microsoft.com/office/drawing/2014/main" id="{14819B13-B772-E096-65F5-EB26BD288806}"/>
                </a:ext>
              </a:extLst>
            </p:cNvPr>
            <p:cNvGrpSpPr/>
            <p:nvPr/>
          </p:nvGrpSpPr>
          <p:grpSpPr>
            <a:xfrm>
              <a:off x="7145779" y="3830260"/>
              <a:ext cx="1117966" cy="1279596"/>
              <a:chOff x="7174239" y="3830260"/>
              <a:chExt cx="1117966" cy="1279596"/>
            </a:xfrm>
          </p:grpSpPr>
          <p:pic>
            <p:nvPicPr>
              <p:cNvPr id="15" name="Picture 14" descr="A white line on a purple circle&#10;&#10;Description automatically generated">
                <a:extLst>
                  <a:ext uri="{FF2B5EF4-FFF2-40B4-BE49-F238E27FC236}">
                    <a16:creationId xmlns:a16="http://schemas.microsoft.com/office/drawing/2014/main" id="{672A0842-A665-9891-627D-E4A384F08247}"/>
                  </a:ext>
                </a:extLst>
              </p:cNvPr>
              <p:cNvPicPr>
                <a:picLocks noChangeAspect="1"/>
              </p:cNvPicPr>
              <p:nvPr/>
            </p:nvPicPr>
            <p:blipFill>
              <a:blip r:embed="rId5"/>
              <a:stretch>
                <a:fillRect/>
              </a:stretch>
            </p:blipFill>
            <p:spPr>
              <a:xfrm>
                <a:off x="7400473" y="3830260"/>
                <a:ext cx="685800" cy="685800"/>
              </a:xfrm>
              <a:prstGeom prst="rect">
                <a:avLst/>
              </a:prstGeom>
            </p:spPr>
          </p:pic>
          <p:sp>
            <p:nvSpPr>
              <p:cNvPr id="8" name="TextBox 7">
                <a:extLst>
                  <a:ext uri="{FF2B5EF4-FFF2-40B4-BE49-F238E27FC236}">
                    <a16:creationId xmlns:a16="http://schemas.microsoft.com/office/drawing/2014/main" id="{D265CE1E-BDB2-C979-C49A-20457F749C6C}"/>
                  </a:ext>
                </a:extLst>
              </p:cNvPr>
              <p:cNvSpPr txBox="1"/>
              <p:nvPr/>
            </p:nvSpPr>
            <p:spPr>
              <a:xfrm>
                <a:off x="7174239" y="4586636"/>
                <a:ext cx="1117966" cy="523220"/>
              </a:xfrm>
              <a:prstGeom prst="rect">
                <a:avLst/>
              </a:prstGeom>
              <a:noFill/>
            </p:spPr>
            <p:txBody>
              <a:bodyPr wrap="square" rtlCol="0">
                <a:spAutoFit/>
              </a:bodyPr>
              <a:lstStyle/>
              <a:p>
                <a:pPr algn="ctr"/>
                <a:r>
                  <a:rPr lang="en-US" sz="1400"/>
                  <a:t>Capacity Impacts</a:t>
                </a:r>
              </a:p>
            </p:txBody>
          </p:sp>
        </p:grpSp>
        <p:grpSp>
          <p:nvGrpSpPr>
            <p:cNvPr id="13" name="Group 12">
              <a:extLst>
                <a:ext uri="{FF2B5EF4-FFF2-40B4-BE49-F238E27FC236}">
                  <a16:creationId xmlns:a16="http://schemas.microsoft.com/office/drawing/2014/main" id="{A4E9563C-073F-83B9-481E-35804143BA5E}"/>
                </a:ext>
              </a:extLst>
            </p:cNvPr>
            <p:cNvGrpSpPr/>
            <p:nvPr/>
          </p:nvGrpSpPr>
          <p:grpSpPr>
            <a:xfrm>
              <a:off x="8069008" y="3827128"/>
              <a:ext cx="1117966" cy="1282728"/>
              <a:chOff x="8075825" y="3827128"/>
              <a:chExt cx="1117966" cy="1282728"/>
            </a:xfrm>
          </p:grpSpPr>
          <p:pic>
            <p:nvPicPr>
              <p:cNvPr id="17" name="Picture 16" descr="A group of people in a circle&#10;&#10;Description automatically generated">
                <a:extLst>
                  <a:ext uri="{FF2B5EF4-FFF2-40B4-BE49-F238E27FC236}">
                    <a16:creationId xmlns:a16="http://schemas.microsoft.com/office/drawing/2014/main" id="{284A04DA-F91F-2B17-2B59-45B009583691}"/>
                  </a:ext>
                </a:extLst>
              </p:cNvPr>
              <p:cNvPicPr>
                <a:picLocks noChangeAspect="1"/>
              </p:cNvPicPr>
              <p:nvPr/>
            </p:nvPicPr>
            <p:blipFill>
              <a:blip r:embed="rId6"/>
              <a:stretch>
                <a:fillRect/>
              </a:stretch>
            </p:blipFill>
            <p:spPr>
              <a:xfrm>
                <a:off x="8291908" y="3827128"/>
                <a:ext cx="685800" cy="685800"/>
              </a:xfrm>
              <a:prstGeom prst="rect">
                <a:avLst/>
              </a:prstGeom>
            </p:spPr>
          </p:pic>
          <p:sp>
            <p:nvSpPr>
              <p:cNvPr id="12" name="TextBox 11">
                <a:extLst>
                  <a:ext uri="{FF2B5EF4-FFF2-40B4-BE49-F238E27FC236}">
                    <a16:creationId xmlns:a16="http://schemas.microsoft.com/office/drawing/2014/main" id="{243054FB-AF6F-E824-488A-FC40D14BE16C}"/>
                  </a:ext>
                </a:extLst>
              </p:cNvPr>
              <p:cNvSpPr txBox="1"/>
              <p:nvPr/>
            </p:nvSpPr>
            <p:spPr>
              <a:xfrm>
                <a:off x="8075825" y="4586636"/>
                <a:ext cx="1117966" cy="523220"/>
              </a:xfrm>
              <a:prstGeom prst="rect">
                <a:avLst/>
              </a:prstGeom>
              <a:noFill/>
            </p:spPr>
            <p:txBody>
              <a:bodyPr wrap="square" rtlCol="0">
                <a:spAutoFit/>
              </a:bodyPr>
              <a:lstStyle/>
              <a:p>
                <a:pPr algn="ctr"/>
                <a:r>
                  <a:rPr lang="en-US" sz="1400"/>
                  <a:t>Connectivity Impacts</a:t>
                </a:r>
              </a:p>
            </p:txBody>
          </p:sp>
        </p:grpSp>
        <p:grpSp>
          <p:nvGrpSpPr>
            <p:cNvPr id="22" name="Group 21">
              <a:extLst>
                <a:ext uri="{FF2B5EF4-FFF2-40B4-BE49-F238E27FC236}">
                  <a16:creationId xmlns:a16="http://schemas.microsoft.com/office/drawing/2014/main" id="{26F981C6-9987-EB7D-2D56-527C076A2970}"/>
                </a:ext>
              </a:extLst>
            </p:cNvPr>
            <p:cNvGrpSpPr/>
            <p:nvPr/>
          </p:nvGrpSpPr>
          <p:grpSpPr>
            <a:xfrm>
              <a:off x="8992237" y="3775025"/>
              <a:ext cx="1117966" cy="1346180"/>
              <a:chOff x="9082161" y="3775025"/>
              <a:chExt cx="1117966" cy="1346180"/>
            </a:xfrm>
          </p:grpSpPr>
          <p:pic>
            <p:nvPicPr>
              <p:cNvPr id="18" name="Picture 17" descr="A blue and black logo&#10;&#10;Description automatically generated">
                <a:extLst>
                  <a:ext uri="{FF2B5EF4-FFF2-40B4-BE49-F238E27FC236}">
                    <a16:creationId xmlns:a16="http://schemas.microsoft.com/office/drawing/2014/main" id="{BD1E0B39-C525-A4E4-CF99-28E450928A5C}"/>
                  </a:ext>
                </a:extLst>
              </p:cNvPr>
              <p:cNvPicPr>
                <a:picLocks noChangeAspect="1"/>
              </p:cNvPicPr>
              <p:nvPr/>
            </p:nvPicPr>
            <p:blipFill>
              <a:blip r:embed="rId7"/>
              <a:stretch>
                <a:fillRect/>
              </a:stretch>
            </p:blipFill>
            <p:spPr>
              <a:xfrm>
                <a:off x="9229664" y="3775025"/>
                <a:ext cx="822960" cy="822960"/>
              </a:xfrm>
              <a:prstGeom prst="rect">
                <a:avLst/>
              </a:prstGeom>
            </p:spPr>
          </p:pic>
          <p:sp>
            <p:nvSpPr>
              <p:cNvPr id="21" name="TextBox 20">
                <a:extLst>
                  <a:ext uri="{FF2B5EF4-FFF2-40B4-BE49-F238E27FC236}">
                    <a16:creationId xmlns:a16="http://schemas.microsoft.com/office/drawing/2014/main" id="{94528F7C-6946-EFF1-0F1B-5088BC866A73}"/>
                  </a:ext>
                </a:extLst>
              </p:cNvPr>
              <p:cNvSpPr txBox="1"/>
              <p:nvPr/>
            </p:nvSpPr>
            <p:spPr>
              <a:xfrm>
                <a:off x="9082161" y="4597985"/>
                <a:ext cx="1117966" cy="523220"/>
              </a:xfrm>
              <a:prstGeom prst="rect">
                <a:avLst/>
              </a:prstGeom>
              <a:noFill/>
            </p:spPr>
            <p:txBody>
              <a:bodyPr wrap="square" rtlCol="0">
                <a:spAutoFit/>
              </a:bodyPr>
              <a:lstStyle/>
              <a:p>
                <a:pPr algn="ctr"/>
                <a:r>
                  <a:rPr lang="en-US" sz="1400"/>
                  <a:t>Attitude Impacts</a:t>
                </a:r>
              </a:p>
            </p:txBody>
          </p:sp>
        </p:grpSp>
        <p:grpSp>
          <p:nvGrpSpPr>
            <p:cNvPr id="24" name="Group 23">
              <a:extLst>
                <a:ext uri="{FF2B5EF4-FFF2-40B4-BE49-F238E27FC236}">
                  <a16:creationId xmlns:a16="http://schemas.microsoft.com/office/drawing/2014/main" id="{5D26EBBC-619A-F273-3C43-392C29EA5550}"/>
                </a:ext>
              </a:extLst>
            </p:cNvPr>
            <p:cNvGrpSpPr/>
            <p:nvPr/>
          </p:nvGrpSpPr>
          <p:grpSpPr>
            <a:xfrm>
              <a:off x="9915464" y="3827128"/>
              <a:ext cx="1117966" cy="1294077"/>
              <a:chOff x="9915464" y="3827128"/>
              <a:chExt cx="1117966" cy="1294077"/>
            </a:xfrm>
          </p:grpSpPr>
          <p:pic>
            <p:nvPicPr>
              <p:cNvPr id="20" name="Picture 19" descr="A green circle with white outline of a person and sun&#10;&#10;Description automatically generated">
                <a:extLst>
                  <a:ext uri="{FF2B5EF4-FFF2-40B4-BE49-F238E27FC236}">
                    <a16:creationId xmlns:a16="http://schemas.microsoft.com/office/drawing/2014/main" id="{042CFC70-ABD2-FA69-989D-74E488DD4FCA}"/>
                  </a:ext>
                </a:extLst>
              </p:cNvPr>
              <p:cNvPicPr>
                <a:picLocks noChangeAspect="1"/>
              </p:cNvPicPr>
              <p:nvPr/>
            </p:nvPicPr>
            <p:blipFill>
              <a:blip r:embed="rId8"/>
              <a:stretch>
                <a:fillRect/>
              </a:stretch>
            </p:blipFill>
            <p:spPr>
              <a:xfrm>
                <a:off x="10131547" y="3827128"/>
                <a:ext cx="685800" cy="685800"/>
              </a:xfrm>
              <a:prstGeom prst="rect">
                <a:avLst/>
              </a:prstGeom>
            </p:spPr>
          </p:pic>
          <p:sp>
            <p:nvSpPr>
              <p:cNvPr id="23" name="TextBox 22">
                <a:extLst>
                  <a:ext uri="{FF2B5EF4-FFF2-40B4-BE49-F238E27FC236}">
                    <a16:creationId xmlns:a16="http://schemas.microsoft.com/office/drawing/2014/main" id="{166412F4-4986-BB59-7F42-A7A4CF9E62D6}"/>
                  </a:ext>
                </a:extLst>
              </p:cNvPr>
              <p:cNvSpPr txBox="1"/>
              <p:nvPr/>
            </p:nvSpPr>
            <p:spPr>
              <a:xfrm>
                <a:off x="9915464" y="4597985"/>
                <a:ext cx="1117966" cy="523220"/>
              </a:xfrm>
              <a:prstGeom prst="rect">
                <a:avLst/>
              </a:prstGeom>
              <a:noFill/>
            </p:spPr>
            <p:txBody>
              <a:bodyPr wrap="square" rtlCol="0">
                <a:spAutoFit/>
              </a:bodyPr>
              <a:lstStyle/>
              <a:p>
                <a:pPr algn="ctr"/>
                <a:r>
                  <a:rPr lang="en-US" sz="1400"/>
                  <a:t>Socio-enviro Impacts</a:t>
                </a:r>
              </a:p>
            </p:txBody>
          </p:sp>
        </p:grpSp>
      </p:grpSp>
      <p:grpSp>
        <p:nvGrpSpPr>
          <p:cNvPr id="44" name="Group 43">
            <a:extLst>
              <a:ext uri="{FF2B5EF4-FFF2-40B4-BE49-F238E27FC236}">
                <a16:creationId xmlns:a16="http://schemas.microsoft.com/office/drawing/2014/main" id="{D520BC23-026E-61DC-7F8A-2BB9A8214623}"/>
              </a:ext>
            </a:extLst>
          </p:cNvPr>
          <p:cNvGrpSpPr/>
          <p:nvPr/>
        </p:nvGrpSpPr>
        <p:grpSpPr>
          <a:xfrm>
            <a:off x="5537325" y="1773420"/>
            <a:ext cx="5508619" cy="2148238"/>
            <a:chOff x="5472011" y="2047152"/>
            <a:chExt cx="5508619" cy="2148238"/>
          </a:xfrm>
        </p:grpSpPr>
        <p:pic>
          <p:nvPicPr>
            <p:cNvPr id="26" name="Picture 25" descr="A picture containing text, font, graphics, design&#10;&#10;Description automatically generated">
              <a:extLst>
                <a:ext uri="{FF2B5EF4-FFF2-40B4-BE49-F238E27FC236}">
                  <a16:creationId xmlns:a16="http://schemas.microsoft.com/office/drawing/2014/main" id="{4FA5D4C4-A28C-E073-2968-DC7E5BC053A1}"/>
                </a:ext>
              </a:extLst>
            </p:cNvPr>
            <p:cNvPicPr>
              <a:picLocks noChangeAspect="1"/>
            </p:cNvPicPr>
            <p:nvPr/>
          </p:nvPicPr>
          <p:blipFill>
            <a:blip r:embed="rId9"/>
            <a:stretch>
              <a:fillRect/>
            </a:stretch>
          </p:blipFill>
          <p:spPr>
            <a:xfrm>
              <a:off x="5472011" y="2047152"/>
              <a:ext cx="640080" cy="640080"/>
            </a:xfrm>
            <a:prstGeom prst="rect">
              <a:avLst/>
            </a:prstGeom>
          </p:spPr>
        </p:pic>
        <p:pic>
          <p:nvPicPr>
            <p:cNvPr id="27" name="Picture 26" descr="A picture containing text, design, font, logo&#10;&#10;Description automatically generated">
              <a:extLst>
                <a:ext uri="{FF2B5EF4-FFF2-40B4-BE49-F238E27FC236}">
                  <a16:creationId xmlns:a16="http://schemas.microsoft.com/office/drawing/2014/main" id="{F9EB047D-6C97-978F-F3AE-F6E07C3AF875}"/>
                </a:ext>
              </a:extLst>
            </p:cNvPr>
            <p:cNvPicPr>
              <a:picLocks noChangeAspect="1"/>
            </p:cNvPicPr>
            <p:nvPr/>
          </p:nvPicPr>
          <p:blipFill>
            <a:blip r:embed="rId10"/>
            <a:stretch>
              <a:fillRect/>
            </a:stretch>
          </p:blipFill>
          <p:spPr>
            <a:xfrm>
              <a:off x="6167517" y="2050009"/>
              <a:ext cx="640080" cy="640080"/>
            </a:xfrm>
            <a:prstGeom prst="rect">
              <a:avLst/>
            </a:prstGeom>
          </p:spPr>
        </p:pic>
        <p:pic>
          <p:nvPicPr>
            <p:cNvPr id="28" name="Picture 27" descr="A picture containing text, font, green, graphics&#10;&#10;Description automatically generated">
              <a:extLst>
                <a:ext uri="{FF2B5EF4-FFF2-40B4-BE49-F238E27FC236}">
                  <a16:creationId xmlns:a16="http://schemas.microsoft.com/office/drawing/2014/main" id="{EAE78CF4-CB92-0D2B-1107-6B34704D74D5}"/>
                </a:ext>
              </a:extLst>
            </p:cNvPr>
            <p:cNvPicPr>
              <a:picLocks noChangeAspect="1"/>
            </p:cNvPicPr>
            <p:nvPr/>
          </p:nvPicPr>
          <p:blipFill>
            <a:blip r:embed="rId11"/>
            <a:stretch>
              <a:fillRect/>
            </a:stretch>
          </p:blipFill>
          <p:spPr>
            <a:xfrm>
              <a:off x="6863023" y="2052866"/>
              <a:ext cx="640080" cy="640080"/>
            </a:xfrm>
            <a:prstGeom prst="rect">
              <a:avLst/>
            </a:prstGeom>
          </p:spPr>
        </p:pic>
        <p:pic>
          <p:nvPicPr>
            <p:cNvPr id="29" name="Picture 28" descr="A red sign with a book and a pencil&#10;&#10;Description automatically generated with low confidence">
              <a:extLst>
                <a:ext uri="{FF2B5EF4-FFF2-40B4-BE49-F238E27FC236}">
                  <a16:creationId xmlns:a16="http://schemas.microsoft.com/office/drawing/2014/main" id="{41BCCA8A-BBD8-E1E8-9638-A16EE4ECACFC}"/>
                </a:ext>
              </a:extLst>
            </p:cNvPr>
            <p:cNvPicPr>
              <a:picLocks noChangeAspect="1"/>
            </p:cNvPicPr>
            <p:nvPr/>
          </p:nvPicPr>
          <p:blipFill>
            <a:blip r:embed="rId12"/>
            <a:stretch>
              <a:fillRect/>
            </a:stretch>
          </p:blipFill>
          <p:spPr>
            <a:xfrm>
              <a:off x="7558529" y="2055723"/>
              <a:ext cx="640080" cy="640080"/>
            </a:xfrm>
            <a:prstGeom prst="rect">
              <a:avLst/>
            </a:prstGeom>
          </p:spPr>
        </p:pic>
        <p:pic>
          <p:nvPicPr>
            <p:cNvPr id="30" name="Picture 29" descr="A picture containing text, font, logo, graphics&#10;&#10;Description automatically generated">
              <a:extLst>
                <a:ext uri="{FF2B5EF4-FFF2-40B4-BE49-F238E27FC236}">
                  <a16:creationId xmlns:a16="http://schemas.microsoft.com/office/drawing/2014/main" id="{5F36AAF0-0049-8FC2-8B85-67E9902F80F3}"/>
                </a:ext>
              </a:extLst>
            </p:cNvPr>
            <p:cNvPicPr>
              <a:picLocks noChangeAspect="1"/>
            </p:cNvPicPr>
            <p:nvPr/>
          </p:nvPicPr>
          <p:blipFill>
            <a:blip r:embed="rId13"/>
            <a:stretch>
              <a:fillRect/>
            </a:stretch>
          </p:blipFill>
          <p:spPr>
            <a:xfrm>
              <a:off x="8254035" y="2058580"/>
              <a:ext cx="640080" cy="640080"/>
            </a:xfrm>
            <a:prstGeom prst="rect">
              <a:avLst/>
            </a:prstGeom>
          </p:spPr>
        </p:pic>
        <p:pic>
          <p:nvPicPr>
            <p:cNvPr id="32" name="Picture 31" descr="A picture containing text, font, logo, design&#10;&#10;Description automatically generated">
              <a:extLst>
                <a:ext uri="{FF2B5EF4-FFF2-40B4-BE49-F238E27FC236}">
                  <a16:creationId xmlns:a16="http://schemas.microsoft.com/office/drawing/2014/main" id="{0AD56512-ACE3-080A-466E-77CD6204A8EC}"/>
                </a:ext>
              </a:extLst>
            </p:cNvPr>
            <p:cNvPicPr>
              <a:picLocks noChangeAspect="1"/>
            </p:cNvPicPr>
            <p:nvPr/>
          </p:nvPicPr>
          <p:blipFill>
            <a:blip r:embed="rId14"/>
            <a:stretch>
              <a:fillRect/>
            </a:stretch>
          </p:blipFill>
          <p:spPr>
            <a:xfrm>
              <a:off x="9645047" y="2056372"/>
              <a:ext cx="640080" cy="640080"/>
            </a:xfrm>
            <a:prstGeom prst="rect">
              <a:avLst/>
            </a:prstGeom>
          </p:spPr>
        </p:pic>
        <p:pic>
          <p:nvPicPr>
            <p:cNvPr id="33" name="Picture 32" descr="A picture containing text, font, logo, graphics&#10;&#10;Description automatically generated">
              <a:extLst>
                <a:ext uri="{FF2B5EF4-FFF2-40B4-BE49-F238E27FC236}">
                  <a16:creationId xmlns:a16="http://schemas.microsoft.com/office/drawing/2014/main" id="{FC2D1D88-2DD2-0449-CD6A-0F8069077A64}"/>
                </a:ext>
              </a:extLst>
            </p:cNvPr>
            <p:cNvPicPr>
              <a:picLocks noChangeAspect="1"/>
            </p:cNvPicPr>
            <p:nvPr/>
          </p:nvPicPr>
          <p:blipFill>
            <a:blip r:embed="rId15"/>
            <a:stretch>
              <a:fillRect/>
            </a:stretch>
          </p:blipFill>
          <p:spPr>
            <a:xfrm>
              <a:off x="10340550" y="2055723"/>
              <a:ext cx="640080" cy="640080"/>
            </a:xfrm>
            <a:prstGeom prst="rect">
              <a:avLst/>
            </a:prstGeom>
          </p:spPr>
        </p:pic>
        <p:pic>
          <p:nvPicPr>
            <p:cNvPr id="34" name="Picture 33" descr="A logo on an orange background&#10;&#10;Description automatically generated with low confidence">
              <a:extLst>
                <a:ext uri="{FF2B5EF4-FFF2-40B4-BE49-F238E27FC236}">
                  <a16:creationId xmlns:a16="http://schemas.microsoft.com/office/drawing/2014/main" id="{119683E7-9010-9CA4-AAFE-601254604436}"/>
                </a:ext>
              </a:extLst>
            </p:cNvPr>
            <p:cNvPicPr>
              <a:picLocks noChangeAspect="1"/>
            </p:cNvPicPr>
            <p:nvPr/>
          </p:nvPicPr>
          <p:blipFill>
            <a:blip r:embed="rId16"/>
            <a:stretch>
              <a:fillRect/>
            </a:stretch>
          </p:blipFill>
          <p:spPr>
            <a:xfrm>
              <a:off x="5695891" y="2803784"/>
              <a:ext cx="640080" cy="640080"/>
            </a:xfrm>
            <a:prstGeom prst="rect">
              <a:avLst/>
            </a:prstGeom>
          </p:spPr>
        </p:pic>
        <p:pic>
          <p:nvPicPr>
            <p:cNvPr id="35" name="Picture 34" descr="A picture containing text, font, graphics, logo&#10;&#10;Description automatically generated">
              <a:extLst>
                <a:ext uri="{FF2B5EF4-FFF2-40B4-BE49-F238E27FC236}">
                  <a16:creationId xmlns:a16="http://schemas.microsoft.com/office/drawing/2014/main" id="{627A3D54-4AA6-84C6-BCD5-361C090E36C8}"/>
                </a:ext>
              </a:extLst>
            </p:cNvPr>
            <p:cNvPicPr>
              <a:picLocks noChangeAspect="1"/>
            </p:cNvPicPr>
            <p:nvPr/>
          </p:nvPicPr>
          <p:blipFill>
            <a:blip r:embed="rId17"/>
            <a:stretch>
              <a:fillRect/>
            </a:stretch>
          </p:blipFill>
          <p:spPr>
            <a:xfrm>
              <a:off x="6439477" y="2812833"/>
              <a:ext cx="640080" cy="640080"/>
            </a:xfrm>
            <a:prstGeom prst="rect">
              <a:avLst/>
            </a:prstGeom>
          </p:spPr>
        </p:pic>
        <p:pic>
          <p:nvPicPr>
            <p:cNvPr id="36" name="Picture 35" descr="A picture containing text, logo, font, graphics&#10;&#10;Description automatically generated">
              <a:extLst>
                <a:ext uri="{FF2B5EF4-FFF2-40B4-BE49-F238E27FC236}">
                  <a16:creationId xmlns:a16="http://schemas.microsoft.com/office/drawing/2014/main" id="{8C9CF130-5A7C-2E44-C46C-2F09BFD0F351}"/>
                </a:ext>
              </a:extLst>
            </p:cNvPr>
            <p:cNvPicPr>
              <a:picLocks noChangeAspect="1"/>
            </p:cNvPicPr>
            <p:nvPr/>
          </p:nvPicPr>
          <p:blipFill>
            <a:blip r:embed="rId18"/>
            <a:stretch>
              <a:fillRect/>
            </a:stretch>
          </p:blipFill>
          <p:spPr>
            <a:xfrm>
              <a:off x="8949541" y="2066213"/>
              <a:ext cx="640080" cy="640080"/>
            </a:xfrm>
            <a:prstGeom prst="rect">
              <a:avLst/>
            </a:prstGeom>
          </p:spPr>
        </p:pic>
        <p:pic>
          <p:nvPicPr>
            <p:cNvPr id="37" name="Picture 36" descr="A picture containing text, design, font, screenshot&#10;&#10;Description automatically generated">
              <a:extLst>
                <a:ext uri="{FF2B5EF4-FFF2-40B4-BE49-F238E27FC236}">
                  <a16:creationId xmlns:a16="http://schemas.microsoft.com/office/drawing/2014/main" id="{BC3CC844-EE09-9A6F-001D-FD673F0914DA}"/>
                </a:ext>
              </a:extLst>
            </p:cNvPr>
            <p:cNvPicPr>
              <a:picLocks noChangeAspect="1"/>
            </p:cNvPicPr>
            <p:nvPr/>
          </p:nvPicPr>
          <p:blipFill>
            <a:blip r:embed="rId19"/>
            <a:stretch>
              <a:fillRect/>
            </a:stretch>
          </p:blipFill>
          <p:spPr>
            <a:xfrm>
              <a:off x="7183063" y="2812833"/>
              <a:ext cx="640080" cy="640080"/>
            </a:xfrm>
            <a:prstGeom prst="rect">
              <a:avLst/>
            </a:prstGeom>
          </p:spPr>
        </p:pic>
        <p:pic>
          <p:nvPicPr>
            <p:cNvPr id="38" name="Picture 37" descr="A yellow sign with white text&#10;&#10;Description automatically generated with low confidence">
              <a:extLst>
                <a:ext uri="{FF2B5EF4-FFF2-40B4-BE49-F238E27FC236}">
                  <a16:creationId xmlns:a16="http://schemas.microsoft.com/office/drawing/2014/main" id="{CB785558-1858-4DBB-6DE3-DDB1540E292A}"/>
                </a:ext>
              </a:extLst>
            </p:cNvPr>
            <p:cNvPicPr>
              <a:picLocks noChangeAspect="1"/>
            </p:cNvPicPr>
            <p:nvPr/>
          </p:nvPicPr>
          <p:blipFill>
            <a:blip r:embed="rId20"/>
            <a:stretch>
              <a:fillRect/>
            </a:stretch>
          </p:blipFill>
          <p:spPr>
            <a:xfrm>
              <a:off x="7926649" y="2805035"/>
              <a:ext cx="640080" cy="640080"/>
            </a:xfrm>
            <a:prstGeom prst="rect">
              <a:avLst/>
            </a:prstGeom>
          </p:spPr>
        </p:pic>
        <p:pic>
          <p:nvPicPr>
            <p:cNvPr id="39" name="Picture 38" descr="A picture containing text, logo, mammal, graphics&#10;&#10;Description automatically generated">
              <a:extLst>
                <a:ext uri="{FF2B5EF4-FFF2-40B4-BE49-F238E27FC236}">
                  <a16:creationId xmlns:a16="http://schemas.microsoft.com/office/drawing/2014/main" id="{E5EAC7B5-27B5-DEE0-AEAE-6D3D52105471}"/>
                </a:ext>
              </a:extLst>
            </p:cNvPr>
            <p:cNvPicPr>
              <a:picLocks noChangeAspect="1"/>
            </p:cNvPicPr>
            <p:nvPr/>
          </p:nvPicPr>
          <p:blipFill>
            <a:blip r:embed="rId21"/>
            <a:stretch>
              <a:fillRect/>
            </a:stretch>
          </p:blipFill>
          <p:spPr>
            <a:xfrm>
              <a:off x="8670235" y="2793179"/>
              <a:ext cx="640080" cy="640080"/>
            </a:xfrm>
            <a:prstGeom prst="rect">
              <a:avLst/>
            </a:prstGeom>
          </p:spPr>
        </p:pic>
        <p:pic>
          <p:nvPicPr>
            <p:cNvPr id="40" name="Picture 39" descr="A picture containing text, fish, font, graphics&#10;&#10;Description automatically generated">
              <a:extLst>
                <a:ext uri="{FF2B5EF4-FFF2-40B4-BE49-F238E27FC236}">
                  <a16:creationId xmlns:a16="http://schemas.microsoft.com/office/drawing/2014/main" id="{136D410E-DBE7-7FEA-0EEA-73E5FBD18134}"/>
                </a:ext>
              </a:extLst>
            </p:cNvPr>
            <p:cNvPicPr>
              <a:picLocks noChangeAspect="1"/>
            </p:cNvPicPr>
            <p:nvPr/>
          </p:nvPicPr>
          <p:blipFill>
            <a:blip r:embed="rId22"/>
            <a:stretch>
              <a:fillRect/>
            </a:stretch>
          </p:blipFill>
          <p:spPr>
            <a:xfrm>
              <a:off x="9413821" y="2793179"/>
              <a:ext cx="640080" cy="640080"/>
            </a:xfrm>
            <a:prstGeom prst="rect">
              <a:avLst/>
            </a:prstGeom>
          </p:spPr>
        </p:pic>
        <p:pic>
          <p:nvPicPr>
            <p:cNvPr id="41" name="Picture 40" descr="A green square with white text and a tree and birds&#10;&#10;Description automatically generated with low confidence">
              <a:extLst>
                <a:ext uri="{FF2B5EF4-FFF2-40B4-BE49-F238E27FC236}">
                  <a16:creationId xmlns:a16="http://schemas.microsoft.com/office/drawing/2014/main" id="{FC307F89-5EA0-1640-D395-F783AE0C209A}"/>
                </a:ext>
              </a:extLst>
            </p:cNvPr>
            <p:cNvPicPr>
              <a:picLocks noChangeAspect="1"/>
            </p:cNvPicPr>
            <p:nvPr/>
          </p:nvPicPr>
          <p:blipFill>
            <a:blip r:embed="rId23"/>
            <a:stretch>
              <a:fillRect/>
            </a:stretch>
          </p:blipFill>
          <p:spPr>
            <a:xfrm>
              <a:off x="10157407" y="2793179"/>
              <a:ext cx="640080" cy="640080"/>
            </a:xfrm>
            <a:prstGeom prst="rect">
              <a:avLst/>
            </a:prstGeom>
          </p:spPr>
        </p:pic>
        <p:pic>
          <p:nvPicPr>
            <p:cNvPr id="42" name="Picture 41" descr="A bird with a branch on a mallet&#10;&#10;Description automatically generated with low confidence">
              <a:extLst>
                <a:ext uri="{FF2B5EF4-FFF2-40B4-BE49-F238E27FC236}">
                  <a16:creationId xmlns:a16="http://schemas.microsoft.com/office/drawing/2014/main" id="{99039965-3555-C50F-C5AE-B4FA6797A00B}"/>
                </a:ext>
              </a:extLst>
            </p:cNvPr>
            <p:cNvPicPr>
              <a:picLocks noChangeAspect="1"/>
            </p:cNvPicPr>
            <p:nvPr/>
          </p:nvPicPr>
          <p:blipFill>
            <a:blip r:embed="rId24"/>
            <a:stretch>
              <a:fillRect/>
            </a:stretch>
          </p:blipFill>
          <p:spPr>
            <a:xfrm>
              <a:off x="7504951" y="3551490"/>
              <a:ext cx="640080" cy="640080"/>
            </a:xfrm>
            <a:prstGeom prst="rect">
              <a:avLst/>
            </a:prstGeom>
          </p:spPr>
        </p:pic>
        <p:pic>
          <p:nvPicPr>
            <p:cNvPr id="43" name="Picture 42" descr="A picture containing text, logo, font, symbol&#10;&#10;Description automatically generated">
              <a:extLst>
                <a:ext uri="{FF2B5EF4-FFF2-40B4-BE49-F238E27FC236}">
                  <a16:creationId xmlns:a16="http://schemas.microsoft.com/office/drawing/2014/main" id="{B85B76C2-78E9-16DA-AE4C-82E53801FB01}"/>
                </a:ext>
              </a:extLst>
            </p:cNvPr>
            <p:cNvPicPr>
              <a:picLocks noChangeAspect="1"/>
            </p:cNvPicPr>
            <p:nvPr/>
          </p:nvPicPr>
          <p:blipFill>
            <a:blip r:embed="rId25"/>
            <a:stretch>
              <a:fillRect/>
            </a:stretch>
          </p:blipFill>
          <p:spPr>
            <a:xfrm>
              <a:off x="8283374" y="3555310"/>
              <a:ext cx="640080" cy="640080"/>
            </a:xfrm>
            <a:prstGeom prst="rect">
              <a:avLst/>
            </a:prstGeom>
          </p:spPr>
        </p:pic>
      </p:grpSp>
      <p:pic>
        <p:nvPicPr>
          <p:cNvPr id="1028" name="Picture 4" descr="Societal Impact | Home">
            <a:extLst>
              <a:ext uri="{FF2B5EF4-FFF2-40B4-BE49-F238E27FC236}">
                <a16:creationId xmlns:a16="http://schemas.microsoft.com/office/drawing/2014/main" id="{CE0527D1-5339-99DF-3387-F23E6F1C0E3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373296" y="6055898"/>
            <a:ext cx="2316486" cy="525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314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gled shot of pen on a graph">
            <a:extLst>
              <a:ext uri="{FF2B5EF4-FFF2-40B4-BE49-F238E27FC236}">
                <a16:creationId xmlns:a16="http://schemas.microsoft.com/office/drawing/2014/main" id="{41A0CCEF-39D3-13AA-0523-36C16FF770C6}"/>
              </a:ext>
            </a:extLst>
          </p:cNvPr>
          <p:cNvPicPr>
            <a:picLocks noChangeAspect="1"/>
          </p:cNvPicPr>
          <p:nvPr/>
        </p:nvPicPr>
        <p:blipFill rotWithShape="1">
          <a:blip r:embed="rId3"/>
          <a:srcRect t="5284" r="23418" b="3814"/>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47D81-CECF-E3FF-8F8B-295770D2E73D}"/>
              </a:ext>
            </a:extLst>
          </p:cNvPr>
          <p:cNvSpPr>
            <a:spLocks noGrp="1"/>
          </p:cNvSpPr>
          <p:nvPr>
            <p:ph type="title"/>
          </p:nvPr>
        </p:nvSpPr>
        <p:spPr>
          <a:xfrm>
            <a:off x="477981" y="1122363"/>
            <a:ext cx="4265814" cy="3204134"/>
          </a:xfrm>
        </p:spPr>
        <p:txBody>
          <a:bodyPr vert="horz" lIns="91440" tIns="45720" rIns="91440" bIns="45720" rtlCol="0" anchor="b">
            <a:normAutofit fontScale="90000"/>
          </a:bodyPr>
          <a:lstStyle/>
          <a:p>
            <a:r>
              <a:rPr lang="en-US" sz="4800"/>
              <a:t>Being Intentional About Your Impact by Attending to the Details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91576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6C0630-DCB3-175D-54C1-C366FC0A75E6}"/>
              </a:ext>
            </a:extLst>
          </p:cNvPr>
          <p:cNvSpPr/>
          <p:nvPr/>
        </p:nvSpPr>
        <p:spPr>
          <a:xfrm>
            <a:off x="0" y="0"/>
            <a:ext cx="12192000" cy="1710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1031630" y="484746"/>
            <a:ext cx="9893097" cy="666750"/>
          </a:xfrm>
        </p:spPr>
        <p:txBody>
          <a:bodyPr>
            <a:noAutofit/>
          </a:bodyPr>
          <a:lstStyle/>
          <a:p>
            <a:r>
              <a:rPr lang="en-US" sz="5400" b="1">
                <a:solidFill>
                  <a:schemeClr val="bg1"/>
                </a:solidFill>
              </a:rPr>
              <a:t>Impact Intention: Planning</a:t>
            </a:r>
            <a:endParaRPr lang="en-US" sz="5400" b="1">
              <a:solidFill>
                <a:schemeClr val="bg1"/>
              </a:solidFill>
              <a:ea typeface="Calibri Light"/>
              <a:cs typeface="Calibri Light"/>
            </a:endParaRPr>
          </a:p>
        </p:txBody>
      </p:sp>
      <p:sp>
        <p:nvSpPr>
          <p:cNvPr id="3" name="Content Placeholder 2"/>
          <p:cNvSpPr>
            <a:spLocks noGrp="1"/>
          </p:cNvSpPr>
          <p:nvPr>
            <p:ph idx="4294967295"/>
          </p:nvPr>
        </p:nvSpPr>
        <p:spPr>
          <a:xfrm>
            <a:off x="379580" y="1926635"/>
            <a:ext cx="11297391" cy="4859957"/>
          </a:xfrm>
          <a:noFill/>
        </p:spPr>
        <p:txBody>
          <a:bodyPr vert="horz" lIns="91440" tIns="45720" rIns="91440" bIns="45720" rtlCol="0" anchor="t">
            <a:normAutofit/>
          </a:bodyPr>
          <a:lstStyle/>
          <a:p>
            <a:pPr marL="456565" indent="-456565">
              <a:buClr>
                <a:srgbClr val="C00000"/>
              </a:buClr>
              <a:buFont typeface="Arial"/>
              <a:buChar char="•"/>
            </a:pPr>
            <a:r>
              <a:rPr lang="en-US" sz="3200">
                <a:solidFill>
                  <a:srgbClr val="001B48"/>
                </a:solidFill>
              </a:rPr>
              <a:t>Approach it the same way as your research—with excitement, creativity, rigor and commitment.</a:t>
            </a:r>
            <a:endParaRPr lang="en-US" sz="3200">
              <a:solidFill>
                <a:srgbClr val="001B48"/>
              </a:solidFill>
              <a:ea typeface="Calibri"/>
              <a:cs typeface="Calibri"/>
            </a:endParaRPr>
          </a:p>
          <a:p>
            <a:pPr marL="456565" indent="-456565">
              <a:spcAft>
                <a:spcPts val="500"/>
              </a:spcAft>
              <a:buClr>
                <a:srgbClr val="C00000"/>
              </a:buClr>
              <a:buFont typeface="Arial,Sans-Serif"/>
              <a:buChar char="•"/>
            </a:pPr>
            <a:r>
              <a:rPr lang="en-US" sz="3200">
                <a:solidFill>
                  <a:srgbClr val="001B48"/>
                </a:solidFill>
                <a:latin typeface="Calibri"/>
                <a:ea typeface="Calibri"/>
                <a:cs typeface="Arial"/>
              </a:rPr>
              <a:t>Frame your plan as a program—not just a list of activities.</a:t>
            </a:r>
          </a:p>
          <a:p>
            <a:pPr marL="456565" indent="-456565">
              <a:spcAft>
                <a:spcPts val="500"/>
              </a:spcAft>
              <a:buClr>
                <a:srgbClr val="C00000"/>
              </a:buClr>
              <a:buFont typeface="Arial,Sans-Serif"/>
              <a:buChar char="•"/>
            </a:pPr>
            <a:r>
              <a:rPr lang="en-US" sz="3200">
                <a:solidFill>
                  <a:srgbClr val="001B48"/>
                </a:solidFill>
                <a:latin typeface="Calibri"/>
                <a:ea typeface="Calibri"/>
                <a:cs typeface="Arial"/>
              </a:rPr>
              <a:t>Will you create a brand-new initiative or are there existing programs or initiatives you can work with or build on (and support)?</a:t>
            </a:r>
            <a:endParaRPr lang="en-US" sz="3200">
              <a:ea typeface="Calibri"/>
              <a:cs typeface="Calibri"/>
            </a:endParaRPr>
          </a:p>
          <a:p>
            <a:pPr marL="456565" indent="-456565">
              <a:spcAft>
                <a:spcPts val="500"/>
              </a:spcAft>
              <a:buClr>
                <a:srgbClr val="C00000"/>
              </a:buClr>
              <a:buFont typeface="Arial,Sans-Serif"/>
              <a:buChar char="•"/>
            </a:pPr>
            <a:r>
              <a:rPr lang="en-US" sz="3200">
                <a:solidFill>
                  <a:srgbClr val="001B48"/>
                </a:solidFill>
                <a:latin typeface="Calibri"/>
                <a:ea typeface="Calibri"/>
                <a:cs typeface="Calibri"/>
              </a:rPr>
              <a:t>Think</a:t>
            </a:r>
            <a:r>
              <a:rPr lang="en-US" sz="3200">
                <a:solidFill>
                  <a:srgbClr val="001B48"/>
                </a:solidFill>
                <a:ea typeface="Calibri"/>
                <a:cs typeface="Calibri"/>
              </a:rPr>
              <a:t> about who you want to partner with and why.</a:t>
            </a:r>
          </a:p>
          <a:p>
            <a:pPr marL="456565" indent="-456565">
              <a:spcAft>
                <a:spcPts val="500"/>
              </a:spcAft>
              <a:buClr>
                <a:srgbClr val="C00000"/>
              </a:buClr>
              <a:buFont typeface="Arial"/>
              <a:buChar char="•"/>
            </a:pPr>
            <a:r>
              <a:rPr lang="en-US" sz="3200">
                <a:solidFill>
                  <a:srgbClr val="001B48"/>
                </a:solidFill>
              </a:rPr>
              <a:t>How will your research </a:t>
            </a:r>
            <a:r>
              <a:rPr lang="en-US" sz="3200">
                <a:solidFill>
                  <a:srgbClr val="001B48"/>
                </a:solidFill>
                <a:ea typeface="+mn-lt"/>
                <a:cs typeface="+mn-lt"/>
              </a:rPr>
              <a:t>connect to your</a:t>
            </a:r>
            <a:r>
              <a:rPr lang="en-US" sz="3200">
                <a:solidFill>
                  <a:srgbClr val="001B48"/>
                </a:solidFill>
              </a:rPr>
              <a:t> societal or broader impact goals &amp; objectives?</a:t>
            </a:r>
            <a:endParaRPr lang="en-US" sz="3200">
              <a:solidFill>
                <a:srgbClr val="001B48"/>
              </a:solidFill>
              <a:ea typeface="Calibri"/>
              <a:cs typeface="Calibri"/>
            </a:endParaRPr>
          </a:p>
        </p:txBody>
      </p:sp>
      <p:cxnSp>
        <p:nvCxnSpPr>
          <p:cNvPr id="6" name="Straight Connector 5">
            <a:extLst>
              <a:ext uri="{FF2B5EF4-FFF2-40B4-BE49-F238E27FC236}">
                <a16:creationId xmlns:a16="http://schemas.microsoft.com/office/drawing/2014/main" id="{9E2205F2-49BA-478E-71CF-D73B7FBAD96C}"/>
              </a:ext>
            </a:extLst>
          </p:cNvPr>
          <p:cNvCxnSpPr/>
          <p:nvPr/>
        </p:nvCxnSpPr>
        <p:spPr>
          <a:xfrm>
            <a:off x="1031630" y="1413885"/>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5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29909E8-5D9F-C46C-A11E-E9C8DF391DAB}"/>
              </a:ext>
            </a:extLst>
          </p:cNvPr>
          <p:cNvPicPr>
            <a:picLocks noChangeAspect="1"/>
          </p:cNvPicPr>
          <p:nvPr/>
        </p:nvPicPr>
        <p:blipFill rotWithShape="1">
          <a:blip r:embed="rId3">
            <a:alphaModFix amt="35000"/>
          </a:blip>
          <a:srcRect t="6265" r="-2" b="-2"/>
          <a:stretch/>
        </p:blipFill>
        <p:spPr>
          <a:xfrm>
            <a:off x="20" y="10"/>
            <a:ext cx="12191980" cy="6857990"/>
          </a:xfrm>
          <a:prstGeom prst="rect">
            <a:avLst/>
          </a:prstGeom>
        </p:spPr>
      </p:pic>
      <p:sp>
        <p:nvSpPr>
          <p:cNvPr id="3" name="Title 2">
            <a:extLst>
              <a:ext uri="{FF2B5EF4-FFF2-40B4-BE49-F238E27FC236}">
                <a16:creationId xmlns:a16="http://schemas.microsoft.com/office/drawing/2014/main" id="{2CC08578-4FAB-47E1-801B-F3E0F6C8466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b="1">
                <a:solidFill>
                  <a:srgbClr val="FFFFFF"/>
                </a:solidFill>
                <a:latin typeface="+mj-lt"/>
                <a:cs typeface="+mj-cs"/>
              </a:rPr>
              <a:t>Developing Your Impact Identity</a:t>
            </a:r>
          </a:p>
        </p:txBody>
      </p:sp>
      <p:sp>
        <p:nvSpPr>
          <p:cNvPr id="2" name="Slide Number Placeholder 1">
            <a:extLst>
              <a:ext uri="{FF2B5EF4-FFF2-40B4-BE49-F238E27FC236}">
                <a16:creationId xmlns:a16="http://schemas.microsoft.com/office/drawing/2014/main" id="{9C647B63-0491-4DCD-A243-662CFA08A69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23131D21-4A4F-034C-896A-AD009F94F6BB}" type="slidenum">
              <a:rPr lang="en-US">
                <a:solidFill>
                  <a:srgbClr val="FFFFFF"/>
                </a:solidFill>
                <a:latin typeface="Calibri" panose="020F0502020204030204"/>
              </a:rPr>
              <a:pPr>
                <a:spcAft>
                  <a:spcPts val="600"/>
                </a:spcAft>
                <a:defRPr/>
              </a:pPr>
              <a:t>46</a:t>
            </a:fld>
            <a:endParaRPr lang="en-US">
              <a:solidFill>
                <a:srgbClr val="FFFFFF"/>
              </a:solidFill>
              <a:latin typeface="Calibri" panose="020F0502020204030204"/>
            </a:endParaRPr>
          </a:p>
        </p:txBody>
      </p:sp>
      <p:graphicFrame>
        <p:nvGraphicFramePr>
          <p:cNvPr id="6" name="Content Placeholder 3">
            <a:extLst>
              <a:ext uri="{FF2B5EF4-FFF2-40B4-BE49-F238E27FC236}">
                <a16:creationId xmlns:a16="http://schemas.microsoft.com/office/drawing/2014/main" id="{7F26D8EF-F409-4351-8307-D179C51BAB60}"/>
              </a:ext>
            </a:extLst>
          </p:cNvPr>
          <p:cNvGraphicFramePr>
            <a:graphicFrameLocks noGrp="1"/>
          </p:cNvGraphicFramePr>
          <p:nvPr>
            <p:ph idx="1"/>
            <p:extLst>
              <p:ext uri="{D42A27DB-BD31-4B8C-83A1-F6EECF244321}">
                <p14:modId xmlns:p14="http://schemas.microsoft.com/office/powerpoint/2010/main" val="20547268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9421149"/>
      </p:ext>
    </p:extLst>
  </p:cSld>
  <p:clrMapOvr>
    <a:overrideClrMapping bg1="dk1" tx1="lt1" bg2="dk2" tx2="lt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0C5A0C-13E4-1075-BA4E-3E5EAC05D66A}"/>
              </a:ext>
            </a:extLst>
          </p:cNvPr>
          <p:cNvSpPr/>
          <p:nvPr/>
        </p:nvSpPr>
        <p:spPr>
          <a:xfrm>
            <a:off x="0" y="0"/>
            <a:ext cx="12192000" cy="154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CA53E-7EBA-8EF4-49E3-4A5CC7890E70}"/>
              </a:ext>
            </a:extLst>
          </p:cNvPr>
          <p:cNvSpPr>
            <a:spLocks noGrp="1"/>
          </p:cNvSpPr>
          <p:nvPr>
            <p:ph type="title"/>
          </p:nvPr>
        </p:nvSpPr>
        <p:spPr>
          <a:xfrm>
            <a:off x="0" y="234497"/>
            <a:ext cx="12129646" cy="1207030"/>
          </a:xfrm>
        </p:spPr>
        <p:txBody>
          <a:bodyPr>
            <a:noAutofit/>
          </a:bodyPr>
          <a:lstStyle/>
          <a:p>
            <a:pPr algn="ctr"/>
            <a:r>
              <a:rPr lang="en-US" sz="5400" b="1">
                <a:solidFill>
                  <a:schemeClr val="bg1"/>
                </a:solidFill>
                <a:ea typeface="+mj-lt"/>
                <a:cs typeface="+mj-lt"/>
              </a:rPr>
              <a:t>Impact Intention: Explore Your </a:t>
            </a:r>
            <a:r>
              <a:rPr lang="en-US" sz="5400" b="1" i="1">
                <a:solidFill>
                  <a:schemeClr val="bg1"/>
                </a:solidFill>
                <a:ea typeface="+mj-lt"/>
                <a:cs typeface="+mj-lt"/>
              </a:rPr>
              <a:t>WHY</a:t>
            </a:r>
            <a:r>
              <a:rPr lang="en-US" sz="5400" b="1">
                <a:solidFill>
                  <a:schemeClr val="bg1"/>
                </a:solidFill>
                <a:ea typeface="+mj-lt"/>
                <a:cs typeface="+mj-lt"/>
              </a:rPr>
              <a:t> </a:t>
            </a:r>
          </a:p>
        </p:txBody>
      </p:sp>
      <p:sp>
        <p:nvSpPr>
          <p:cNvPr id="5" name="Slide Number Placeholder 4">
            <a:extLst>
              <a:ext uri="{FF2B5EF4-FFF2-40B4-BE49-F238E27FC236}">
                <a16:creationId xmlns:a16="http://schemas.microsoft.com/office/drawing/2014/main" id="{A015709D-340E-D3DA-E0EE-B9603751988D}"/>
              </a:ext>
            </a:extLst>
          </p:cNvPr>
          <p:cNvSpPr>
            <a:spLocks noGrp="1"/>
          </p:cNvSpPr>
          <p:nvPr>
            <p:ph type="sldNum" sz="quarter" idx="12"/>
          </p:nvPr>
        </p:nvSpPr>
        <p:spPr/>
        <p:txBody>
          <a:bodyPr/>
          <a:lstStyle/>
          <a:p>
            <a:pPr algn="l"/>
            <a:fld id="{FAEF9944-A4F6-4C59-AEBD-678D6480B8EA}" type="slidenum">
              <a:rPr lang="en-US" smtClean="0"/>
              <a:pPr algn="l"/>
              <a:t>47</a:t>
            </a:fld>
            <a:endParaRPr lang="en-US"/>
          </a:p>
        </p:txBody>
      </p:sp>
      <p:cxnSp>
        <p:nvCxnSpPr>
          <p:cNvPr id="7" name="Straight Connector 6">
            <a:extLst>
              <a:ext uri="{FF2B5EF4-FFF2-40B4-BE49-F238E27FC236}">
                <a16:creationId xmlns:a16="http://schemas.microsoft.com/office/drawing/2014/main" id="{CF187F6B-C283-BDAE-934A-55E03EA7CBBE}"/>
              </a:ext>
            </a:extLst>
          </p:cNvPr>
          <p:cNvCxnSpPr/>
          <p:nvPr/>
        </p:nvCxnSpPr>
        <p:spPr>
          <a:xfrm>
            <a:off x="1065125" y="1346484"/>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241EA673-DC65-033C-F5CB-47F4EB96DC3F}"/>
              </a:ext>
            </a:extLst>
          </p:cNvPr>
          <p:cNvSpPr txBox="1">
            <a:spLocks/>
          </p:cNvSpPr>
          <p:nvPr/>
        </p:nvSpPr>
        <p:spPr>
          <a:xfrm>
            <a:off x="1066855" y="2172913"/>
            <a:ext cx="8681538" cy="33565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a:cs typeface="Calibri" panose="020F0502020204030204"/>
              </a:rPr>
              <a:t>Asking </a:t>
            </a:r>
            <a:r>
              <a:rPr lang="en-US" sz="3600" b="1" i="1">
                <a:cs typeface="Calibri" panose="020F0502020204030204"/>
              </a:rPr>
              <a:t>WHY?</a:t>
            </a:r>
            <a:endParaRPr lang="en-US" sz="3600" b="1" i="1">
              <a:ea typeface="Calibri"/>
              <a:cs typeface="Calibri" panose="020F0502020204030204"/>
            </a:endParaRPr>
          </a:p>
          <a:p>
            <a:pPr>
              <a:buFont typeface="Wingdings" pitchFamily="2" charset="2"/>
              <a:buChar char="ü"/>
            </a:pPr>
            <a:r>
              <a:rPr lang="en-US" sz="3600" b="1" i="1">
                <a:solidFill>
                  <a:srgbClr val="C00000"/>
                </a:solidFill>
              </a:rPr>
              <a:t>Why do I get out of bed each day?</a:t>
            </a:r>
            <a:endParaRPr lang="en-US" sz="3600" b="1" i="1">
              <a:solidFill>
                <a:srgbClr val="C00000"/>
              </a:solidFill>
              <a:ea typeface="Calibri"/>
              <a:cs typeface="Calibri"/>
            </a:endParaRPr>
          </a:p>
          <a:p>
            <a:pPr>
              <a:buFont typeface="Wingdings" pitchFamily="2" charset="2"/>
              <a:buChar char="ü"/>
            </a:pPr>
            <a:r>
              <a:rPr lang="en-US" sz="3600" b="1" i="1">
                <a:solidFill>
                  <a:srgbClr val="C00000"/>
                </a:solidFill>
              </a:rPr>
              <a:t> Why did I choose this research field?</a:t>
            </a:r>
            <a:endParaRPr lang="en-US" sz="3600" b="1" i="1">
              <a:solidFill>
                <a:srgbClr val="C00000"/>
              </a:solidFill>
              <a:ea typeface="Calibri"/>
              <a:cs typeface="Calibri"/>
            </a:endParaRPr>
          </a:p>
          <a:p>
            <a:pPr>
              <a:buFont typeface="Wingdings" pitchFamily="2" charset="2"/>
              <a:buChar char="ü"/>
            </a:pPr>
            <a:r>
              <a:rPr lang="en-US" sz="3600" b="1" i="1">
                <a:solidFill>
                  <a:srgbClr val="C00000"/>
                </a:solidFill>
              </a:rPr>
              <a:t>Why does my research matter?</a:t>
            </a:r>
            <a:endParaRPr lang="en-US" sz="3600" b="1" i="1">
              <a:solidFill>
                <a:srgbClr val="C00000"/>
              </a:solidFill>
              <a:ea typeface="Calibri"/>
              <a:cs typeface="Calibri"/>
            </a:endParaRPr>
          </a:p>
          <a:p>
            <a:pPr>
              <a:buFont typeface="Wingdings" pitchFamily="2" charset="2"/>
              <a:buChar char="ü"/>
            </a:pPr>
            <a:r>
              <a:rPr lang="en-US" sz="3600" b="1" i="1">
                <a:solidFill>
                  <a:srgbClr val="C00000"/>
                </a:solidFill>
              </a:rPr>
              <a:t>Why should anyone care?</a:t>
            </a:r>
            <a:endParaRPr lang="en-US" sz="3600" b="1" i="1">
              <a:solidFill>
                <a:srgbClr val="C00000"/>
              </a:solidFill>
              <a:ea typeface="Calibri"/>
              <a:cs typeface="Calibri" panose="020F0502020204030204"/>
            </a:endParaRPr>
          </a:p>
        </p:txBody>
      </p:sp>
    </p:spTree>
    <p:extLst>
      <p:ext uri="{BB962C8B-B14F-4D97-AF65-F5344CB8AC3E}">
        <p14:creationId xmlns:p14="http://schemas.microsoft.com/office/powerpoint/2010/main" val="3341403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0C5A0C-13E4-1075-BA4E-3E5EAC05D66A}"/>
              </a:ext>
            </a:extLst>
          </p:cNvPr>
          <p:cNvSpPr/>
          <p:nvPr/>
        </p:nvSpPr>
        <p:spPr>
          <a:xfrm>
            <a:off x="0" y="0"/>
            <a:ext cx="12192000" cy="154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4CA53E-7EBA-8EF4-49E3-4A5CC7890E70}"/>
              </a:ext>
            </a:extLst>
          </p:cNvPr>
          <p:cNvSpPr>
            <a:spLocks noGrp="1"/>
          </p:cNvSpPr>
          <p:nvPr>
            <p:ph type="title"/>
          </p:nvPr>
        </p:nvSpPr>
        <p:spPr>
          <a:xfrm>
            <a:off x="0" y="234497"/>
            <a:ext cx="12129646" cy="1207030"/>
          </a:xfrm>
        </p:spPr>
        <p:txBody>
          <a:bodyPr>
            <a:noAutofit/>
          </a:bodyPr>
          <a:lstStyle/>
          <a:p>
            <a:pPr algn="ctr"/>
            <a:r>
              <a:rPr lang="en-US" sz="5400" b="1">
                <a:solidFill>
                  <a:schemeClr val="bg1"/>
                </a:solidFill>
              </a:rPr>
              <a:t>Impact Intention: Explore Your </a:t>
            </a:r>
            <a:r>
              <a:rPr lang="en-US" sz="5400" b="1" i="1">
                <a:solidFill>
                  <a:schemeClr val="bg1"/>
                </a:solidFill>
              </a:rPr>
              <a:t>WHY</a:t>
            </a:r>
            <a:r>
              <a:rPr lang="en-US" b="1">
                <a:solidFill>
                  <a:schemeClr val="bg1"/>
                </a:solidFill>
              </a:rPr>
              <a:t> </a:t>
            </a:r>
            <a:endParaRPr lang="en-US" b="1">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56B4B433-4606-9EEF-FBB7-3746C5113E6C}"/>
              </a:ext>
            </a:extLst>
          </p:cNvPr>
          <p:cNvSpPr>
            <a:spLocks noGrp="1"/>
          </p:cNvSpPr>
          <p:nvPr>
            <p:ph idx="1"/>
          </p:nvPr>
        </p:nvSpPr>
        <p:spPr>
          <a:xfrm>
            <a:off x="458430" y="2035520"/>
            <a:ext cx="4744272" cy="4498006"/>
          </a:xfrm>
        </p:spPr>
        <p:txBody>
          <a:bodyPr vert="horz" lIns="91440" tIns="45720" rIns="91440" bIns="45720" rtlCol="0" anchor="t">
            <a:normAutofit/>
          </a:bodyPr>
          <a:lstStyle/>
          <a:p>
            <a:pPr marL="0" indent="0">
              <a:buNone/>
            </a:pPr>
            <a:r>
              <a:rPr lang="en-US" sz="3200" b="1" i="1">
                <a:cs typeface="Calibri" panose="020F0502020204030204"/>
              </a:rPr>
              <a:t>So That</a:t>
            </a:r>
            <a:r>
              <a:rPr lang="en-US" sz="3200" b="1">
                <a:cs typeface="Calibri" panose="020F0502020204030204"/>
              </a:rPr>
              <a:t> Statement</a:t>
            </a:r>
            <a:endParaRPr lang="en-US" sz="3200" b="1">
              <a:ea typeface="Calibri"/>
              <a:cs typeface="Calibri" panose="020F0502020204030204"/>
            </a:endParaRPr>
          </a:p>
          <a:p>
            <a:pPr marL="0" indent="0">
              <a:buNone/>
            </a:pPr>
            <a:r>
              <a:rPr lang="en-US" sz="3200" b="1" i="1">
                <a:solidFill>
                  <a:srgbClr val="C00000"/>
                </a:solidFill>
              </a:rPr>
              <a:t>“I will do A, so that B,”</a:t>
            </a:r>
            <a:endParaRPr lang="en-US" sz="3200" b="1" i="1">
              <a:solidFill>
                <a:srgbClr val="C00000"/>
              </a:solidFill>
              <a:ea typeface="Calibri" panose="020F0502020204030204"/>
              <a:cs typeface="Calibri" panose="020F0502020204030204"/>
            </a:endParaRPr>
          </a:p>
          <a:p>
            <a:pPr marL="0" indent="0">
              <a:buNone/>
            </a:pPr>
            <a:r>
              <a:rPr lang="en-US" sz="3200" b="1" i="1">
                <a:solidFill>
                  <a:srgbClr val="C00000"/>
                </a:solidFill>
              </a:rPr>
              <a:t>. . .</a:t>
            </a:r>
            <a:endParaRPr lang="en-US" sz="3200" b="1" i="1">
              <a:solidFill>
                <a:srgbClr val="C00000"/>
              </a:solidFill>
              <a:ea typeface="Calibri"/>
              <a:cs typeface="Calibri"/>
            </a:endParaRPr>
          </a:p>
          <a:p>
            <a:pPr marL="0" indent="0">
              <a:buNone/>
            </a:pPr>
            <a:r>
              <a:rPr lang="en-US" sz="3200" b="1" i="1">
                <a:solidFill>
                  <a:srgbClr val="C00000"/>
                </a:solidFill>
              </a:rPr>
              <a:t>“so that X,”</a:t>
            </a:r>
            <a:endParaRPr lang="en-US" sz="3200" b="1" i="1">
              <a:solidFill>
                <a:srgbClr val="C00000"/>
              </a:solidFill>
              <a:ea typeface="Calibri"/>
              <a:cs typeface="Calibri"/>
            </a:endParaRPr>
          </a:p>
          <a:p>
            <a:pPr marL="0" indent="0">
              <a:buNone/>
            </a:pPr>
            <a:r>
              <a:rPr lang="en-US" sz="3200" b="1" i="1">
                <a:solidFill>
                  <a:srgbClr val="C00000"/>
                </a:solidFill>
              </a:rPr>
              <a:t>“so that Y,”</a:t>
            </a:r>
            <a:endParaRPr lang="en-US" sz="3200" b="1" i="1">
              <a:solidFill>
                <a:srgbClr val="C00000"/>
              </a:solidFill>
              <a:ea typeface="Calibri"/>
              <a:cs typeface="Calibri"/>
            </a:endParaRPr>
          </a:p>
          <a:p>
            <a:pPr marL="0" indent="0">
              <a:buNone/>
            </a:pPr>
            <a:r>
              <a:rPr lang="en-US" sz="3200" b="1" i="1">
                <a:solidFill>
                  <a:srgbClr val="C00000"/>
                </a:solidFill>
              </a:rPr>
              <a:t>"so that Z!”</a:t>
            </a:r>
            <a:endParaRPr lang="en-US" sz="3200" b="1" i="1">
              <a:solidFill>
                <a:srgbClr val="C00000"/>
              </a:solidFill>
              <a:ea typeface="Calibri" panose="020F0502020204030204"/>
              <a:cs typeface="Calibri"/>
            </a:endParaRPr>
          </a:p>
        </p:txBody>
      </p:sp>
      <p:sp>
        <p:nvSpPr>
          <p:cNvPr id="5" name="Slide Number Placeholder 4">
            <a:extLst>
              <a:ext uri="{FF2B5EF4-FFF2-40B4-BE49-F238E27FC236}">
                <a16:creationId xmlns:a16="http://schemas.microsoft.com/office/drawing/2014/main" id="{A015709D-340E-D3DA-E0EE-B9603751988D}"/>
              </a:ext>
            </a:extLst>
          </p:cNvPr>
          <p:cNvSpPr>
            <a:spLocks noGrp="1"/>
          </p:cNvSpPr>
          <p:nvPr>
            <p:ph type="sldNum" sz="quarter" idx="12"/>
          </p:nvPr>
        </p:nvSpPr>
        <p:spPr/>
        <p:txBody>
          <a:bodyPr/>
          <a:lstStyle/>
          <a:p>
            <a:pPr algn="l"/>
            <a:fld id="{FAEF9944-A4F6-4C59-AEBD-678D6480B8EA}" type="slidenum">
              <a:rPr lang="en-US" smtClean="0"/>
              <a:pPr algn="l"/>
              <a:t>48</a:t>
            </a:fld>
            <a:endParaRPr lang="en-US"/>
          </a:p>
        </p:txBody>
      </p:sp>
      <p:cxnSp>
        <p:nvCxnSpPr>
          <p:cNvPr id="7" name="Straight Connector 6">
            <a:extLst>
              <a:ext uri="{FF2B5EF4-FFF2-40B4-BE49-F238E27FC236}">
                <a16:creationId xmlns:a16="http://schemas.microsoft.com/office/drawing/2014/main" id="{CF187F6B-C283-BDAE-934A-55E03EA7CBBE}"/>
              </a:ext>
            </a:extLst>
          </p:cNvPr>
          <p:cNvCxnSpPr/>
          <p:nvPr/>
        </p:nvCxnSpPr>
        <p:spPr>
          <a:xfrm>
            <a:off x="1065125" y="1346484"/>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1A55007-19E5-5C91-7CAF-AAB339421E50}"/>
              </a:ext>
            </a:extLst>
          </p:cNvPr>
          <p:cNvSpPr txBox="1"/>
          <p:nvPr/>
        </p:nvSpPr>
        <p:spPr>
          <a:xfrm>
            <a:off x="5123200" y="1717146"/>
            <a:ext cx="6767312"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i="1">
                <a:solidFill>
                  <a:srgbClr val="001B48"/>
                </a:solidFill>
                <a:ea typeface="+mn-lt"/>
                <a:cs typeface="+mn-lt"/>
              </a:rPr>
              <a:t>“I will partner with Girls Who Code  to offer a coding boot camp for HS teachers, </a:t>
            </a:r>
            <a:r>
              <a:rPr lang="en-US" sz="3200" i="1">
                <a:solidFill>
                  <a:srgbClr val="C00000"/>
                </a:solidFill>
                <a:ea typeface="+mn-lt"/>
                <a:cs typeface="+mn-lt"/>
              </a:rPr>
              <a:t>so that</a:t>
            </a:r>
            <a:r>
              <a:rPr lang="en-US" sz="3200" i="1">
                <a:solidFill>
                  <a:srgbClr val="001B48"/>
                </a:solidFill>
                <a:ea typeface="+mn-lt"/>
                <a:cs typeface="+mn-lt"/>
              </a:rPr>
              <a:t> they can feel more comfortable teaching CS courses, </a:t>
            </a:r>
            <a:r>
              <a:rPr lang="en-US" sz="3200" i="1">
                <a:solidFill>
                  <a:srgbClr val="C00000"/>
                </a:solidFill>
                <a:ea typeface="+mn-lt"/>
                <a:cs typeface="+mn-lt"/>
              </a:rPr>
              <a:t>so that</a:t>
            </a:r>
            <a:r>
              <a:rPr lang="en-US" sz="3200" i="1">
                <a:solidFill>
                  <a:srgbClr val="001B48"/>
                </a:solidFill>
                <a:ea typeface="+mn-lt"/>
                <a:cs typeface="+mn-lt"/>
              </a:rPr>
              <a:t> they can encourage more girls to take CS, </a:t>
            </a:r>
            <a:r>
              <a:rPr lang="en-US" sz="3200" i="1">
                <a:solidFill>
                  <a:srgbClr val="C00000"/>
                </a:solidFill>
                <a:ea typeface="+mn-lt"/>
                <a:cs typeface="+mn-lt"/>
              </a:rPr>
              <a:t>so that</a:t>
            </a:r>
            <a:r>
              <a:rPr lang="en-US" sz="3200" i="1">
                <a:solidFill>
                  <a:srgbClr val="001B48"/>
                </a:solidFill>
                <a:ea typeface="+mn-lt"/>
                <a:cs typeface="+mn-lt"/>
              </a:rPr>
              <a:t> we get more females as CS majors, </a:t>
            </a:r>
            <a:r>
              <a:rPr lang="en-US" sz="3200" i="1">
                <a:solidFill>
                  <a:srgbClr val="C00000"/>
                </a:solidFill>
                <a:ea typeface="+mn-lt"/>
                <a:cs typeface="+mn-lt"/>
              </a:rPr>
              <a:t>so that</a:t>
            </a:r>
            <a:r>
              <a:rPr lang="en-US" sz="3200" i="1">
                <a:solidFill>
                  <a:srgbClr val="001B48"/>
                </a:solidFill>
                <a:ea typeface="+mn-lt"/>
                <a:cs typeface="+mn-lt"/>
              </a:rPr>
              <a:t> we have a more diverse CS workforce, </a:t>
            </a:r>
            <a:r>
              <a:rPr lang="en-US" sz="3200" i="1">
                <a:solidFill>
                  <a:srgbClr val="C00000"/>
                </a:solidFill>
                <a:ea typeface="+mn-lt"/>
                <a:cs typeface="+mn-lt"/>
              </a:rPr>
              <a:t>so that </a:t>
            </a:r>
            <a:r>
              <a:rPr lang="en-US" sz="3200" i="1">
                <a:solidFill>
                  <a:srgbClr val="002060"/>
                </a:solidFill>
                <a:ea typeface="+mn-lt"/>
                <a:cs typeface="+mn-lt"/>
              </a:rPr>
              <a:t>we have more innovative solutions to society's most pressing issues</a:t>
            </a:r>
            <a:r>
              <a:rPr lang="en-US" sz="3200" i="1">
                <a:solidFill>
                  <a:srgbClr val="001B48"/>
                </a:solidFill>
                <a:ea typeface="+mn-lt"/>
                <a:cs typeface="+mn-lt"/>
              </a:rPr>
              <a:t>"</a:t>
            </a:r>
            <a:endParaRPr lang="en-US" sz="3200">
              <a:ea typeface="Calibri"/>
              <a:cs typeface="Calibri" panose="020F0502020204030204"/>
            </a:endParaRPr>
          </a:p>
        </p:txBody>
      </p:sp>
    </p:spTree>
    <p:extLst>
      <p:ext uri="{BB962C8B-B14F-4D97-AF65-F5344CB8AC3E}">
        <p14:creationId xmlns:p14="http://schemas.microsoft.com/office/powerpoint/2010/main" val="114035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E94AC3-E4E8-2AAB-02E2-8FF938160D1A}"/>
              </a:ext>
            </a:extLst>
          </p:cNvPr>
          <p:cNvSpPr/>
          <p:nvPr/>
        </p:nvSpPr>
        <p:spPr>
          <a:xfrm>
            <a:off x="0" y="0"/>
            <a:ext cx="12192000" cy="1710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05F2F80-FD58-547F-B61D-42CCFB54CA40}"/>
              </a:ext>
            </a:extLst>
          </p:cNvPr>
          <p:cNvSpPr>
            <a:spLocks noGrp="1"/>
          </p:cNvSpPr>
          <p:nvPr>
            <p:ph type="title"/>
          </p:nvPr>
        </p:nvSpPr>
        <p:spPr>
          <a:xfrm>
            <a:off x="984024" y="96116"/>
            <a:ext cx="9852691" cy="1378858"/>
          </a:xfrm>
        </p:spPr>
        <p:txBody>
          <a:bodyPr vert="horz" lIns="109728" tIns="109728" rIns="109728" bIns="91440" rtlCol="0" anchor="b">
            <a:noAutofit/>
          </a:bodyPr>
          <a:lstStyle/>
          <a:p>
            <a:pPr>
              <a:lnSpc>
                <a:spcPct val="120000"/>
              </a:lnSpc>
            </a:pPr>
            <a:r>
              <a:rPr lang="en-US" sz="4800" b="1" dirty="0">
                <a:solidFill>
                  <a:schemeClr val="bg1"/>
                </a:solidFill>
              </a:rPr>
              <a:t>Impact Intention: Program Details</a:t>
            </a:r>
            <a:endParaRPr lang="en-US" sz="4800" b="1" dirty="0">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5AB2BB81-FB09-8118-727C-1375036601D1}"/>
              </a:ext>
            </a:extLst>
          </p:cNvPr>
          <p:cNvSpPr>
            <a:spLocks noGrp="1"/>
          </p:cNvSpPr>
          <p:nvPr>
            <p:ph idx="1"/>
          </p:nvPr>
        </p:nvSpPr>
        <p:spPr>
          <a:xfrm>
            <a:off x="5613831" y="1921910"/>
            <a:ext cx="6579006" cy="4820882"/>
          </a:xfrm>
        </p:spPr>
        <p:txBody>
          <a:bodyPr vert="horz" lIns="91440" tIns="45720" rIns="91440" bIns="45720" rtlCol="0" anchor="t">
            <a:noAutofit/>
          </a:bodyPr>
          <a:lstStyle/>
          <a:p>
            <a:pPr marL="0" indent="0">
              <a:spcAft>
                <a:spcPts val="600"/>
              </a:spcAft>
              <a:buClr>
                <a:srgbClr val="C00000"/>
              </a:buClr>
              <a:buNone/>
            </a:pPr>
            <a:r>
              <a:rPr lang="en-US" sz="2600" b="1" dirty="0">
                <a:solidFill>
                  <a:srgbClr val="001B48"/>
                </a:solidFill>
              </a:rPr>
              <a:t>What activities fit between </a:t>
            </a:r>
            <a:r>
              <a:rPr lang="en-US" sz="2600" b="1" i="1" dirty="0">
                <a:solidFill>
                  <a:srgbClr val="001B48"/>
                </a:solidFill>
              </a:rPr>
              <a:t>Desire</a:t>
            </a:r>
            <a:r>
              <a:rPr lang="en-US" sz="2600" b="1" dirty="0">
                <a:solidFill>
                  <a:srgbClr val="001B48"/>
                </a:solidFill>
              </a:rPr>
              <a:t> and </a:t>
            </a:r>
            <a:r>
              <a:rPr lang="en-US" sz="2600" b="1" i="1" dirty="0">
                <a:solidFill>
                  <a:srgbClr val="001B48"/>
                </a:solidFill>
              </a:rPr>
              <a:t>Reality</a:t>
            </a:r>
            <a:r>
              <a:rPr lang="en-US" sz="2600" b="1" dirty="0">
                <a:solidFill>
                  <a:srgbClr val="001B48"/>
                </a:solidFill>
              </a:rPr>
              <a:t>?</a:t>
            </a:r>
            <a:endParaRPr lang="en-US" sz="2600" dirty="0">
              <a:solidFill>
                <a:srgbClr val="001B48"/>
              </a:solidFill>
              <a:ea typeface="Calibri"/>
              <a:cs typeface="Calibri" panose="020F0502020204030204"/>
            </a:endParaRPr>
          </a:p>
          <a:p>
            <a:pPr>
              <a:spcAft>
                <a:spcPts val="600"/>
              </a:spcAft>
              <a:buClr>
                <a:srgbClr val="C00000"/>
              </a:buClr>
              <a:buFont typeface="Wingdings" pitchFamily="2" charset="2"/>
              <a:buChar char="Ø"/>
            </a:pPr>
            <a:r>
              <a:rPr lang="en-US" sz="2600" dirty="0">
                <a:solidFill>
                  <a:srgbClr val="001B48"/>
                </a:solidFill>
              </a:rPr>
              <a:t>Do activities align with your </a:t>
            </a:r>
            <a:r>
              <a:rPr lang="en-US" sz="2600" i="1" dirty="0">
                <a:solidFill>
                  <a:srgbClr val="001B48"/>
                </a:solidFill>
              </a:rPr>
              <a:t>WHY</a:t>
            </a:r>
            <a:r>
              <a:rPr lang="en-US" sz="2600" dirty="0">
                <a:solidFill>
                  <a:srgbClr val="001B48"/>
                </a:solidFill>
              </a:rPr>
              <a:t>?</a:t>
            </a:r>
            <a:endParaRPr lang="en-US" sz="2600" dirty="0">
              <a:solidFill>
                <a:srgbClr val="001B48"/>
              </a:solidFill>
              <a:ea typeface="Calibri"/>
              <a:cs typeface="Calibri"/>
            </a:endParaRPr>
          </a:p>
          <a:p>
            <a:pPr>
              <a:spcAft>
                <a:spcPts val="600"/>
              </a:spcAft>
              <a:buClr>
                <a:srgbClr val="C00000"/>
              </a:buClr>
              <a:buFont typeface="Wingdings,Sans-Serif" pitchFamily="2" charset="2"/>
              <a:buChar char="Ø"/>
            </a:pPr>
            <a:r>
              <a:rPr lang="en-US" sz="2600" dirty="0">
                <a:solidFill>
                  <a:srgbClr val="001B48"/>
                </a:solidFill>
                <a:latin typeface="Calibri"/>
                <a:ea typeface="+mn-lt"/>
                <a:cs typeface="Arial"/>
              </a:rPr>
              <a:t>What fits with your department's mission?</a:t>
            </a:r>
          </a:p>
          <a:p>
            <a:pPr>
              <a:spcAft>
                <a:spcPts val="600"/>
              </a:spcAft>
              <a:buClr>
                <a:srgbClr val="C00000"/>
              </a:buClr>
              <a:buFont typeface="Wingdings" pitchFamily="2" charset="2"/>
              <a:buChar char="Ø"/>
            </a:pPr>
            <a:r>
              <a:rPr lang="en-US" sz="2600" dirty="0">
                <a:solidFill>
                  <a:srgbClr val="001B48"/>
                </a:solidFill>
                <a:ea typeface="+mn-lt"/>
                <a:cs typeface="+mn-lt"/>
              </a:rPr>
              <a:t>What do you want to try?</a:t>
            </a:r>
            <a:endParaRPr lang="en-US" sz="2600" dirty="0">
              <a:solidFill>
                <a:srgbClr val="001B48"/>
              </a:solidFill>
              <a:ea typeface="Calibri"/>
              <a:cs typeface="Calibri"/>
            </a:endParaRPr>
          </a:p>
          <a:p>
            <a:pPr>
              <a:spcAft>
                <a:spcPts val="600"/>
              </a:spcAft>
              <a:buClr>
                <a:srgbClr val="C00000"/>
              </a:buClr>
              <a:buFont typeface="Wingdings" pitchFamily="2" charset="2"/>
              <a:buChar char="Ø"/>
            </a:pPr>
            <a:r>
              <a:rPr lang="en-US" sz="2600" dirty="0">
                <a:solidFill>
                  <a:srgbClr val="001B48"/>
                </a:solidFill>
                <a:cs typeface="Calibri"/>
              </a:rPr>
              <a:t>What do you have experience with?</a:t>
            </a:r>
            <a:endParaRPr lang="en-US" dirty="0">
              <a:ea typeface="Calibri" panose="020F0502020204030204"/>
              <a:cs typeface="Calibri" panose="020F0502020204030204"/>
            </a:endParaRPr>
          </a:p>
          <a:p>
            <a:pPr>
              <a:spcAft>
                <a:spcPts val="600"/>
              </a:spcAft>
              <a:buClr>
                <a:srgbClr val="C00000"/>
              </a:buClr>
              <a:buFont typeface="Wingdings" pitchFamily="2" charset="2"/>
              <a:buChar char="Ø"/>
            </a:pPr>
            <a:r>
              <a:rPr lang="en-US" sz="2600" dirty="0">
                <a:solidFill>
                  <a:srgbClr val="001B48"/>
                </a:solidFill>
                <a:ea typeface="Calibri"/>
                <a:cs typeface="Calibri" panose="020F0502020204030204"/>
              </a:rPr>
              <a:t>What resources are required/available?</a:t>
            </a:r>
          </a:p>
          <a:p>
            <a:pPr>
              <a:spcAft>
                <a:spcPts val="600"/>
              </a:spcAft>
              <a:buClr>
                <a:srgbClr val="C00000"/>
              </a:buClr>
              <a:buFont typeface="Wingdings" pitchFamily="2" charset="2"/>
              <a:buChar char="Ø"/>
            </a:pPr>
            <a:r>
              <a:rPr lang="en-US" sz="2600" dirty="0">
                <a:solidFill>
                  <a:srgbClr val="001B48"/>
                </a:solidFill>
                <a:ea typeface="Calibri"/>
                <a:cs typeface="Calibri" panose="020F0502020204030204"/>
              </a:rPr>
              <a:t>Will you engage your audience directly?</a:t>
            </a:r>
          </a:p>
          <a:p>
            <a:pPr>
              <a:spcAft>
                <a:spcPts val="600"/>
              </a:spcAft>
              <a:buClr>
                <a:srgbClr val="C00000"/>
              </a:buClr>
              <a:buFont typeface="Wingdings" pitchFamily="2" charset="2"/>
              <a:buChar char="Ø"/>
            </a:pPr>
            <a:r>
              <a:rPr lang="en-US" sz="2600" dirty="0">
                <a:solidFill>
                  <a:srgbClr val="001B48"/>
                </a:solidFill>
                <a:ea typeface="Calibri"/>
                <a:cs typeface="Calibri" panose="020F0502020204030204"/>
              </a:rPr>
              <a:t>Will you partner with others?</a:t>
            </a:r>
          </a:p>
        </p:txBody>
      </p:sp>
      <p:sp>
        <p:nvSpPr>
          <p:cNvPr id="2" name="Slide Number Placeholder 1">
            <a:extLst>
              <a:ext uri="{FF2B5EF4-FFF2-40B4-BE49-F238E27FC236}">
                <a16:creationId xmlns:a16="http://schemas.microsoft.com/office/drawing/2014/main" id="{FC80464E-6278-57AC-0B88-D1AC788F4B0A}"/>
              </a:ext>
            </a:extLst>
          </p:cNvPr>
          <p:cNvSpPr>
            <a:spLocks noGrp="1"/>
          </p:cNvSpPr>
          <p:nvPr>
            <p:ph type="sldNum" sz="quarter" idx="12"/>
          </p:nvPr>
        </p:nvSpPr>
        <p:spPr/>
        <p:txBody>
          <a:bodyPr/>
          <a:lstStyle/>
          <a:p>
            <a:pPr algn="l"/>
            <a:fld id="{FAEF9944-A4F6-4C59-AEBD-678D6480B8EA}" type="slidenum">
              <a:rPr lang="en-US" smtClean="0"/>
              <a:pPr algn="l"/>
              <a:t>49</a:t>
            </a:fld>
            <a:endParaRPr lang="en-US"/>
          </a:p>
        </p:txBody>
      </p:sp>
      <p:cxnSp>
        <p:nvCxnSpPr>
          <p:cNvPr id="6" name="Straight Connector 5">
            <a:extLst>
              <a:ext uri="{FF2B5EF4-FFF2-40B4-BE49-F238E27FC236}">
                <a16:creationId xmlns:a16="http://schemas.microsoft.com/office/drawing/2014/main" id="{2C7DE1B5-7530-2B35-9218-647C3CA44E6E}"/>
              </a:ext>
            </a:extLst>
          </p:cNvPr>
          <p:cNvCxnSpPr/>
          <p:nvPr/>
        </p:nvCxnSpPr>
        <p:spPr>
          <a:xfrm>
            <a:off x="1030091" y="1484960"/>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6" descr="Diagram&#10;&#10;Description automatically generated">
            <a:extLst>
              <a:ext uri="{FF2B5EF4-FFF2-40B4-BE49-F238E27FC236}">
                <a16:creationId xmlns:a16="http://schemas.microsoft.com/office/drawing/2014/main" id="{5BADFDE4-D9A5-3473-4B1E-2E32CCC117A5}"/>
              </a:ext>
            </a:extLst>
          </p:cNvPr>
          <p:cNvPicPr>
            <a:picLocks noChangeAspect="1"/>
          </p:cNvPicPr>
          <p:nvPr/>
        </p:nvPicPr>
        <p:blipFill>
          <a:blip r:embed="rId3"/>
          <a:stretch>
            <a:fillRect/>
          </a:stretch>
        </p:blipFill>
        <p:spPr>
          <a:xfrm>
            <a:off x="71900" y="1918710"/>
            <a:ext cx="5686095" cy="4938424"/>
          </a:xfrm>
          <a:prstGeom prst="rect">
            <a:avLst/>
          </a:prstGeom>
        </p:spPr>
      </p:pic>
    </p:spTree>
    <p:extLst>
      <p:ext uri="{BB962C8B-B14F-4D97-AF65-F5344CB8AC3E}">
        <p14:creationId xmlns:p14="http://schemas.microsoft.com/office/powerpoint/2010/main" val="40727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CBC5CC-2031-C109-640C-A48BEC53D62B}"/>
              </a:ext>
            </a:extLst>
          </p:cNvPr>
          <p:cNvSpPr/>
          <p:nvPr/>
        </p:nvSpPr>
        <p:spPr>
          <a:xfrm>
            <a:off x="-147145" y="-147145"/>
            <a:ext cx="12465269" cy="716805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DF7C3B5-AA20-C230-365D-799E7DCAAF24}"/>
              </a:ext>
            </a:extLst>
          </p:cNvPr>
          <p:cNvSpPr txBox="1">
            <a:spLocks/>
          </p:cNvSpPr>
          <p:nvPr/>
        </p:nvSpPr>
        <p:spPr>
          <a:xfrm>
            <a:off x="6790354" y="465577"/>
            <a:ext cx="5065315" cy="99848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solidFill>
                  <a:schemeClr val="bg1"/>
                </a:solidFill>
              </a:rPr>
              <a:t>Today’s Agenda</a:t>
            </a:r>
          </a:p>
        </p:txBody>
      </p:sp>
      <p:graphicFrame>
        <p:nvGraphicFramePr>
          <p:cNvPr id="6" name="Content Placeholder 2">
            <a:extLst>
              <a:ext uri="{FF2B5EF4-FFF2-40B4-BE49-F238E27FC236}">
                <a16:creationId xmlns:a16="http://schemas.microsoft.com/office/drawing/2014/main" id="{DE4C32AA-E401-A2E0-D21B-5C371787EB59}"/>
              </a:ext>
            </a:extLst>
          </p:cNvPr>
          <p:cNvGraphicFramePr>
            <a:graphicFrameLocks/>
          </p:cNvGraphicFramePr>
          <p:nvPr>
            <p:extLst>
              <p:ext uri="{D42A27DB-BD31-4B8C-83A1-F6EECF244321}">
                <p14:modId xmlns:p14="http://schemas.microsoft.com/office/powerpoint/2010/main" val="3334740618"/>
              </p:ext>
            </p:extLst>
          </p:nvPr>
        </p:nvGraphicFramePr>
        <p:xfrm>
          <a:off x="6383637" y="1711591"/>
          <a:ext cx="5031485" cy="5145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4" name="Picture 13" descr="Graphical user interface&#10;&#10;Description automatically generated with medium confidence">
            <a:extLst>
              <a:ext uri="{FF2B5EF4-FFF2-40B4-BE49-F238E27FC236}">
                <a16:creationId xmlns:a16="http://schemas.microsoft.com/office/drawing/2014/main" id="{7B623D8B-252C-B2FF-EB52-5103E8EBD7D4}"/>
              </a:ext>
            </a:extLst>
          </p:cNvPr>
          <p:cNvPicPr>
            <a:picLocks noChangeAspect="1"/>
          </p:cNvPicPr>
          <p:nvPr/>
        </p:nvPicPr>
        <p:blipFill>
          <a:blip r:embed="rId9"/>
          <a:stretch>
            <a:fillRect/>
          </a:stretch>
        </p:blipFill>
        <p:spPr>
          <a:xfrm>
            <a:off x="12699396" y="5966145"/>
            <a:ext cx="3489434" cy="788634"/>
          </a:xfrm>
          <a:prstGeom prst="rect">
            <a:avLst/>
          </a:prstGeom>
        </p:spPr>
      </p:pic>
      <p:pic>
        <p:nvPicPr>
          <p:cNvPr id="15" name="Picture 14">
            <a:extLst>
              <a:ext uri="{FF2B5EF4-FFF2-40B4-BE49-F238E27FC236}">
                <a16:creationId xmlns:a16="http://schemas.microsoft.com/office/drawing/2014/main" id="{5169D8D0-2713-DE92-ABCD-9D697776672B}"/>
              </a:ext>
            </a:extLst>
          </p:cNvPr>
          <p:cNvPicPr>
            <a:picLocks noChangeAspect="1"/>
          </p:cNvPicPr>
          <p:nvPr/>
        </p:nvPicPr>
        <p:blipFill>
          <a:blip r:embed="rId10">
            <a:biLevel thresh="25000"/>
          </a:blip>
          <a:stretch>
            <a:fillRect/>
          </a:stretch>
        </p:blipFill>
        <p:spPr>
          <a:xfrm>
            <a:off x="7007405" y="465577"/>
            <a:ext cx="946074" cy="745392"/>
          </a:xfrm>
          <a:prstGeom prst="rect">
            <a:avLst/>
          </a:prstGeom>
        </p:spPr>
      </p:pic>
    </p:spTree>
    <p:extLst>
      <p:ext uri="{BB962C8B-B14F-4D97-AF65-F5344CB8AC3E}">
        <p14:creationId xmlns:p14="http://schemas.microsoft.com/office/powerpoint/2010/main" val="2767470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3FF2CA-8C6E-A397-B2D4-72EF8EBAD788}"/>
              </a:ext>
            </a:extLst>
          </p:cNvPr>
          <p:cNvSpPr/>
          <p:nvPr/>
        </p:nvSpPr>
        <p:spPr>
          <a:xfrm>
            <a:off x="0" y="0"/>
            <a:ext cx="12192000" cy="1710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3FF20-DF81-1068-7331-CFBCE1A9D459}"/>
              </a:ext>
            </a:extLst>
          </p:cNvPr>
          <p:cNvSpPr>
            <a:spLocks noGrp="1"/>
          </p:cNvSpPr>
          <p:nvPr>
            <p:ph type="title"/>
          </p:nvPr>
        </p:nvSpPr>
        <p:spPr>
          <a:xfrm>
            <a:off x="961762" y="191943"/>
            <a:ext cx="10721083" cy="1325563"/>
          </a:xfrm>
        </p:spPr>
        <p:txBody>
          <a:bodyPr>
            <a:normAutofit fontScale="90000"/>
          </a:bodyPr>
          <a:lstStyle/>
          <a:p>
            <a:r>
              <a:rPr lang="en-US" sz="5400" b="1">
                <a:solidFill>
                  <a:schemeClr val="bg1"/>
                </a:solidFill>
              </a:rPr>
              <a:t>Impact Intention: Partnerships Details</a:t>
            </a:r>
            <a:endParaRPr lang="en-US" sz="5400" b="1">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0497F766-E0C8-0E19-246C-90181FB6CA4D}"/>
              </a:ext>
            </a:extLst>
          </p:cNvPr>
          <p:cNvSpPr>
            <a:spLocks noGrp="1"/>
          </p:cNvSpPr>
          <p:nvPr>
            <p:ph idx="1"/>
          </p:nvPr>
        </p:nvSpPr>
        <p:spPr>
          <a:xfrm>
            <a:off x="838200" y="1825625"/>
            <a:ext cx="10723418" cy="4715019"/>
          </a:xfrm>
        </p:spPr>
        <p:txBody>
          <a:bodyPr vert="horz" lIns="91440" tIns="45720" rIns="91440" bIns="45720" rtlCol="0" anchor="t">
            <a:normAutofit/>
          </a:bodyPr>
          <a:lstStyle/>
          <a:p>
            <a:pPr>
              <a:spcBef>
                <a:spcPts val="1200"/>
              </a:spcBef>
            </a:pPr>
            <a:r>
              <a:rPr lang="en-US" sz="3200">
                <a:latin typeface="Calibri"/>
                <a:ea typeface="Calibri"/>
                <a:cs typeface="Arial"/>
              </a:rPr>
              <a:t>Think broadly about who has a vested interest, different perspective, or community influence.</a:t>
            </a:r>
            <a:endParaRPr lang="en-US" sz="3200">
              <a:latin typeface="Calibri"/>
              <a:ea typeface="Calibri"/>
              <a:cs typeface="Calibri" panose="020F0502020204030204"/>
            </a:endParaRPr>
          </a:p>
          <a:p>
            <a:pPr>
              <a:spcBef>
                <a:spcPts val="1200"/>
              </a:spcBef>
            </a:pPr>
            <a:r>
              <a:rPr lang="en-US" sz="3200">
                <a:latin typeface="Calibri"/>
                <a:ea typeface="Calibri"/>
                <a:cs typeface="Arial"/>
              </a:rPr>
              <a:t>Talk to a variety of community voices.</a:t>
            </a:r>
          </a:p>
          <a:p>
            <a:pPr>
              <a:spcBef>
                <a:spcPts val="1200"/>
              </a:spcBef>
            </a:pPr>
            <a:r>
              <a:rPr lang="en-US" sz="3200">
                <a:latin typeface="Calibri"/>
                <a:ea typeface="Calibri"/>
                <a:cs typeface="Arial"/>
              </a:rPr>
              <a:t>Consider partner/community needs – it’s not just about the researcher’s needs, wants, etc.</a:t>
            </a:r>
          </a:p>
          <a:p>
            <a:pPr>
              <a:spcBef>
                <a:spcPts val="1200"/>
              </a:spcBef>
            </a:pPr>
            <a:r>
              <a:rPr lang="en-US" sz="3200"/>
              <a:t>Identify partnerships early and onboard them during the planning period – not at the last minute.</a:t>
            </a:r>
            <a:endParaRPr lang="en-US" sz="3200">
              <a:ea typeface="Calibri"/>
              <a:cs typeface="Calibri"/>
            </a:endParaRPr>
          </a:p>
          <a:p>
            <a:pPr>
              <a:spcBef>
                <a:spcPts val="1200"/>
              </a:spcBef>
            </a:pPr>
            <a:r>
              <a:rPr lang="en-US" sz="3200">
                <a:solidFill>
                  <a:srgbClr val="C00000"/>
                </a:solidFill>
              </a:rPr>
              <a:t>Recognize if more </a:t>
            </a:r>
            <a:r>
              <a:rPr lang="en-US" sz="3200" i="1">
                <a:solidFill>
                  <a:srgbClr val="C00000"/>
                </a:solidFill>
              </a:rPr>
              <a:t>partnership </a:t>
            </a:r>
            <a:r>
              <a:rPr lang="en-US" sz="3200">
                <a:solidFill>
                  <a:srgbClr val="C00000"/>
                </a:solidFill>
              </a:rPr>
              <a:t>work needs to be done before moving forward.</a:t>
            </a:r>
            <a:endParaRPr lang="en-US" sz="3200">
              <a:solidFill>
                <a:srgbClr val="C00000"/>
              </a:solidFill>
              <a:ea typeface="Calibri"/>
              <a:cs typeface="Calibri"/>
            </a:endParaRPr>
          </a:p>
        </p:txBody>
      </p:sp>
    </p:spTree>
    <p:extLst>
      <p:ext uri="{BB962C8B-B14F-4D97-AF65-F5344CB8AC3E}">
        <p14:creationId xmlns:p14="http://schemas.microsoft.com/office/powerpoint/2010/main" val="387499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E94AC3-E4E8-2AAB-02E2-8FF938160D1A}"/>
              </a:ext>
            </a:extLst>
          </p:cNvPr>
          <p:cNvSpPr/>
          <p:nvPr/>
        </p:nvSpPr>
        <p:spPr>
          <a:xfrm>
            <a:off x="0" y="0"/>
            <a:ext cx="12192000" cy="1710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05F2F80-FD58-547F-B61D-42CCFB54CA40}"/>
              </a:ext>
            </a:extLst>
          </p:cNvPr>
          <p:cNvSpPr>
            <a:spLocks noGrp="1"/>
          </p:cNvSpPr>
          <p:nvPr>
            <p:ph type="title"/>
          </p:nvPr>
        </p:nvSpPr>
        <p:spPr>
          <a:xfrm>
            <a:off x="211597" y="147487"/>
            <a:ext cx="11635409" cy="1344612"/>
          </a:xfrm>
        </p:spPr>
        <p:txBody>
          <a:bodyPr vert="horz" lIns="109728" tIns="109728" rIns="109728" bIns="91440" rtlCol="0" anchor="b">
            <a:noAutofit/>
          </a:bodyPr>
          <a:lstStyle/>
          <a:p>
            <a:pPr>
              <a:lnSpc>
                <a:spcPct val="120000"/>
              </a:lnSpc>
            </a:pPr>
            <a:r>
              <a:rPr lang="en-US" sz="5400" b="1">
                <a:solidFill>
                  <a:schemeClr val="bg1"/>
                </a:solidFill>
              </a:rPr>
              <a:t>Impact Intention: </a:t>
            </a:r>
            <a:r>
              <a:rPr lang="en-US" sz="5400" b="1">
                <a:solidFill>
                  <a:srgbClr val="FFFF00"/>
                </a:solidFill>
              </a:rPr>
              <a:t>Partnership </a:t>
            </a:r>
            <a:r>
              <a:rPr lang="en-US" sz="5400" b="1">
                <a:solidFill>
                  <a:schemeClr val="bg1"/>
                </a:solidFill>
              </a:rPr>
              <a:t>Activities</a:t>
            </a:r>
            <a:endParaRPr lang="en-US" sz="5400" b="1">
              <a:solidFill>
                <a:schemeClr val="bg1"/>
              </a:solidFill>
              <a:ea typeface="Calibri Light"/>
              <a:cs typeface="Calibri Light"/>
            </a:endParaRPr>
          </a:p>
        </p:txBody>
      </p:sp>
      <p:sp>
        <p:nvSpPr>
          <p:cNvPr id="3" name="Content Placeholder 2">
            <a:extLst>
              <a:ext uri="{FF2B5EF4-FFF2-40B4-BE49-F238E27FC236}">
                <a16:creationId xmlns:a16="http://schemas.microsoft.com/office/drawing/2014/main" id="{5AB2BB81-FB09-8118-727C-1375036601D1}"/>
              </a:ext>
            </a:extLst>
          </p:cNvPr>
          <p:cNvSpPr>
            <a:spLocks noGrp="1"/>
          </p:cNvSpPr>
          <p:nvPr>
            <p:ph idx="1"/>
          </p:nvPr>
        </p:nvSpPr>
        <p:spPr>
          <a:xfrm>
            <a:off x="5904932" y="1844853"/>
            <a:ext cx="5936871" cy="4820882"/>
          </a:xfrm>
        </p:spPr>
        <p:txBody>
          <a:bodyPr vert="horz" lIns="91440" tIns="45720" rIns="91440" bIns="45720" rtlCol="0" anchor="t">
            <a:noAutofit/>
          </a:bodyPr>
          <a:lstStyle/>
          <a:p>
            <a:pPr marL="0" indent="0">
              <a:spcAft>
                <a:spcPts val="600"/>
              </a:spcAft>
              <a:buClr>
                <a:srgbClr val="C00000"/>
              </a:buClr>
              <a:buNone/>
            </a:pPr>
            <a:r>
              <a:rPr lang="en-US" sz="2600" b="1">
                <a:solidFill>
                  <a:srgbClr val="001B48"/>
                </a:solidFill>
              </a:rPr>
              <a:t>What activities fit between the shared </a:t>
            </a:r>
            <a:r>
              <a:rPr lang="en-US" sz="2600" b="1" i="1">
                <a:solidFill>
                  <a:srgbClr val="001B48"/>
                </a:solidFill>
              </a:rPr>
              <a:t>Desires</a:t>
            </a:r>
            <a:r>
              <a:rPr lang="en-US" sz="2600" b="1">
                <a:solidFill>
                  <a:srgbClr val="001B48"/>
                </a:solidFill>
              </a:rPr>
              <a:t> and </a:t>
            </a:r>
            <a:r>
              <a:rPr lang="en-US" sz="2600" b="1" i="1">
                <a:solidFill>
                  <a:srgbClr val="001B48"/>
                </a:solidFill>
              </a:rPr>
              <a:t>Realities</a:t>
            </a:r>
            <a:r>
              <a:rPr lang="en-US" sz="2600" b="1">
                <a:solidFill>
                  <a:srgbClr val="001B48"/>
                </a:solidFill>
              </a:rPr>
              <a:t>?</a:t>
            </a:r>
            <a:endParaRPr lang="en-US" sz="2600">
              <a:solidFill>
                <a:srgbClr val="001B48"/>
              </a:solidFill>
              <a:cs typeface="Calibri" panose="020F0502020204030204"/>
            </a:endParaRPr>
          </a:p>
          <a:p>
            <a:pPr>
              <a:spcAft>
                <a:spcPts val="600"/>
              </a:spcAft>
              <a:buClr>
                <a:srgbClr val="C00000"/>
              </a:buClr>
              <a:buFont typeface="Wingdings" pitchFamily="2" charset="2"/>
              <a:buChar char="Ø"/>
            </a:pPr>
            <a:r>
              <a:rPr lang="en-US" sz="2600">
                <a:solidFill>
                  <a:srgbClr val="001B48"/>
                </a:solidFill>
              </a:rPr>
              <a:t>Do activities align with our </a:t>
            </a:r>
            <a:r>
              <a:rPr lang="en-US" sz="2600" i="1">
                <a:solidFill>
                  <a:srgbClr val="001B48"/>
                </a:solidFill>
              </a:rPr>
              <a:t>WHY</a:t>
            </a:r>
            <a:r>
              <a:rPr lang="en-US" sz="2600">
                <a:solidFill>
                  <a:srgbClr val="001B48"/>
                </a:solidFill>
              </a:rPr>
              <a:t>?</a:t>
            </a:r>
            <a:endParaRPr lang="en-US" sz="2600">
              <a:solidFill>
                <a:srgbClr val="001B48"/>
              </a:solidFill>
              <a:cs typeface="Calibri"/>
            </a:endParaRPr>
          </a:p>
          <a:p>
            <a:pPr>
              <a:spcAft>
                <a:spcPts val="600"/>
              </a:spcAft>
              <a:buClr>
                <a:srgbClr val="C00000"/>
              </a:buClr>
              <a:buFont typeface="Wingdings,Sans-Serif" pitchFamily="2" charset="2"/>
              <a:buChar char="Ø"/>
            </a:pPr>
            <a:r>
              <a:rPr lang="en-US" sz="2600">
                <a:solidFill>
                  <a:srgbClr val="001B48"/>
                </a:solidFill>
                <a:latin typeface="Arial"/>
                <a:ea typeface="+mn-lt"/>
                <a:cs typeface="Arial"/>
              </a:rPr>
              <a:t>What fits with our missions?</a:t>
            </a:r>
          </a:p>
          <a:p>
            <a:pPr>
              <a:spcAft>
                <a:spcPts val="600"/>
              </a:spcAft>
              <a:buClr>
                <a:srgbClr val="C00000"/>
              </a:buClr>
              <a:buFont typeface="Wingdings" pitchFamily="2" charset="2"/>
              <a:buChar char="Ø"/>
            </a:pPr>
            <a:r>
              <a:rPr lang="en-US" sz="2600">
                <a:solidFill>
                  <a:srgbClr val="001B48"/>
                </a:solidFill>
                <a:ea typeface="+mn-lt"/>
                <a:cs typeface="+mn-lt"/>
              </a:rPr>
              <a:t>What do we want to try together?</a:t>
            </a:r>
            <a:endParaRPr lang="en-US" sz="2600">
              <a:solidFill>
                <a:srgbClr val="001B48"/>
              </a:solidFill>
              <a:cs typeface="Calibri"/>
            </a:endParaRPr>
          </a:p>
          <a:p>
            <a:pPr>
              <a:spcAft>
                <a:spcPts val="600"/>
              </a:spcAft>
              <a:buClr>
                <a:srgbClr val="C00000"/>
              </a:buClr>
              <a:buFont typeface="Wingdings" pitchFamily="2" charset="2"/>
              <a:buChar char="Ø"/>
            </a:pPr>
            <a:r>
              <a:rPr lang="en-US" sz="2600">
                <a:solidFill>
                  <a:srgbClr val="001B48"/>
                </a:solidFill>
                <a:cs typeface="Calibri"/>
              </a:rPr>
              <a:t>What do we have experience with?</a:t>
            </a:r>
            <a:endParaRPr lang="en-US"/>
          </a:p>
          <a:p>
            <a:pPr>
              <a:spcAft>
                <a:spcPts val="600"/>
              </a:spcAft>
              <a:buClr>
                <a:srgbClr val="C00000"/>
              </a:buClr>
              <a:buFont typeface="Wingdings" pitchFamily="2" charset="2"/>
              <a:buChar char="Ø"/>
            </a:pPr>
            <a:r>
              <a:rPr lang="en-US" sz="2600">
                <a:solidFill>
                  <a:srgbClr val="001B48"/>
                </a:solidFill>
                <a:cs typeface="Calibri" panose="020F0502020204030204"/>
              </a:rPr>
              <a:t>What resources are required/available?</a:t>
            </a:r>
            <a:endParaRPr lang="en-US" sz="2600">
              <a:solidFill>
                <a:srgbClr val="001B48"/>
              </a:solidFill>
              <a:ea typeface="Calibri"/>
              <a:cs typeface="Calibri" panose="020F0502020204030204"/>
            </a:endParaRPr>
          </a:p>
          <a:p>
            <a:pPr>
              <a:spcAft>
                <a:spcPts val="600"/>
              </a:spcAft>
              <a:buClr>
                <a:srgbClr val="C00000"/>
              </a:buClr>
              <a:buFont typeface="Wingdings" pitchFamily="2" charset="2"/>
              <a:buChar char="Ø"/>
            </a:pPr>
            <a:r>
              <a:rPr lang="en-US" sz="2600">
                <a:solidFill>
                  <a:srgbClr val="001B48"/>
                </a:solidFill>
                <a:cs typeface="Calibri" panose="020F0502020204030204"/>
              </a:rPr>
              <a:t>Are the activities appropriate for our target audience?</a:t>
            </a:r>
            <a:endParaRPr lang="en-US" sz="2600">
              <a:solidFill>
                <a:srgbClr val="001B48"/>
              </a:solidFill>
              <a:ea typeface="Calibri"/>
              <a:cs typeface="Calibri" panose="020F0502020204030204"/>
            </a:endParaRPr>
          </a:p>
          <a:p>
            <a:endParaRPr lang="en-US" sz="2600" b="1">
              <a:cs typeface="Calibri" panose="020F0502020204030204"/>
            </a:endParaRPr>
          </a:p>
        </p:txBody>
      </p:sp>
      <p:sp>
        <p:nvSpPr>
          <p:cNvPr id="2" name="Slide Number Placeholder 1">
            <a:extLst>
              <a:ext uri="{FF2B5EF4-FFF2-40B4-BE49-F238E27FC236}">
                <a16:creationId xmlns:a16="http://schemas.microsoft.com/office/drawing/2014/main" id="{FC80464E-6278-57AC-0B88-D1AC788F4B0A}"/>
              </a:ext>
            </a:extLst>
          </p:cNvPr>
          <p:cNvSpPr>
            <a:spLocks noGrp="1"/>
          </p:cNvSpPr>
          <p:nvPr>
            <p:ph type="sldNum" sz="quarter" idx="12"/>
          </p:nvPr>
        </p:nvSpPr>
        <p:spPr/>
        <p:txBody>
          <a:bodyPr/>
          <a:lstStyle/>
          <a:p>
            <a:pPr algn="l"/>
            <a:fld id="{FAEF9944-A4F6-4C59-AEBD-678D6480B8EA}" type="slidenum">
              <a:rPr lang="en-US" smtClean="0"/>
              <a:pPr algn="l"/>
              <a:t>51</a:t>
            </a:fld>
            <a:endParaRPr lang="en-US"/>
          </a:p>
        </p:txBody>
      </p:sp>
      <p:cxnSp>
        <p:nvCxnSpPr>
          <p:cNvPr id="6" name="Straight Connector 5">
            <a:extLst>
              <a:ext uri="{FF2B5EF4-FFF2-40B4-BE49-F238E27FC236}">
                <a16:creationId xmlns:a16="http://schemas.microsoft.com/office/drawing/2014/main" id="{2C7DE1B5-7530-2B35-9218-647C3CA44E6E}"/>
              </a:ext>
            </a:extLst>
          </p:cNvPr>
          <p:cNvCxnSpPr/>
          <p:nvPr/>
        </p:nvCxnSpPr>
        <p:spPr>
          <a:xfrm>
            <a:off x="1030091" y="1484960"/>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Picture 6" descr="Diagram&#10;&#10;Description automatically generated">
            <a:extLst>
              <a:ext uri="{FF2B5EF4-FFF2-40B4-BE49-F238E27FC236}">
                <a16:creationId xmlns:a16="http://schemas.microsoft.com/office/drawing/2014/main" id="{5BADFDE4-D9A5-3473-4B1E-2E32CCC117A5}"/>
              </a:ext>
            </a:extLst>
          </p:cNvPr>
          <p:cNvPicPr>
            <a:picLocks noChangeAspect="1"/>
          </p:cNvPicPr>
          <p:nvPr/>
        </p:nvPicPr>
        <p:blipFill>
          <a:blip r:embed="rId3"/>
          <a:stretch>
            <a:fillRect/>
          </a:stretch>
        </p:blipFill>
        <p:spPr>
          <a:xfrm>
            <a:off x="89023" y="1918709"/>
            <a:ext cx="5686095" cy="4938424"/>
          </a:xfrm>
          <a:prstGeom prst="rect">
            <a:avLst/>
          </a:prstGeom>
        </p:spPr>
      </p:pic>
    </p:spTree>
    <p:extLst>
      <p:ext uri="{BB962C8B-B14F-4D97-AF65-F5344CB8AC3E}">
        <p14:creationId xmlns:p14="http://schemas.microsoft.com/office/powerpoint/2010/main" val="387785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D1B5DD-8322-1637-5E32-898D630CF9E7}"/>
              </a:ext>
            </a:extLst>
          </p:cNvPr>
          <p:cNvSpPr/>
          <p:nvPr/>
        </p:nvSpPr>
        <p:spPr>
          <a:xfrm>
            <a:off x="0" y="0"/>
            <a:ext cx="12192000" cy="14764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3131D21-4A4F-034C-896A-AD009F94F6BB}" type="slidenum">
              <a:rPr lang="en-US" smtClean="0"/>
              <a:t>52</a:t>
            </a:fld>
            <a:endParaRPr lang="en-US"/>
          </a:p>
        </p:txBody>
      </p:sp>
      <p:pic>
        <p:nvPicPr>
          <p:cNvPr id="5124" name="Picture 4" descr="Image result for sunnyside school district">
            <a:extLst>
              <a:ext uri="{FF2B5EF4-FFF2-40B4-BE49-F238E27FC236}">
                <a16:creationId xmlns:a16="http://schemas.microsoft.com/office/drawing/2014/main" id="{893804F8-3262-4430-A096-DD3C10AE40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43383" y="1682112"/>
            <a:ext cx="2476525" cy="1505553"/>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Image result for Girl Scouts Tucson">
            <a:extLst>
              <a:ext uri="{FF2B5EF4-FFF2-40B4-BE49-F238E27FC236}">
                <a16:creationId xmlns:a16="http://schemas.microsoft.com/office/drawing/2014/main" id="{50C728C7-4C02-40E2-BB8D-0E48FFE3876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38028" y="3837496"/>
            <a:ext cx="1847369" cy="174340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tucson botanical gardens">
            <a:extLst>
              <a:ext uri="{FF2B5EF4-FFF2-40B4-BE49-F238E27FC236}">
                <a16:creationId xmlns:a16="http://schemas.microsoft.com/office/drawing/2014/main" id="{30A105DC-60E5-4D67-A2FB-8D725EB7F94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86960" y="2541127"/>
            <a:ext cx="1934865" cy="226044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7B345FC5-A4AB-508F-F8FB-1440CEB20478}"/>
              </a:ext>
            </a:extLst>
          </p:cNvPr>
          <p:cNvCxnSpPr/>
          <p:nvPr/>
        </p:nvCxnSpPr>
        <p:spPr>
          <a:xfrm>
            <a:off x="264834" y="1266091"/>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5138" name="Content Placeholder 3">
            <a:extLst>
              <a:ext uri="{FF2B5EF4-FFF2-40B4-BE49-F238E27FC236}">
                <a16:creationId xmlns:a16="http://schemas.microsoft.com/office/drawing/2014/main" id="{89783A4B-FEE1-1168-A304-1E7F7C36FDAC}"/>
              </a:ext>
            </a:extLst>
          </p:cNvPr>
          <p:cNvGraphicFramePr>
            <a:graphicFrameLocks noGrp="1"/>
          </p:cNvGraphicFramePr>
          <p:nvPr>
            <p:ph idx="4294967295"/>
          </p:nvPr>
        </p:nvGraphicFramePr>
        <p:xfrm>
          <a:off x="267029" y="1667802"/>
          <a:ext cx="6476319" cy="32042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128" name="Picture 8" descr="Image result for children's museum tucson">
            <a:extLst>
              <a:ext uri="{FF2B5EF4-FFF2-40B4-BE49-F238E27FC236}">
                <a16:creationId xmlns:a16="http://schemas.microsoft.com/office/drawing/2014/main" id="{52D6737F-08B1-43A4-AF9A-885B5BFDBE1C}"/>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t="27875" b="25409"/>
          <a:stretch/>
        </p:blipFill>
        <p:spPr bwMode="auto">
          <a:xfrm>
            <a:off x="3691262" y="5075256"/>
            <a:ext cx="3120370" cy="14577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2E7C580-BC45-6EDA-1379-711AB0F89308}"/>
              </a:ext>
            </a:extLst>
          </p:cNvPr>
          <p:cNvSpPr txBox="1">
            <a:spLocks/>
          </p:cNvSpPr>
          <p:nvPr/>
        </p:nvSpPr>
        <p:spPr>
          <a:xfrm>
            <a:off x="488847" y="169577"/>
            <a:ext cx="9320031" cy="1058807"/>
          </a:xfrm>
          <a:prstGeom prst="rect">
            <a:avLst/>
          </a:prstGeom>
        </p:spPr>
        <p:txBody>
          <a:bodyPr vert="horz" lIns="109728" tIns="109728" rIns="109728" bIns="9144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chemeClr val="bg1"/>
                </a:solidFill>
              </a:rPr>
              <a:t>Impact Attention: Partnerships</a:t>
            </a:r>
          </a:p>
        </p:txBody>
      </p:sp>
      <p:pic>
        <p:nvPicPr>
          <p:cNvPr id="1026" name="Picture 2" descr="Image result for raytheon logo">
            <a:extLst>
              <a:ext uri="{FF2B5EF4-FFF2-40B4-BE49-F238E27FC236}">
                <a16:creationId xmlns:a16="http://schemas.microsoft.com/office/drawing/2014/main" id="{CA235C0A-46FD-12C3-28E4-9DECD52BF96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810" y="4974347"/>
            <a:ext cx="2673052" cy="167065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024" descr="A red and black logo&#10;&#10;Description automatically generated">
            <a:extLst>
              <a:ext uri="{FF2B5EF4-FFF2-40B4-BE49-F238E27FC236}">
                <a16:creationId xmlns:a16="http://schemas.microsoft.com/office/drawing/2014/main" id="{7E269C38-F31E-37C2-4C51-C687C620E5FB}"/>
              </a:ext>
            </a:extLst>
          </p:cNvPr>
          <p:cNvPicPr>
            <a:picLocks noChangeAspect="1"/>
          </p:cNvPicPr>
          <p:nvPr/>
        </p:nvPicPr>
        <p:blipFill>
          <a:blip r:embed="rId13"/>
          <a:stretch>
            <a:fillRect/>
          </a:stretch>
        </p:blipFill>
        <p:spPr>
          <a:xfrm>
            <a:off x="7138024" y="5366267"/>
            <a:ext cx="2864670" cy="1005690"/>
          </a:xfrm>
          <a:prstGeom prst="rect">
            <a:avLst/>
          </a:prstGeom>
        </p:spPr>
      </p:pic>
    </p:spTree>
    <p:extLst>
      <p:ext uri="{BB962C8B-B14F-4D97-AF65-F5344CB8AC3E}">
        <p14:creationId xmlns:p14="http://schemas.microsoft.com/office/powerpoint/2010/main" val="300391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D3205-1035-85BA-350C-49EDF5839ECA}"/>
              </a:ext>
            </a:extLst>
          </p:cNvPr>
          <p:cNvSpPr/>
          <p:nvPr/>
        </p:nvSpPr>
        <p:spPr>
          <a:xfrm>
            <a:off x="0" y="0"/>
            <a:ext cx="12192000" cy="14764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F67BCBD-C95C-BDB7-9973-1DC90ADB734F}"/>
              </a:ext>
            </a:extLst>
          </p:cNvPr>
          <p:cNvSpPr>
            <a:spLocks noGrp="1"/>
          </p:cNvSpPr>
          <p:nvPr>
            <p:ph type="sldNum" sz="quarter" idx="12"/>
          </p:nvPr>
        </p:nvSpPr>
        <p:spPr/>
        <p:txBody>
          <a:bodyPr/>
          <a:lstStyle/>
          <a:p>
            <a:pPr algn="l"/>
            <a:fld id="{FAEF9944-A4F6-4C59-AEBD-678D6480B8EA}" type="slidenum">
              <a:rPr lang="en-US" smtClean="0"/>
              <a:pPr algn="l"/>
              <a:t>53</a:t>
            </a:fld>
            <a:endParaRPr lang="en-US"/>
          </a:p>
        </p:txBody>
      </p:sp>
      <p:sp>
        <p:nvSpPr>
          <p:cNvPr id="4" name="Title 1">
            <a:extLst>
              <a:ext uri="{FF2B5EF4-FFF2-40B4-BE49-F238E27FC236}">
                <a16:creationId xmlns:a16="http://schemas.microsoft.com/office/drawing/2014/main" id="{205F2F80-FD58-547F-B61D-42CCFB54CA40}"/>
              </a:ext>
            </a:extLst>
          </p:cNvPr>
          <p:cNvSpPr>
            <a:spLocks noGrp="1"/>
          </p:cNvSpPr>
          <p:nvPr>
            <p:ph type="title" idx="4294967295"/>
          </p:nvPr>
        </p:nvSpPr>
        <p:spPr>
          <a:xfrm>
            <a:off x="702893" y="229509"/>
            <a:ext cx="9097423" cy="1016000"/>
          </a:xfrm>
        </p:spPr>
        <p:txBody>
          <a:bodyPr vert="horz" lIns="109728" tIns="109728" rIns="109728" bIns="91440" rtlCol="0" anchor="b">
            <a:noAutofit/>
          </a:bodyPr>
          <a:lstStyle/>
          <a:p>
            <a:r>
              <a:rPr lang="en-US" sz="5400" b="1">
                <a:solidFill>
                  <a:schemeClr val="bg1"/>
                </a:solidFill>
              </a:rPr>
              <a:t>Impact Intention: </a:t>
            </a:r>
            <a:r>
              <a:rPr lang="en-US" sz="5400" b="1">
                <a:solidFill>
                  <a:schemeClr val="bg1"/>
                </a:solidFill>
                <a:latin typeface="Calibri Light"/>
                <a:ea typeface="Calibri Light"/>
                <a:cs typeface="Calibri Light"/>
              </a:rPr>
              <a:t>Partnerships</a:t>
            </a:r>
            <a:endParaRPr lang="en-US" sz="5400" b="1">
              <a:solidFill>
                <a:schemeClr val="bg1"/>
              </a:solidFill>
            </a:endParaRPr>
          </a:p>
        </p:txBody>
      </p:sp>
      <p:sp>
        <p:nvSpPr>
          <p:cNvPr id="3" name="Content Placeholder 2">
            <a:extLst>
              <a:ext uri="{FF2B5EF4-FFF2-40B4-BE49-F238E27FC236}">
                <a16:creationId xmlns:a16="http://schemas.microsoft.com/office/drawing/2014/main" id="{5AB2BB81-FB09-8118-727C-1375036601D1}"/>
              </a:ext>
            </a:extLst>
          </p:cNvPr>
          <p:cNvSpPr>
            <a:spLocks noGrp="1"/>
          </p:cNvSpPr>
          <p:nvPr>
            <p:ph idx="4294967295"/>
          </p:nvPr>
        </p:nvSpPr>
        <p:spPr>
          <a:xfrm>
            <a:off x="430139" y="1373763"/>
            <a:ext cx="5748338" cy="5191125"/>
          </a:xfrm>
        </p:spPr>
        <p:txBody>
          <a:bodyPr vert="horz" lIns="109728" tIns="109728" rIns="109728" bIns="91440" rtlCol="0" anchor="t">
            <a:noAutofit/>
          </a:bodyPr>
          <a:lstStyle/>
          <a:p>
            <a:pPr marL="0" indent="0">
              <a:lnSpc>
                <a:spcPct val="130000"/>
              </a:lnSpc>
              <a:buClr>
                <a:srgbClr val="C00000"/>
              </a:buClr>
              <a:buNone/>
            </a:pPr>
            <a:r>
              <a:rPr lang="en-US" b="1">
                <a:solidFill>
                  <a:srgbClr val="001B48"/>
                </a:solidFill>
              </a:rPr>
              <a:t>Begin with Existing Resources</a:t>
            </a:r>
            <a:endParaRPr lang="en-US" err="1">
              <a:solidFill>
                <a:srgbClr val="001B48"/>
              </a:solidFill>
              <a:ea typeface="Calibri"/>
              <a:cs typeface="Calibri"/>
            </a:endParaRPr>
          </a:p>
          <a:p>
            <a:pPr marL="285750" lvl="1" indent="-285750">
              <a:lnSpc>
                <a:spcPct val="130000"/>
              </a:lnSpc>
              <a:spcBef>
                <a:spcPts val="200"/>
              </a:spcBef>
              <a:buClr>
                <a:srgbClr val="C00000"/>
              </a:buClr>
              <a:buFont typeface="Wingdings" pitchFamily="2" charset="2"/>
              <a:buChar char="Ø"/>
            </a:pPr>
            <a:r>
              <a:rPr lang="en-US" sz="2800">
                <a:solidFill>
                  <a:srgbClr val="001B48"/>
                </a:solidFill>
              </a:rPr>
              <a:t>Science Centers</a:t>
            </a:r>
            <a:endParaRPr lang="en-US" sz="2800">
              <a:solidFill>
                <a:srgbClr val="001B48"/>
              </a:solidFill>
              <a:ea typeface="Calibri"/>
              <a:cs typeface="Calibri"/>
            </a:endParaRPr>
          </a:p>
          <a:p>
            <a:pPr marL="285750" lvl="1" indent="-285750">
              <a:lnSpc>
                <a:spcPct val="130000"/>
              </a:lnSpc>
              <a:spcBef>
                <a:spcPts val="200"/>
              </a:spcBef>
              <a:buClr>
                <a:srgbClr val="C00000"/>
              </a:buClr>
              <a:buFont typeface="Wingdings" pitchFamily="2" charset="2"/>
              <a:buChar char="Ø"/>
            </a:pPr>
            <a:r>
              <a:rPr lang="en-US" sz="2800">
                <a:solidFill>
                  <a:srgbClr val="001B48"/>
                </a:solidFill>
              </a:rPr>
              <a:t>Poetry or Photography Centers</a:t>
            </a:r>
            <a:endParaRPr lang="en-US" sz="2800">
              <a:solidFill>
                <a:srgbClr val="001B48"/>
              </a:solidFill>
              <a:ea typeface="Calibri"/>
              <a:cs typeface="Calibri"/>
            </a:endParaRPr>
          </a:p>
          <a:p>
            <a:pPr marL="285750" lvl="1" indent="-285750">
              <a:lnSpc>
                <a:spcPct val="130000"/>
              </a:lnSpc>
              <a:spcBef>
                <a:spcPts val="200"/>
              </a:spcBef>
              <a:buClr>
                <a:srgbClr val="C00000"/>
              </a:buClr>
              <a:buFont typeface="Wingdings" pitchFamily="2" charset="2"/>
              <a:buChar char="Ø"/>
            </a:pPr>
            <a:r>
              <a:rPr lang="en-US" sz="2800">
                <a:solidFill>
                  <a:srgbClr val="001B48"/>
                </a:solidFill>
              </a:rPr>
              <a:t>Existing Café's or Lecture Series</a:t>
            </a:r>
            <a:endParaRPr lang="en-US" sz="2800">
              <a:solidFill>
                <a:srgbClr val="001B48"/>
              </a:solidFill>
              <a:ea typeface="Calibri"/>
              <a:cs typeface="Calibri"/>
            </a:endParaRPr>
          </a:p>
          <a:p>
            <a:pPr marL="285750" lvl="1" indent="-285750">
              <a:lnSpc>
                <a:spcPct val="130000"/>
              </a:lnSpc>
              <a:spcBef>
                <a:spcPts val="200"/>
              </a:spcBef>
              <a:buClr>
                <a:srgbClr val="C00000"/>
              </a:buClr>
              <a:buFont typeface="Wingdings" pitchFamily="2" charset="2"/>
              <a:buChar char="Ø"/>
            </a:pPr>
            <a:r>
              <a:rPr lang="en-US" sz="2800">
                <a:solidFill>
                  <a:srgbClr val="001B48"/>
                </a:solidFill>
              </a:rPr>
              <a:t>Academic or Industry Laboratories</a:t>
            </a:r>
            <a:endParaRPr lang="en-US" sz="2800">
              <a:solidFill>
                <a:srgbClr val="001B48"/>
              </a:solidFill>
              <a:ea typeface="Calibri"/>
              <a:cs typeface="Calibri"/>
            </a:endParaRPr>
          </a:p>
          <a:p>
            <a:pPr marL="285750" lvl="1" indent="-285750">
              <a:lnSpc>
                <a:spcPct val="130000"/>
              </a:lnSpc>
              <a:spcBef>
                <a:spcPts val="200"/>
              </a:spcBef>
              <a:buClr>
                <a:srgbClr val="C00000"/>
              </a:buClr>
              <a:buFont typeface="Wingdings,Sans-Serif" pitchFamily="2" charset="2"/>
              <a:buChar char="Ø"/>
            </a:pPr>
            <a:r>
              <a:rPr lang="en-US" sz="2800">
                <a:solidFill>
                  <a:srgbClr val="001B48"/>
                </a:solidFill>
                <a:latin typeface="Calibri"/>
                <a:ea typeface="Calibri"/>
                <a:cs typeface="Arial"/>
              </a:rPr>
              <a:t>Museums</a:t>
            </a:r>
          </a:p>
          <a:p>
            <a:pPr marL="285750" lvl="1" indent="-285750">
              <a:lnSpc>
                <a:spcPct val="130000"/>
              </a:lnSpc>
              <a:spcBef>
                <a:spcPts val="200"/>
              </a:spcBef>
              <a:buClr>
                <a:srgbClr val="C00000"/>
              </a:buClr>
              <a:buFont typeface="Wingdings,Sans-Serif" pitchFamily="2" charset="2"/>
              <a:buChar char="Ø"/>
            </a:pPr>
            <a:r>
              <a:rPr lang="en-US" sz="2800">
                <a:solidFill>
                  <a:srgbClr val="001B48"/>
                </a:solidFill>
                <a:ea typeface="Calibri"/>
                <a:cs typeface="Arial"/>
              </a:rPr>
              <a:t>Nonprofits</a:t>
            </a:r>
            <a:endParaRPr lang="en-US" sz="2800" err="1">
              <a:solidFill>
                <a:srgbClr val="001B48"/>
              </a:solidFill>
              <a:ea typeface="Calibri" panose="020F0502020204030204"/>
              <a:cs typeface="Arial"/>
            </a:endParaRPr>
          </a:p>
          <a:p>
            <a:pPr marL="285750" lvl="1" indent="-285750">
              <a:lnSpc>
                <a:spcPct val="130000"/>
              </a:lnSpc>
              <a:spcBef>
                <a:spcPts val="200"/>
              </a:spcBef>
              <a:buClr>
                <a:srgbClr val="C00000"/>
              </a:buClr>
              <a:buFont typeface="Wingdings" pitchFamily="2" charset="2"/>
              <a:buChar char="Ø"/>
            </a:pPr>
            <a:r>
              <a:rPr lang="en-US" sz="2800">
                <a:solidFill>
                  <a:srgbClr val="001B48"/>
                </a:solidFill>
              </a:rPr>
              <a:t>Industrial Centers</a:t>
            </a:r>
            <a:endParaRPr lang="en-US" sz="2800">
              <a:ea typeface="Calibri"/>
              <a:cs typeface="Calibri"/>
            </a:endParaRPr>
          </a:p>
          <a:p>
            <a:pPr marL="285750" lvl="1" indent="-285750">
              <a:lnSpc>
                <a:spcPct val="130000"/>
              </a:lnSpc>
              <a:spcBef>
                <a:spcPts val="200"/>
              </a:spcBef>
              <a:buClr>
                <a:srgbClr val="C00000"/>
              </a:buClr>
              <a:buFont typeface="Wingdings" pitchFamily="2" charset="2"/>
              <a:buChar char="Ø"/>
            </a:pPr>
            <a:r>
              <a:rPr lang="en-US" sz="2800">
                <a:solidFill>
                  <a:srgbClr val="001B48"/>
                </a:solidFill>
                <a:cs typeface="Arial"/>
              </a:rPr>
              <a:t>Government</a:t>
            </a:r>
            <a:r>
              <a:rPr lang="en-US" sz="2800">
                <a:solidFill>
                  <a:srgbClr val="001B48"/>
                </a:solidFill>
                <a:latin typeface="Calibri"/>
                <a:ea typeface="Calibri"/>
                <a:cs typeface="Arial"/>
              </a:rPr>
              <a:t> agencies</a:t>
            </a:r>
            <a:endParaRPr lang="en-US" sz="2800">
              <a:solidFill>
                <a:srgbClr val="001B48"/>
              </a:solidFill>
              <a:ea typeface="Calibri"/>
              <a:cs typeface="Arial"/>
            </a:endParaRPr>
          </a:p>
        </p:txBody>
      </p:sp>
      <p:pic>
        <p:nvPicPr>
          <p:cNvPr id="16" name="Picture 4" descr="Image result for Arizona State mUseum">
            <a:extLst>
              <a:ext uri="{FF2B5EF4-FFF2-40B4-BE49-F238E27FC236}">
                <a16:creationId xmlns:a16="http://schemas.microsoft.com/office/drawing/2014/main" id="{C7D4BAEA-C92C-2C91-D607-F54C11779AB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20750" r="24341" b="4"/>
          <a:stretch/>
        </p:blipFill>
        <p:spPr bwMode="auto">
          <a:xfrm>
            <a:off x="10482429" y="1649453"/>
            <a:ext cx="1460939" cy="1457587"/>
          </a:xfrm>
          <a:custGeom>
            <a:avLst/>
            <a:gdLst/>
            <a:ahLst/>
            <a:cxnLst/>
            <a:rect l="l" t="t" r="r" b="b"/>
            <a:pathLst>
              <a:path w="1460939" h="1457587">
                <a:moveTo>
                  <a:pt x="666642" y="761"/>
                </a:moveTo>
                <a:cubicBezTo>
                  <a:pt x="768387" y="5517"/>
                  <a:pt x="870370" y="31296"/>
                  <a:pt x="969648" y="77394"/>
                </a:cubicBezTo>
                <a:cubicBezTo>
                  <a:pt x="1066325" y="122210"/>
                  <a:pt x="1157208" y="185808"/>
                  <a:pt x="1232533" y="261292"/>
                </a:cubicBezTo>
                <a:cubicBezTo>
                  <a:pt x="1309169" y="338066"/>
                  <a:pt x="1368001" y="424098"/>
                  <a:pt x="1407375" y="516923"/>
                </a:cubicBezTo>
                <a:cubicBezTo>
                  <a:pt x="1447612" y="611811"/>
                  <a:pt x="1465340" y="709533"/>
                  <a:pt x="1460017" y="807370"/>
                </a:cubicBezTo>
                <a:cubicBezTo>
                  <a:pt x="1454656" y="905904"/>
                  <a:pt x="1414854" y="961733"/>
                  <a:pt x="1332517" y="1068817"/>
                </a:cubicBezTo>
                <a:cubicBezTo>
                  <a:pt x="1312651" y="1094644"/>
                  <a:pt x="1292108" y="1121366"/>
                  <a:pt x="1270978" y="1150817"/>
                </a:cubicBezTo>
                <a:cubicBezTo>
                  <a:pt x="1109512" y="1375823"/>
                  <a:pt x="944354" y="1467319"/>
                  <a:pt x="718754" y="1456774"/>
                </a:cubicBezTo>
                <a:cubicBezTo>
                  <a:pt x="570692" y="1449854"/>
                  <a:pt x="466441" y="1364155"/>
                  <a:pt x="324287" y="1234229"/>
                </a:cubicBezTo>
                <a:cubicBezTo>
                  <a:pt x="308407" y="1219713"/>
                  <a:pt x="292516" y="1205360"/>
                  <a:pt x="277132" y="1191496"/>
                </a:cubicBezTo>
                <a:cubicBezTo>
                  <a:pt x="193758" y="1116266"/>
                  <a:pt x="115022" y="1045203"/>
                  <a:pt x="64157" y="969666"/>
                </a:cubicBezTo>
                <a:cubicBezTo>
                  <a:pt x="15531" y="897456"/>
                  <a:pt x="-4055" y="826369"/>
                  <a:pt x="690" y="739158"/>
                </a:cubicBezTo>
                <a:cubicBezTo>
                  <a:pt x="3663" y="684512"/>
                  <a:pt x="10339" y="631420"/>
                  <a:pt x="20512" y="580440"/>
                </a:cubicBezTo>
                <a:cubicBezTo>
                  <a:pt x="51034" y="427499"/>
                  <a:pt x="113036" y="293567"/>
                  <a:pt x="201002" y="193692"/>
                </a:cubicBezTo>
                <a:cubicBezTo>
                  <a:pt x="258389" y="128559"/>
                  <a:pt x="325666" y="78993"/>
                  <a:pt x="400969" y="46398"/>
                </a:cubicBezTo>
                <a:cubicBezTo>
                  <a:pt x="481317" y="11650"/>
                  <a:pt x="570689" y="-3724"/>
                  <a:pt x="666642" y="761"/>
                </a:cubicBez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biosphere 2">
            <a:extLst>
              <a:ext uri="{FF2B5EF4-FFF2-40B4-BE49-F238E27FC236}">
                <a16:creationId xmlns:a16="http://schemas.microsoft.com/office/drawing/2014/main" id="{FE07977C-3A7B-29F5-0E22-2D651E8386C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35560" r="29316" b="1"/>
          <a:stretch/>
        </p:blipFill>
        <p:spPr bwMode="auto">
          <a:xfrm>
            <a:off x="6997038" y="1651672"/>
            <a:ext cx="3229624" cy="3136753"/>
          </a:xfrm>
          <a:custGeom>
            <a:avLst/>
            <a:gdLst/>
            <a:ahLst/>
            <a:cxnLst/>
            <a:rect l="l" t="t" r="r" b="b"/>
            <a:pathLst>
              <a:path w="3229624" h="3136753">
                <a:moveTo>
                  <a:pt x="1381391" y="0"/>
                </a:moveTo>
                <a:cubicBezTo>
                  <a:pt x="1606564" y="0"/>
                  <a:pt x="1834785" y="45343"/>
                  <a:pt x="2059473" y="134808"/>
                </a:cubicBezTo>
                <a:cubicBezTo>
                  <a:pt x="2278271" y="221767"/>
                  <a:pt x="2486532" y="349842"/>
                  <a:pt x="2661875" y="505136"/>
                </a:cubicBezTo>
                <a:cubicBezTo>
                  <a:pt x="2840267" y="663081"/>
                  <a:pt x="2980471" y="842800"/>
                  <a:pt x="3078538" y="1039139"/>
                </a:cubicBezTo>
                <a:cubicBezTo>
                  <a:pt x="3178754" y="1239845"/>
                  <a:pt x="3229624" y="1448935"/>
                  <a:pt x="3229624" y="1660601"/>
                </a:cubicBezTo>
                <a:cubicBezTo>
                  <a:pt x="3229624" y="1873772"/>
                  <a:pt x="3148467" y="1998264"/>
                  <a:pt x="2979570" y="2237652"/>
                </a:cubicBezTo>
                <a:cubicBezTo>
                  <a:pt x="2938818" y="2295387"/>
                  <a:pt x="2896681" y="2355125"/>
                  <a:pt x="2853573" y="2420811"/>
                </a:cubicBezTo>
                <a:cubicBezTo>
                  <a:pt x="2524165" y="2922650"/>
                  <a:pt x="2170571" y="3136753"/>
                  <a:pt x="1671296" y="3136753"/>
                </a:cubicBezTo>
                <a:cubicBezTo>
                  <a:pt x="1343621" y="3136753"/>
                  <a:pt x="1103200" y="2962334"/>
                  <a:pt x="773792" y="2696300"/>
                </a:cubicBezTo>
                <a:cubicBezTo>
                  <a:pt x="736992" y="2666574"/>
                  <a:pt x="700191" y="2637206"/>
                  <a:pt x="664567" y="2608839"/>
                </a:cubicBezTo>
                <a:cubicBezTo>
                  <a:pt x="471484" y="2454908"/>
                  <a:pt x="289141" y="2309498"/>
                  <a:pt x="167788" y="2151625"/>
                </a:cubicBezTo>
                <a:cubicBezTo>
                  <a:pt x="51770" y="2000701"/>
                  <a:pt x="0" y="1849275"/>
                  <a:pt x="0" y="1660601"/>
                </a:cubicBezTo>
                <a:cubicBezTo>
                  <a:pt x="0" y="1187698"/>
                  <a:pt x="133758" y="762501"/>
                  <a:pt x="376675" y="463304"/>
                </a:cubicBezTo>
                <a:cubicBezTo>
                  <a:pt x="495532" y="316964"/>
                  <a:pt x="638093" y="203215"/>
                  <a:pt x="800406" y="125283"/>
                </a:cubicBezTo>
                <a:cubicBezTo>
                  <a:pt x="973600" y="42190"/>
                  <a:pt x="1169040" y="0"/>
                  <a:pt x="1381391" y="0"/>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8" descr="Image result for flandrau science center">
            <a:extLst>
              <a:ext uri="{FF2B5EF4-FFF2-40B4-BE49-F238E27FC236}">
                <a16:creationId xmlns:a16="http://schemas.microsoft.com/office/drawing/2014/main" id="{43C1E8D3-7361-FD57-C928-18BAC84B42C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18276" r="22424" b="-2"/>
          <a:stretch/>
        </p:blipFill>
        <p:spPr bwMode="auto">
          <a:xfrm>
            <a:off x="4690578" y="4531399"/>
            <a:ext cx="4342418" cy="2326598"/>
          </a:xfrm>
          <a:custGeom>
            <a:avLst/>
            <a:gdLst/>
            <a:ahLst/>
            <a:cxnLst/>
            <a:rect l="l" t="t" r="r" b="b"/>
            <a:pathLst>
              <a:path w="4342418" h="2326598">
                <a:moveTo>
                  <a:pt x="2095263" y="0"/>
                </a:moveTo>
                <a:cubicBezTo>
                  <a:pt x="2535842" y="0"/>
                  <a:pt x="2859100" y="212041"/>
                  <a:pt x="3302009" y="535461"/>
                </a:cubicBezTo>
                <a:cubicBezTo>
                  <a:pt x="3351489" y="571599"/>
                  <a:pt x="3400971" y="607304"/>
                  <a:pt x="3448868" y="641789"/>
                </a:cubicBezTo>
                <a:cubicBezTo>
                  <a:pt x="3708481" y="828924"/>
                  <a:pt x="3953651" y="1005699"/>
                  <a:pt x="4116817" y="1197627"/>
                </a:cubicBezTo>
                <a:cubicBezTo>
                  <a:pt x="4272807" y="1381106"/>
                  <a:pt x="4342418" y="1565193"/>
                  <a:pt x="4342418" y="1794567"/>
                </a:cubicBezTo>
                <a:cubicBezTo>
                  <a:pt x="4342418" y="1974226"/>
                  <a:pt x="4324854" y="2148221"/>
                  <a:pt x="4290737" y="2313648"/>
                </a:cubicBezTo>
                <a:lnTo>
                  <a:pt x="4287332" y="2326598"/>
                </a:lnTo>
                <a:lnTo>
                  <a:pt x="101485" y="2326598"/>
                </a:lnTo>
                <a:lnTo>
                  <a:pt x="51042" y="2177320"/>
                </a:lnTo>
                <a:cubicBezTo>
                  <a:pt x="17099" y="2051107"/>
                  <a:pt x="0" y="1923228"/>
                  <a:pt x="0" y="1794567"/>
                </a:cubicBezTo>
                <a:cubicBezTo>
                  <a:pt x="0" y="1535414"/>
                  <a:pt x="109119" y="1384068"/>
                  <a:pt x="336212" y="1093043"/>
                </a:cubicBezTo>
                <a:cubicBezTo>
                  <a:pt x="391003" y="1022854"/>
                  <a:pt x="447661" y="950229"/>
                  <a:pt x="505621" y="870376"/>
                </a:cubicBezTo>
                <a:cubicBezTo>
                  <a:pt x="948530" y="260284"/>
                  <a:pt x="1423957" y="0"/>
                  <a:pt x="2095263" y="0"/>
                </a:cubicBezTo>
                <a:close/>
              </a:path>
            </a:pathLst>
          </a:custGeom>
          <a:noFill/>
          <a:extLst>
            <a:ext uri="{909E8E84-426E-40DD-AFC4-6F175D3DCCD1}">
              <a14:hiddenFill xmlns:a14="http://schemas.microsoft.com/office/drawing/2010/main">
                <a:solidFill>
                  <a:srgbClr val="FFFFFF"/>
                </a:solidFill>
              </a14:hiddenFill>
            </a:ext>
          </a:extLst>
        </p:spPr>
      </p:pic>
      <p:pic>
        <p:nvPicPr>
          <p:cNvPr id="18" name="Picture 6" descr="Image result for Tree Ring Lab Arizona art">
            <a:extLst>
              <a:ext uri="{FF2B5EF4-FFF2-40B4-BE49-F238E27FC236}">
                <a16:creationId xmlns:a16="http://schemas.microsoft.com/office/drawing/2014/main" id="{5FC87CED-7680-6337-658E-D4335B8105B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136" r="25621" b="-2"/>
          <a:stretch/>
        </p:blipFill>
        <p:spPr bwMode="auto">
          <a:xfrm>
            <a:off x="9890800" y="4504737"/>
            <a:ext cx="2301053" cy="2353263"/>
          </a:xfrm>
          <a:custGeom>
            <a:avLst/>
            <a:gdLst/>
            <a:ahLst/>
            <a:cxnLst/>
            <a:rect l="l" t="t" r="r" b="b"/>
            <a:pathLst>
              <a:path w="2301053" h="2353263">
                <a:moveTo>
                  <a:pt x="1270369" y="0"/>
                </a:moveTo>
                <a:cubicBezTo>
                  <a:pt x="1649873" y="0"/>
                  <a:pt x="1918643" y="166182"/>
                  <a:pt x="2169031" y="555697"/>
                </a:cubicBezTo>
                <a:cubicBezTo>
                  <a:pt x="2201797" y="606681"/>
                  <a:pt x="2233825" y="653048"/>
                  <a:pt x="2264801" y="697861"/>
                </a:cubicBezTo>
                <a:lnTo>
                  <a:pt x="2301053" y="750844"/>
                </a:lnTo>
                <a:lnTo>
                  <a:pt x="2301053" y="1690961"/>
                </a:lnTo>
                <a:lnTo>
                  <a:pt x="2204569" y="1846533"/>
                </a:lnTo>
                <a:cubicBezTo>
                  <a:pt x="2151658" y="1915779"/>
                  <a:pt x="2091116" y="1981301"/>
                  <a:pt x="2023318" y="2042598"/>
                </a:cubicBezTo>
                <a:cubicBezTo>
                  <a:pt x="1890039" y="2163134"/>
                  <a:pt x="1731737" y="2262542"/>
                  <a:pt x="1565428" y="2330038"/>
                </a:cubicBezTo>
                <a:lnTo>
                  <a:pt x="1500033" y="2353263"/>
                </a:lnTo>
                <a:lnTo>
                  <a:pt x="646421" y="2353263"/>
                </a:lnTo>
                <a:lnTo>
                  <a:pt x="608395" y="2337431"/>
                </a:lnTo>
                <a:cubicBezTo>
                  <a:pt x="485021" y="2276942"/>
                  <a:pt x="376658" y="2188653"/>
                  <a:pt x="286313" y="2075066"/>
                </a:cubicBezTo>
                <a:cubicBezTo>
                  <a:pt x="101671" y="1842836"/>
                  <a:pt x="0" y="1512810"/>
                  <a:pt x="0" y="1145754"/>
                </a:cubicBezTo>
                <a:cubicBezTo>
                  <a:pt x="0" y="999309"/>
                  <a:pt x="39351" y="881777"/>
                  <a:pt x="127537" y="764633"/>
                </a:cubicBezTo>
                <a:cubicBezTo>
                  <a:pt x="219780" y="642095"/>
                  <a:pt x="358378" y="529233"/>
                  <a:pt x="505143" y="409755"/>
                </a:cubicBezTo>
                <a:cubicBezTo>
                  <a:pt x="532223" y="387738"/>
                  <a:pt x="560195" y="364941"/>
                  <a:pt x="588168" y="341869"/>
                </a:cubicBezTo>
                <a:cubicBezTo>
                  <a:pt x="838553" y="135381"/>
                  <a:pt x="1021300" y="0"/>
                  <a:pt x="1270369" y="0"/>
                </a:cubicBezTo>
                <a:close/>
              </a:path>
            </a:pathLst>
          </a:cu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F832FC9B-B1EA-34CD-55AC-FD908FC1BD38}"/>
              </a:ext>
            </a:extLst>
          </p:cNvPr>
          <p:cNvCxnSpPr>
            <a:cxnSpLocks/>
          </p:cNvCxnSpPr>
          <p:nvPr/>
        </p:nvCxnSpPr>
        <p:spPr>
          <a:xfrm>
            <a:off x="811629" y="1347787"/>
            <a:ext cx="8372564"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7526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D1B5DD-8322-1637-5E32-898D630CF9E7}"/>
              </a:ext>
            </a:extLst>
          </p:cNvPr>
          <p:cNvSpPr/>
          <p:nvPr/>
        </p:nvSpPr>
        <p:spPr>
          <a:xfrm>
            <a:off x="-226712" y="-30645"/>
            <a:ext cx="12922513" cy="1476471"/>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23131D21-4A4F-034C-896A-AD009F94F6BB}" type="slidenum">
              <a:rPr lang="en-US" smtClean="0"/>
              <a:t>54</a:t>
            </a:fld>
            <a:endParaRPr lang="en-US"/>
          </a:p>
        </p:txBody>
      </p:sp>
      <p:cxnSp>
        <p:nvCxnSpPr>
          <p:cNvPr id="13" name="Straight Connector 12">
            <a:extLst>
              <a:ext uri="{FF2B5EF4-FFF2-40B4-BE49-F238E27FC236}">
                <a16:creationId xmlns:a16="http://schemas.microsoft.com/office/drawing/2014/main" id="{7B345FC5-A4AB-508F-F8FB-1440CEB20478}"/>
              </a:ext>
            </a:extLst>
          </p:cNvPr>
          <p:cNvCxnSpPr/>
          <p:nvPr/>
        </p:nvCxnSpPr>
        <p:spPr>
          <a:xfrm>
            <a:off x="264834" y="1266091"/>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idx="4294967295"/>
          </p:nvPr>
        </p:nvSpPr>
        <p:spPr>
          <a:xfrm>
            <a:off x="431552" y="1803915"/>
            <a:ext cx="6216546" cy="4555102"/>
          </a:xfrm>
        </p:spPr>
        <p:txBody>
          <a:bodyPr vert="horz" lIns="91440" tIns="45720" rIns="91440" bIns="45720" rtlCol="0" anchor="t">
            <a:noAutofit/>
          </a:bodyPr>
          <a:lstStyle/>
          <a:p>
            <a:pPr marL="0" lvl="1" indent="0">
              <a:buNone/>
            </a:pPr>
            <a:r>
              <a:rPr lang="en-US" sz="2800" b="1">
                <a:solidFill>
                  <a:srgbClr val="001B48"/>
                </a:solidFill>
                <a:ea typeface="Calibri"/>
                <a:cs typeface="Calibri"/>
              </a:rPr>
              <a:t>Important to Discuss/Resolve:</a:t>
            </a:r>
          </a:p>
          <a:p>
            <a:pPr marL="457200" lvl="1" indent="-457200">
              <a:buClr>
                <a:srgbClr val="C00000"/>
              </a:buClr>
              <a:buFont typeface="Wingdings" pitchFamily="2" charset="2"/>
              <a:buChar char="Ø"/>
            </a:pPr>
            <a:r>
              <a:rPr lang="en-US" sz="2800">
                <a:solidFill>
                  <a:srgbClr val="001B48"/>
                </a:solidFill>
                <a:ea typeface="Calibri"/>
                <a:cs typeface="Calibri"/>
              </a:rPr>
              <a:t>Our Goals, Your Goals, My Goals</a:t>
            </a:r>
          </a:p>
          <a:p>
            <a:pPr marL="457200" lvl="1" indent="-457200">
              <a:buClr>
                <a:srgbClr val="C00000"/>
              </a:buClr>
              <a:buFont typeface="Wingdings" pitchFamily="2" charset="2"/>
              <a:buChar char="Ø"/>
            </a:pPr>
            <a:r>
              <a:rPr lang="en-US" sz="2800">
                <a:solidFill>
                  <a:srgbClr val="001B48"/>
                </a:solidFill>
                <a:ea typeface="Calibri"/>
                <a:cs typeface="Calibri"/>
              </a:rPr>
              <a:t>In-/Out-of-Scope items</a:t>
            </a:r>
          </a:p>
          <a:p>
            <a:pPr marL="457200" lvl="1" indent="-457200">
              <a:buClr>
                <a:srgbClr val="C00000"/>
              </a:buClr>
              <a:buFont typeface="Wingdings" pitchFamily="2" charset="2"/>
              <a:buChar char="Ø"/>
            </a:pPr>
            <a:r>
              <a:rPr lang="en-US" sz="2800">
                <a:solidFill>
                  <a:srgbClr val="001B48"/>
                </a:solidFill>
                <a:ea typeface="Calibri"/>
                <a:cs typeface="Calibri"/>
              </a:rPr>
              <a:t>Roles &amp; Responsibilities</a:t>
            </a:r>
          </a:p>
          <a:p>
            <a:pPr marL="457200" lvl="1" indent="-457200">
              <a:buClr>
                <a:srgbClr val="C00000"/>
              </a:buClr>
              <a:buFont typeface="Wingdings" pitchFamily="2" charset="2"/>
              <a:buChar char="Ø"/>
            </a:pPr>
            <a:r>
              <a:rPr lang="en-US" sz="2800">
                <a:solidFill>
                  <a:srgbClr val="001B48"/>
                </a:solidFill>
                <a:ea typeface="Calibri"/>
                <a:cs typeface="Calibri"/>
              </a:rPr>
              <a:t>Expectations</a:t>
            </a:r>
          </a:p>
          <a:p>
            <a:pPr marL="457200" lvl="1" indent="-457200">
              <a:buClr>
                <a:srgbClr val="C00000"/>
              </a:buClr>
              <a:buFont typeface="Wingdings" pitchFamily="2" charset="2"/>
              <a:buChar char="Ø"/>
            </a:pPr>
            <a:r>
              <a:rPr lang="en-US" sz="2800">
                <a:solidFill>
                  <a:srgbClr val="001B48"/>
                </a:solidFill>
                <a:ea typeface="Calibri"/>
                <a:cs typeface="Calibri"/>
              </a:rPr>
              <a:t>Risk Management</a:t>
            </a:r>
          </a:p>
          <a:p>
            <a:pPr marL="457200" lvl="1" indent="-457200">
              <a:buClr>
                <a:srgbClr val="C00000"/>
              </a:buClr>
              <a:buFont typeface="Wingdings" pitchFamily="2" charset="2"/>
              <a:buChar char="Ø"/>
            </a:pPr>
            <a:r>
              <a:rPr lang="en-US" sz="2800">
                <a:solidFill>
                  <a:srgbClr val="001B48"/>
                </a:solidFill>
                <a:ea typeface="Calibri"/>
                <a:cs typeface="Calibri"/>
              </a:rPr>
              <a:t>Timeline(s)</a:t>
            </a:r>
          </a:p>
          <a:p>
            <a:pPr marL="457200" lvl="1" indent="-457200">
              <a:buClr>
                <a:srgbClr val="C00000"/>
              </a:buClr>
              <a:buFont typeface="Wingdings" pitchFamily="2" charset="2"/>
              <a:buChar char="Ø"/>
            </a:pPr>
            <a:r>
              <a:rPr lang="en-US" sz="2800">
                <a:solidFill>
                  <a:srgbClr val="001B48"/>
                </a:solidFill>
                <a:ea typeface="Calibri"/>
                <a:cs typeface="Calibri"/>
              </a:rPr>
              <a:t>Communication</a:t>
            </a:r>
          </a:p>
          <a:p>
            <a:pPr marL="457200" lvl="1" indent="-457200">
              <a:buClr>
                <a:srgbClr val="C00000"/>
              </a:buClr>
              <a:buFont typeface="Wingdings" pitchFamily="2" charset="2"/>
              <a:buChar char="Ø"/>
            </a:pPr>
            <a:r>
              <a:rPr lang="en-US" sz="2800">
                <a:solidFill>
                  <a:srgbClr val="001B48"/>
                </a:solidFill>
                <a:ea typeface="Calibri"/>
                <a:cs typeface="Calibri"/>
              </a:rPr>
              <a:t>Decision making and documentation</a:t>
            </a:r>
          </a:p>
          <a:p>
            <a:pPr marL="457200" lvl="1" indent="-457200">
              <a:buClr>
                <a:srgbClr val="C00000"/>
              </a:buClr>
              <a:buFont typeface="Wingdings" pitchFamily="2" charset="2"/>
              <a:buChar char="Ø"/>
            </a:pPr>
            <a:r>
              <a:rPr lang="en-US" sz="2800">
                <a:solidFill>
                  <a:srgbClr val="001B48"/>
                </a:solidFill>
                <a:ea typeface="Calibri"/>
                <a:cs typeface="Calibri"/>
              </a:rPr>
              <a:t>Stakeholder management</a:t>
            </a:r>
          </a:p>
          <a:p>
            <a:pPr marL="0" lvl="1" indent="0">
              <a:buClr>
                <a:srgbClr val="C00000"/>
              </a:buClr>
              <a:buNone/>
            </a:pPr>
            <a:endParaRPr lang="en-US" sz="2800">
              <a:solidFill>
                <a:srgbClr val="001B48"/>
              </a:solidFill>
              <a:ea typeface="Calibri"/>
              <a:cs typeface="Calibri"/>
            </a:endParaRPr>
          </a:p>
          <a:p>
            <a:pPr marL="457200" lvl="1" indent="-457200">
              <a:buClr>
                <a:srgbClr val="C00000"/>
              </a:buClr>
              <a:buFont typeface="Wingdings" pitchFamily="2" charset="2"/>
              <a:buChar char="Ø"/>
            </a:pPr>
            <a:endParaRPr lang="en-US" sz="2800">
              <a:solidFill>
                <a:srgbClr val="001B48"/>
              </a:solidFill>
              <a:ea typeface="Calibri"/>
              <a:cs typeface="Calibri"/>
            </a:endParaRPr>
          </a:p>
          <a:p>
            <a:pPr marL="457200" lvl="1" indent="-457200">
              <a:buClr>
                <a:srgbClr val="C00000"/>
              </a:buClr>
              <a:buFont typeface="Wingdings" pitchFamily="2" charset="2"/>
              <a:buChar char="Ø"/>
            </a:pPr>
            <a:endParaRPr lang="en-US" sz="2800">
              <a:solidFill>
                <a:srgbClr val="001B48"/>
              </a:solidFill>
              <a:ea typeface="Calibri"/>
              <a:cs typeface="Calibri"/>
            </a:endParaRPr>
          </a:p>
          <a:p>
            <a:pPr marL="457200" lvl="1" indent="-457200">
              <a:buClr>
                <a:srgbClr val="C00000"/>
              </a:buClr>
              <a:buFont typeface="Wingdings" pitchFamily="2" charset="2"/>
              <a:buChar char="Ø"/>
            </a:pPr>
            <a:endParaRPr lang="en-US" sz="2800">
              <a:solidFill>
                <a:srgbClr val="001B48"/>
              </a:solidFill>
              <a:ea typeface="Calibri"/>
              <a:cs typeface="Calibri"/>
            </a:endParaRPr>
          </a:p>
        </p:txBody>
      </p:sp>
      <p:sp>
        <p:nvSpPr>
          <p:cNvPr id="5" name="Title 1">
            <a:extLst>
              <a:ext uri="{FF2B5EF4-FFF2-40B4-BE49-F238E27FC236}">
                <a16:creationId xmlns:a16="http://schemas.microsoft.com/office/drawing/2014/main" id="{32E7C580-BC45-6EDA-1379-711AB0F89308}"/>
              </a:ext>
            </a:extLst>
          </p:cNvPr>
          <p:cNvSpPr txBox="1">
            <a:spLocks/>
          </p:cNvSpPr>
          <p:nvPr/>
        </p:nvSpPr>
        <p:spPr>
          <a:xfrm>
            <a:off x="268674" y="195262"/>
            <a:ext cx="11527125" cy="1024659"/>
          </a:xfrm>
          <a:prstGeom prst="rect">
            <a:avLst/>
          </a:prstGeom>
        </p:spPr>
        <p:txBody>
          <a:bodyPr vert="horz" lIns="109728" tIns="109728" rIns="109728" bIns="9144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a:solidFill>
                  <a:schemeClr val="bg1"/>
                </a:solidFill>
              </a:rPr>
              <a:t>Impact Attention: Partner Considerations</a:t>
            </a:r>
          </a:p>
        </p:txBody>
      </p:sp>
      <p:pic>
        <p:nvPicPr>
          <p:cNvPr id="3" name="Picture 2" descr="A diagram of a company&amp;#39;s process&#10;&#10;Description automatically generated">
            <a:extLst>
              <a:ext uri="{FF2B5EF4-FFF2-40B4-BE49-F238E27FC236}">
                <a16:creationId xmlns:a16="http://schemas.microsoft.com/office/drawing/2014/main" id="{9C9299B0-2572-1879-0EAE-D0CECB71E1FF}"/>
              </a:ext>
            </a:extLst>
          </p:cNvPr>
          <p:cNvPicPr>
            <a:picLocks noChangeAspect="1"/>
          </p:cNvPicPr>
          <p:nvPr/>
        </p:nvPicPr>
        <p:blipFill>
          <a:blip r:embed="rId3"/>
          <a:stretch>
            <a:fillRect/>
          </a:stretch>
        </p:blipFill>
        <p:spPr>
          <a:xfrm>
            <a:off x="6404262" y="3297774"/>
            <a:ext cx="5669973" cy="2972745"/>
          </a:xfrm>
          <a:prstGeom prst="rect">
            <a:avLst/>
          </a:prstGeom>
        </p:spPr>
      </p:pic>
      <p:sp>
        <p:nvSpPr>
          <p:cNvPr id="7" name="TextBox 6">
            <a:extLst>
              <a:ext uri="{FF2B5EF4-FFF2-40B4-BE49-F238E27FC236}">
                <a16:creationId xmlns:a16="http://schemas.microsoft.com/office/drawing/2014/main" id="{26ED6814-538E-2B4E-F24B-A3C3436E3734}"/>
              </a:ext>
            </a:extLst>
          </p:cNvPr>
          <p:cNvSpPr txBox="1"/>
          <p:nvPr/>
        </p:nvSpPr>
        <p:spPr>
          <a:xfrm>
            <a:off x="6234545" y="1783772"/>
            <a:ext cx="583622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2B1BA"/>
                </a:solidFill>
                <a:ea typeface="Calibri"/>
                <a:cs typeface="Calibri"/>
              </a:rPr>
              <a:t>Collaborative Project Management (CoPM)</a:t>
            </a:r>
            <a:endParaRPr lang="en-US">
              <a:solidFill>
                <a:srgbClr val="02B1BA"/>
              </a:solidFill>
              <a:ea typeface="Calibri" panose="020F0502020204030204"/>
              <a:cs typeface="Calibri" panose="020F0502020204030204"/>
            </a:endParaRPr>
          </a:p>
          <a:p>
            <a:pPr algn="ctr"/>
            <a:r>
              <a:rPr lang="en-US" sz="3200" b="1">
                <a:solidFill>
                  <a:srgbClr val="477A83"/>
                </a:solidFill>
                <a:latin typeface="Verdana"/>
                <a:ea typeface="Calibri"/>
                <a:cs typeface="Calibri"/>
              </a:rPr>
              <a:t>Playbook</a:t>
            </a:r>
          </a:p>
          <a:p>
            <a:pPr algn="ctr"/>
            <a:r>
              <a:rPr lang="en-US" sz="2400">
                <a:solidFill>
                  <a:srgbClr val="00A668"/>
                </a:solidFill>
                <a:ea typeface="Calibri"/>
                <a:cs typeface="Calibri"/>
              </a:rPr>
              <a:t>for Multi-Organizational Teams</a:t>
            </a:r>
            <a:endParaRPr lang="en-US">
              <a:solidFill>
                <a:srgbClr val="00A668"/>
              </a:solidFill>
              <a:ea typeface="Calibri"/>
              <a:cs typeface="Calibri"/>
            </a:endParaRPr>
          </a:p>
        </p:txBody>
      </p:sp>
    </p:spTree>
    <p:extLst>
      <p:ext uri="{BB962C8B-B14F-4D97-AF65-F5344CB8AC3E}">
        <p14:creationId xmlns:p14="http://schemas.microsoft.com/office/powerpoint/2010/main" val="281782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 radar chart&#10;&#10;Description automatically generated">
            <a:extLst>
              <a:ext uri="{FF2B5EF4-FFF2-40B4-BE49-F238E27FC236}">
                <a16:creationId xmlns:a16="http://schemas.microsoft.com/office/drawing/2014/main" id="{2EEF9519-053D-7A0B-3B5C-41005534AC6B}"/>
              </a:ext>
            </a:extLst>
          </p:cNvPr>
          <p:cNvPicPr>
            <a:picLocks noChangeAspect="1"/>
          </p:cNvPicPr>
          <p:nvPr/>
        </p:nvPicPr>
        <p:blipFill>
          <a:blip r:embed="rId3"/>
          <a:stretch>
            <a:fillRect/>
          </a:stretch>
        </p:blipFill>
        <p:spPr>
          <a:xfrm>
            <a:off x="-10510" y="-271958"/>
            <a:ext cx="12202205" cy="7408482"/>
          </a:xfrm>
          <a:prstGeom prst="rect">
            <a:avLst/>
          </a:prstGeom>
          <a:solidFill>
            <a:srgbClr val="001B48"/>
          </a:solidFill>
        </p:spPr>
      </p:pic>
      <p:sp>
        <p:nvSpPr>
          <p:cNvPr id="3" name="Title 3">
            <a:extLst>
              <a:ext uri="{FF2B5EF4-FFF2-40B4-BE49-F238E27FC236}">
                <a16:creationId xmlns:a16="http://schemas.microsoft.com/office/drawing/2014/main" id="{C36C638B-1914-15E6-0F07-AF87CA84516A}"/>
              </a:ext>
            </a:extLst>
          </p:cNvPr>
          <p:cNvSpPr txBox="1">
            <a:spLocks/>
          </p:cNvSpPr>
          <p:nvPr/>
        </p:nvSpPr>
        <p:spPr>
          <a:xfrm>
            <a:off x="825204" y="1346268"/>
            <a:ext cx="5630187" cy="4119660"/>
          </a:xfrm>
          <a:prstGeom prst="rect">
            <a:avLst/>
          </a:prstGeom>
        </p:spPr>
        <p:txBody>
          <a:bodyPr vert="horz" lIns="109728" tIns="109728" rIns="109728" bIns="9144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5400">
                <a:solidFill>
                  <a:schemeClr val="bg1"/>
                </a:solidFill>
              </a:rPr>
              <a:t>A thought to ponder . . .</a:t>
            </a:r>
          </a:p>
        </p:txBody>
      </p:sp>
      <p:sp>
        <p:nvSpPr>
          <p:cNvPr id="4" name="Content Placeholder 4">
            <a:extLst>
              <a:ext uri="{FF2B5EF4-FFF2-40B4-BE49-F238E27FC236}">
                <a16:creationId xmlns:a16="http://schemas.microsoft.com/office/drawing/2014/main" id="{381C1464-5660-3BF4-0F9C-80EA90E7E8B6}"/>
              </a:ext>
            </a:extLst>
          </p:cNvPr>
          <p:cNvSpPr txBox="1">
            <a:spLocks/>
          </p:cNvSpPr>
          <p:nvPr/>
        </p:nvSpPr>
        <p:spPr>
          <a:xfrm>
            <a:off x="5633545" y="1346269"/>
            <a:ext cx="6080884" cy="4119660"/>
          </a:xfrm>
          <a:prstGeom prst="rect">
            <a:avLst/>
          </a:prstGeom>
        </p:spPr>
        <p:txBody>
          <a:bodyPr vert="horz" lIns="109728" tIns="109728" rIns="109728" bIns="9144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Clr>
                <a:srgbClr val="C00000"/>
              </a:buClr>
              <a:buNone/>
            </a:pPr>
            <a:r>
              <a:rPr lang="en-US" sz="3200">
                <a:solidFill>
                  <a:srgbClr val="002060"/>
                </a:solidFill>
              </a:rPr>
              <a:t>How do you know if your work is having the impact you want?</a:t>
            </a:r>
            <a:endParaRPr lang="en-US"/>
          </a:p>
        </p:txBody>
      </p:sp>
      <p:pic>
        <p:nvPicPr>
          <p:cNvPr id="6" name="Picture 5">
            <a:extLst>
              <a:ext uri="{FF2B5EF4-FFF2-40B4-BE49-F238E27FC236}">
                <a16:creationId xmlns:a16="http://schemas.microsoft.com/office/drawing/2014/main" id="{21203341-C978-F489-211E-54D0828C1139}"/>
              </a:ext>
            </a:extLst>
          </p:cNvPr>
          <p:cNvPicPr>
            <a:picLocks noChangeAspect="1"/>
          </p:cNvPicPr>
          <p:nvPr/>
        </p:nvPicPr>
        <p:blipFill>
          <a:blip r:embed="rId4"/>
          <a:stretch>
            <a:fillRect/>
          </a:stretch>
        </p:blipFill>
        <p:spPr>
          <a:xfrm>
            <a:off x="8237838" y="5511731"/>
            <a:ext cx="3022716" cy="675888"/>
          </a:xfrm>
          <a:prstGeom prst="rect">
            <a:avLst/>
          </a:prstGeom>
        </p:spPr>
      </p:pic>
    </p:spTree>
    <p:extLst>
      <p:ext uri="{BB962C8B-B14F-4D97-AF65-F5344CB8AC3E}">
        <p14:creationId xmlns:p14="http://schemas.microsoft.com/office/powerpoint/2010/main" val="25775517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C7001-04B5-7D6A-3B5D-B2DBB693307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2494" b="12494"/>
          <a:stretch/>
        </p:blipFill>
        <p:spPr>
          <a:xfrm>
            <a:off x="5331890" y="1"/>
            <a:ext cx="6860110"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3" name="Content Placeholder 2">
            <a:extLst>
              <a:ext uri="{FF2B5EF4-FFF2-40B4-BE49-F238E27FC236}">
                <a16:creationId xmlns:a16="http://schemas.microsoft.com/office/drawing/2014/main" id="{3D7D7AFC-958B-71CD-7021-3912A7137003}"/>
              </a:ext>
            </a:extLst>
          </p:cNvPr>
          <p:cNvSpPr>
            <a:spLocks noGrp="1"/>
          </p:cNvSpPr>
          <p:nvPr>
            <p:ph idx="1"/>
          </p:nvPr>
        </p:nvSpPr>
        <p:spPr>
          <a:xfrm>
            <a:off x="522712" y="1566356"/>
            <a:ext cx="6425538" cy="4978242"/>
          </a:xfrm>
        </p:spPr>
        <p:txBody>
          <a:bodyPr vert="horz" lIns="91440" tIns="45720" rIns="91440" bIns="45720" rtlCol="0" anchor="t">
            <a:normAutofit/>
          </a:bodyPr>
          <a:lstStyle/>
          <a:p>
            <a:pPr marL="0" indent="0">
              <a:lnSpc>
                <a:spcPct val="130000"/>
              </a:lnSpc>
              <a:buClr>
                <a:srgbClr val="C00000"/>
              </a:buClr>
              <a:buNone/>
            </a:pPr>
            <a:r>
              <a:rPr lang="en-US" sz="5100" b="1">
                <a:solidFill>
                  <a:srgbClr val="001B48"/>
                </a:solidFill>
              </a:rPr>
              <a:t>Question to Consider:</a:t>
            </a:r>
            <a:endParaRPr lang="en-US"/>
          </a:p>
          <a:p>
            <a:pPr marL="0" indent="0">
              <a:lnSpc>
                <a:spcPct val="130000"/>
              </a:lnSpc>
              <a:buClr>
                <a:srgbClr val="C00000"/>
              </a:buClr>
              <a:buNone/>
            </a:pPr>
            <a:r>
              <a:rPr lang="en-US" sz="3600">
                <a:solidFill>
                  <a:srgbClr val="001B48"/>
                </a:solidFill>
                <a:ea typeface="Calibri"/>
                <a:cs typeface="Calibri"/>
              </a:rPr>
              <a:t>To what extent do our activities and partnerships produce the intended changes or outcomes in society?</a:t>
            </a:r>
          </a:p>
          <a:p>
            <a:pPr marL="285750" indent="-285750">
              <a:lnSpc>
                <a:spcPct val="130000"/>
              </a:lnSpc>
              <a:buFont typeface="Wingdings" pitchFamily="2" charset="2"/>
              <a:buChar char="Ø"/>
            </a:pPr>
            <a:endParaRPr lang="en-US" sz="1700"/>
          </a:p>
        </p:txBody>
      </p:sp>
      <p:sp>
        <p:nvSpPr>
          <p:cNvPr id="4" name="Slide Number Placeholder 3">
            <a:extLst>
              <a:ext uri="{FF2B5EF4-FFF2-40B4-BE49-F238E27FC236}">
                <a16:creationId xmlns:a16="http://schemas.microsoft.com/office/drawing/2014/main" id="{64AEE6A3-6A07-CE06-F435-4460D7FC7A07}"/>
              </a:ext>
            </a:extLst>
          </p:cNvPr>
          <p:cNvSpPr>
            <a:spLocks noGrp="1"/>
          </p:cNvSpPr>
          <p:nvPr>
            <p:ph type="sldNum" sz="quarter" idx="12"/>
          </p:nvPr>
        </p:nvSpPr>
        <p:spPr/>
        <p:txBody>
          <a:bodyPr/>
          <a:lstStyle/>
          <a:p>
            <a:pPr algn="l"/>
            <a:fld id="{FAEF9944-A4F6-4C59-AEBD-678D6480B8EA}" type="slidenum">
              <a:rPr lang="en-US" dirty="0" smtClean="0"/>
              <a:pPr algn="l"/>
              <a:t>56</a:t>
            </a:fld>
            <a:endParaRPr lang="en-US"/>
          </a:p>
        </p:txBody>
      </p:sp>
      <p:cxnSp>
        <p:nvCxnSpPr>
          <p:cNvPr id="10" name="Straight Connector 9">
            <a:extLst>
              <a:ext uri="{FF2B5EF4-FFF2-40B4-BE49-F238E27FC236}">
                <a16:creationId xmlns:a16="http://schemas.microsoft.com/office/drawing/2014/main" id="{9D3C73B4-6A5F-F94D-49BD-3B0C533B5B73}"/>
              </a:ext>
            </a:extLst>
          </p:cNvPr>
          <p:cNvCxnSpPr/>
          <p:nvPr/>
        </p:nvCxnSpPr>
        <p:spPr>
          <a:xfrm>
            <a:off x="1031630" y="1446961"/>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21AE13B-094D-98AB-AD61-168D3FDE8153}"/>
              </a:ext>
            </a:extLst>
          </p:cNvPr>
          <p:cNvSpPr/>
          <p:nvPr/>
        </p:nvSpPr>
        <p:spPr>
          <a:xfrm>
            <a:off x="0" y="-103909"/>
            <a:ext cx="12192000" cy="15494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8725A-0E89-E906-7AA0-DAC63BCD0FD3}"/>
              </a:ext>
            </a:extLst>
          </p:cNvPr>
          <p:cNvSpPr>
            <a:spLocks noGrp="1"/>
          </p:cNvSpPr>
          <p:nvPr>
            <p:ph type="title"/>
          </p:nvPr>
        </p:nvSpPr>
        <p:spPr>
          <a:xfrm>
            <a:off x="524927" y="139845"/>
            <a:ext cx="10361282" cy="883469"/>
          </a:xfrm>
        </p:spPr>
        <p:txBody>
          <a:bodyPr anchor="b">
            <a:noAutofit/>
          </a:bodyPr>
          <a:lstStyle/>
          <a:p>
            <a:pPr>
              <a:lnSpc>
                <a:spcPct val="120000"/>
              </a:lnSpc>
            </a:pPr>
            <a:r>
              <a:rPr lang="en-US" sz="5400" b="1">
                <a:solidFill>
                  <a:schemeClr val="bg1"/>
                </a:solidFill>
                <a:ea typeface="Calibri Light"/>
                <a:cs typeface="Calibri Light"/>
              </a:rPr>
              <a:t>Assessing Impact</a:t>
            </a:r>
          </a:p>
        </p:txBody>
      </p:sp>
      <p:sp>
        <p:nvSpPr>
          <p:cNvPr id="9" name="TextBox 8">
            <a:extLst>
              <a:ext uri="{FF2B5EF4-FFF2-40B4-BE49-F238E27FC236}">
                <a16:creationId xmlns:a16="http://schemas.microsoft.com/office/drawing/2014/main" id="{BDE222E9-E43F-958C-A4A6-54B59F0C84BE}"/>
              </a:ext>
            </a:extLst>
          </p:cNvPr>
          <p:cNvSpPr txBox="1"/>
          <p:nvPr/>
        </p:nvSpPr>
        <p:spPr>
          <a:xfrm>
            <a:off x="5332413" y="6858000"/>
            <a:ext cx="6859587" cy="317500"/>
          </a:xfrm>
          <a:prstGeom prst="rect">
            <a:avLst/>
          </a:prstGeom>
        </p:spPr>
        <p:txBody>
          <a:bodyPr>
            <a:normAutofit fontScale="92500" lnSpcReduction="20000"/>
          </a:bodyPr>
          <a:lstStyle/>
          <a:p>
            <a:r>
              <a:rPr lang="en-US">
                <a:hlinkClick r:id="rId4"/>
              </a:rPr>
              <a:t>This Photo</a:t>
            </a:r>
            <a:r>
              <a:rPr lang="en-US"/>
              <a:t> by Unknown author is licensed under </a:t>
            </a:r>
            <a:r>
              <a:rPr lang="en-US">
                <a:hlinkClick r:id="rId5"/>
              </a:rPr>
              <a:t>CC BY-SA-NC</a:t>
            </a:r>
            <a:r>
              <a:rPr lang="en-US"/>
              <a:t>.</a:t>
            </a:r>
          </a:p>
        </p:txBody>
      </p:sp>
    </p:spTree>
    <p:extLst>
      <p:ext uri="{BB962C8B-B14F-4D97-AF65-F5344CB8AC3E}">
        <p14:creationId xmlns:p14="http://schemas.microsoft.com/office/powerpoint/2010/main" val="517791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clogicmodel.png">
            <a:extLst>
              <a:ext uri="{FF2B5EF4-FFF2-40B4-BE49-F238E27FC236}">
                <a16:creationId xmlns:a16="http://schemas.microsoft.com/office/drawing/2014/main" id="{86623177-9A68-1BF3-EF49-47C35FD49826}"/>
              </a:ext>
            </a:extLst>
          </p:cNvPr>
          <p:cNvPicPr>
            <a:picLocks noChangeAspect="1"/>
          </p:cNvPicPr>
          <p:nvPr/>
        </p:nvPicPr>
        <p:blipFill>
          <a:blip r:embed="rId3"/>
          <a:stretch>
            <a:fillRect/>
          </a:stretch>
        </p:blipFill>
        <p:spPr>
          <a:xfrm>
            <a:off x="448283" y="80133"/>
            <a:ext cx="11194104" cy="6766638"/>
          </a:xfrm>
          <a:prstGeom prst="rect">
            <a:avLst/>
          </a:prstGeom>
        </p:spPr>
      </p:pic>
    </p:spTree>
    <p:extLst>
      <p:ext uri="{BB962C8B-B14F-4D97-AF65-F5344CB8AC3E}">
        <p14:creationId xmlns:p14="http://schemas.microsoft.com/office/powerpoint/2010/main" val="1261741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D1FBAB-CA2D-0E78-C758-3F049A72B0D7}"/>
              </a:ext>
            </a:extLst>
          </p:cNvPr>
          <p:cNvSpPr/>
          <p:nvPr/>
        </p:nvSpPr>
        <p:spPr>
          <a:xfrm>
            <a:off x="0" y="0"/>
            <a:ext cx="12192000" cy="1371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796918-DA03-558D-F207-BE6ECF9EB79B}"/>
              </a:ext>
            </a:extLst>
          </p:cNvPr>
          <p:cNvSpPr>
            <a:spLocks noGrp="1"/>
          </p:cNvSpPr>
          <p:nvPr>
            <p:ph type="title"/>
          </p:nvPr>
        </p:nvSpPr>
        <p:spPr>
          <a:xfrm>
            <a:off x="838200" y="46037"/>
            <a:ext cx="10515600" cy="1325563"/>
          </a:xfrm>
        </p:spPr>
        <p:txBody>
          <a:bodyPr/>
          <a:lstStyle/>
          <a:p>
            <a:pPr algn="ctr"/>
            <a:r>
              <a:rPr lang="en-US">
                <a:solidFill>
                  <a:schemeClr val="bg1"/>
                </a:solidFill>
              </a:rPr>
              <a:t>Evaluating Societal Impacts</a:t>
            </a:r>
          </a:p>
        </p:txBody>
      </p:sp>
      <p:graphicFrame>
        <p:nvGraphicFramePr>
          <p:cNvPr id="5" name="Content Placeholder 2">
            <a:extLst>
              <a:ext uri="{FF2B5EF4-FFF2-40B4-BE49-F238E27FC236}">
                <a16:creationId xmlns:a16="http://schemas.microsoft.com/office/drawing/2014/main" id="{84C8BBB9-FCFB-02CD-01FE-F7F34958D83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Straight Connector 5">
            <a:extLst>
              <a:ext uri="{FF2B5EF4-FFF2-40B4-BE49-F238E27FC236}">
                <a16:creationId xmlns:a16="http://schemas.microsoft.com/office/drawing/2014/main" id="{941EA3E7-8DA0-D0D9-EFAA-EF0AB9F6BFCD}"/>
              </a:ext>
            </a:extLst>
          </p:cNvPr>
          <p:cNvCxnSpPr/>
          <p:nvPr/>
        </p:nvCxnSpPr>
        <p:spPr>
          <a:xfrm>
            <a:off x="2863969" y="1069675"/>
            <a:ext cx="73152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259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126F-0C92-A543-8AB3-ADFA874CA542}"/>
              </a:ext>
            </a:extLst>
          </p:cNvPr>
          <p:cNvSpPr>
            <a:spLocks noGrp="1"/>
          </p:cNvSpPr>
          <p:nvPr>
            <p:ph type="title"/>
          </p:nvPr>
        </p:nvSpPr>
        <p:spPr>
          <a:xfrm>
            <a:off x="638881" y="444978"/>
            <a:ext cx="10909640" cy="1249394"/>
          </a:xfrm>
        </p:spPr>
        <p:txBody>
          <a:bodyPr vert="horz" lIns="91440" tIns="45720" rIns="91440" bIns="45720" rtlCol="0" anchor="ctr">
            <a:normAutofit fontScale="90000"/>
          </a:bodyPr>
          <a:lstStyle/>
          <a:p>
            <a:pPr algn="ctr"/>
            <a:r>
              <a:rPr lang="en-US" sz="6600" kern="1200">
                <a:solidFill>
                  <a:schemeClr val="bg2"/>
                </a:solidFill>
                <a:latin typeface="+mj-lt"/>
                <a:ea typeface="+mj-ea"/>
                <a:cs typeface="+mj-cs"/>
              </a:rPr>
              <a:t>Modeling the Process</a:t>
            </a:r>
            <a:br>
              <a:rPr lang="en-US" sz="6600" kern="1200">
                <a:solidFill>
                  <a:schemeClr val="bg2"/>
                </a:solidFill>
                <a:latin typeface="+mj-lt"/>
                <a:ea typeface="+mj-ea"/>
                <a:cs typeface="+mj-cs"/>
              </a:rPr>
            </a:br>
            <a:endParaRPr lang="en-US" sz="6600" kern="1200">
              <a:solidFill>
                <a:schemeClr val="bg2"/>
              </a:solidFill>
              <a:latin typeface="+mj-lt"/>
              <a:ea typeface="+mj-ea"/>
              <a:cs typeface="+mj-cs"/>
            </a:endParaRPr>
          </a:p>
        </p:txBody>
      </p:sp>
      <p:pic>
        <p:nvPicPr>
          <p:cNvPr id="4" name="Picture 3">
            <a:extLst>
              <a:ext uri="{FF2B5EF4-FFF2-40B4-BE49-F238E27FC236}">
                <a16:creationId xmlns:a16="http://schemas.microsoft.com/office/drawing/2014/main" id="{316BF994-F220-E04C-90C4-E62810CE62D5}"/>
              </a:ext>
            </a:extLst>
          </p:cNvPr>
          <p:cNvPicPr>
            <a:picLocks noChangeAspect="1"/>
          </p:cNvPicPr>
          <p:nvPr/>
        </p:nvPicPr>
        <p:blipFill rotWithShape="1">
          <a:blip r:embed="rId3"/>
          <a:srcRect l="3359" t="7405" r="3743" b="6905"/>
          <a:stretch/>
        </p:blipFill>
        <p:spPr>
          <a:xfrm>
            <a:off x="1343369" y="1518955"/>
            <a:ext cx="9500664" cy="5123292"/>
          </a:xfrm>
          <a:prstGeom prst="rect">
            <a:avLst/>
          </a:prstGeom>
          <a:solidFill>
            <a:schemeClr val="bg2"/>
          </a:solidFill>
        </p:spPr>
      </p:pic>
      <p:sp>
        <p:nvSpPr>
          <p:cNvPr id="3" name="Slide Number Placeholder 2">
            <a:extLst>
              <a:ext uri="{FF2B5EF4-FFF2-40B4-BE49-F238E27FC236}">
                <a16:creationId xmlns:a16="http://schemas.microsoft.com/office/drawing/2014/main" id="{6EB8ECE7-CA78-CC45-88E2-38A0258CBFE4}"/>
              </a:ext>
            </a:extLst>
          </p:cNvPr>
          <p:cNvSpPr>
            <a:spLocks noGrp="1"/>
          </p:cNvSpPr>
          <p:nvPr>
            <p:ph type="sldNum" sz="quarter" idx="12"/>
          </p:nvPr>
        </p:nvSpPr>
        <p:spPr/>
        <p:txBody>
          <a:bodyPr/>
          <a:lstStyle/>
          <a:p>
            <a:fld id="{7B77B3D4-909F-3446-B2CC-F368B89F683F}" type="slidenum">
              <a:rPr lang="en-US" smtClean="0"/>
              <a:t>59</a:t>
            </a:fld>
            <a:endParaRPr lang="en-US"/>
          </a:p>
        </p:txBody>
      </p:sp>
      <p:sp>
        <p:nvSpPr>
          <p:cNvPr id="6" name="TextBox 5">
            <a:extLst>
              <a:ext uri="{FF2B5EF4-FFF2-40B4-BE49-F238E27FC236}">
                <a16:creationId xmlns:a16="http://schemas.microsoft.com/office/drawing/2014/main" id="{FFE60778-AC62-FA43-A3EB-15EE27C1D043}"/>
              </a:ext>
            </a:extLst>
          </p:cNvPr>
          <p:cNvSpPr txBox="1"/>
          <p:nvPr/>
        </p:nvSpPr>
        <p:spPr>
          <a:xfrm>
            <a:off x="3549648" y="4250499"/>
            <a:ext cx="545021" cy="200055"/>
          </a:xfrm>
          <a:prstGeom prst="rect">
            <a:avLst/>
          </a:prstGeom>
          <a:solidFill>
            <a:schemeClr val="bg2"/>
          </a:solidFill>
        </p:spPr>
        <p:txBody>
          <a:bodyPr wrap="none" lIns="0" tIns="0" rIns="0" bIns="0" rtlCol="0">
            <a:spAutoFit/>
          </a:bodyPr>
          <a:lstStyle/>
          <a:p>
            <a:r>
              <a:rPr lang="en-US" sz="1300" i="1" spc="-50">
                <a:solidFill>
                  <a:schemeClr val="accent1">
                    <a:lumMod val="50000"/>
                  </a:schemeClr>
                </a:solidFill>
              </a:rPr>
              <a:t>Curricula</a:t>
            </a:r>
          </a:p>
        </p:txBody>
      </p:sp>
      <p:grpSp>
        <p:nvGrpSpPr>
          <p:cNvPr id="8" name="Group 7">
            <a:extLst>
              <a:ext uri="{FF2B5EF4-FFF2-40B4-BE49-F238E27FC236}">
                <a16:creationId xmlns:a16="http://schemas.microsoft.com/office/drawing/2014/main" id="{DA66B149-4293-F5F2-6B38-F97D94B7C76A}"/>
              </a:ext>
            </a:extLst>
          </p:cNvPr>
          <p:cNvGrpSpPr/>
          <p:nvPr/>
        </p:nvGrpSpPr>
        <p:grpSpPr>
          <a:xfrm>
            <a:off x="0" y="0"/>
            <a:ext cx="12192000" cy="1371600"/>
            <a:chOff x="0" y="0"/>
            <a:chExt cx="12192000" cy="1371600"/>
          </a:xfrm>
        </p:grpSpPr>
        <p:sp>
          <p:nvSpPr>
            <p:cNvPr id="5" name="Rectangle 4">
              <a:extLst>
                <a:ext uri="{FF2B5EF4-FFF2-40B4-BE49-F238E27FC236}">
                  <a16:creationId xmlns:a16="http://schemas.microsoft.com/office/drawing/2014/main" id="{1E7EEBE1-BF62-9FBF-E6FA-1974C4C21174}"/>
                </a:ext>
              </a:extLst>
            </p:cNvPr>
            <p:cNvSpPr/>
            <p:nvPr/>
          </p:nvSpPr>
          <p:spPr>
            <a:xfrm>
              <a:off x="0" y="0"/>
              <a:ext cx="12192000" cy="1371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A6CF7CC-1211-D1CD-BABB-B8DB4CA87A01}"/>
                </a:ext>
              </a:extLst>
            </p:cNvPr>
            <p:cNvCxnSpPr/>
            <p:nvPr/>
          </p:nvCxnSpPr>
          <p:spPr>
            <a:xfrm>
              <a:off x="2863969" y="1069675"/>
              <a:ext cx="73152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4383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2C57D3-4BF5-1B31-BEDF-3A9ACBB6DDCF}"/>
              </a:ext>
            </a:extLst>
          </p:cNvPr>
          <p:cNvPicPr>
            <a:picLocks noChangeAspect="1"/>
          </p:cNvPicPr>
          <p:nvPr/>
        </p:nvPicPr>
        <p:blipFill>
          <a:blip r:embed="rId3"/>
          <a:stretch>
            <a:fillRect/>
          </a:stretch>
        </p:blipFill>
        <p:spPr>
          <a:xfrm>
            <a:off x="0" y="-83450"/>
            <a:ext cx="12219821" cy="7419177"/>
          </a:xfrm>
          <a:prstGeom prst="rect">
            <a:avLst/>
          </a:prstGeom>
        </p:spPr>
      </p:pic>
      <p:sp>
        <p:nvSpPr>
          <p:cNvPr id="27" name="Title 1">
            <a:extLst>
              <a:ext uri="{FF2B5EF4-FFF2-40B4-BE49-F238E27FC236}">
                <a16:creationId xmlns:a16="http://schemas.microsoft.com/office/drawing/2014/main" id="{10D72CA2-C726-9564-7BF7-7036B8DD5DEF}"/>
              </a:ext>
            </a:extLst>
          </p:cNvPr>
          <p:cNvSpPr txBox="1">
            <a:spLocks/>
          </p:cNvSpPr>
          <p:nvPr/>
        </p:nvSpPr>
        <p:spPr>
          <a:xfrm>
            <a:off x="388280" y="599090"/>
            <a:ext cx="5201118" cy="10863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solidFill>
                  <a:schemeClr val="bg1"/>
                </a:solidFill>
              </a:rPr>
              <a:t>Research Impact</a:t>
            </a:r>
            <a:br>
              <a:rPr lang="en-US" sz="6000" b="1">
                <a:solidFill>
                  <a:schemeClr val="bg1"/>
                </a:solidFill>
              </a:rPr>
            </a:br>
            <a:br>
              <a:rPr lang="en-US" sz="1800" b="1">
                <a:solidFill>
                  <a:schemeClr val="bg1"/>
                </a:solidFill>
              </a:rPr>
            </a:br>
            <a:endParaRPr lang="en-US" sz="2000" b="1">
              <a:solidFill>
                <a:schemeClr val="bg1"/>
              </a:solidFill>
            </a:endParaRPr>
          </a:p>
        </p:txBody>
      </p:sp>
      <p:sp>
        <p:nvSpPr>
          <p:cNvPr id="29" name="Rectangle 28">
            <a:extLst>
              <a:ext uri="{FF2B5EF4-FFF2-40B4-BE49-F238E27FC236}">
                <a16:creationId xmlns:a16="http://schemas.microsoft.com/office/drawing/2014/main" id="{6E58E5B3-ED97-872B-9907-036C6EAA2015}"/>
              </a:ext>
            </a:extLst>
          </p:cNvPr>
          <p:cNvSpPr/>
          <p:nvPr/>
        </p:nvSpPr>
        <p:spPr>
          <a:xfrm>
            <a:off x="388280" y="1811176"/>
            <a:ext cx="3839986" cy="3416320"/>
          </a:xfrm>
          <a:prstGeom prst="rect">
            <a:avLst/>
          </a:prstGeom>
        </p:spPr>
        <p:txBody>
          <a:bodyPr wrap="square" lIns="91440" tIns="45720" rIns="91440" bIns="45720" anchor="t">
            <a:spAutoFit/>
          </a:bodyPr>
          <a:lstStyle/>
          <a:p>
            <a:r>
              <a:rPr lang="en-US" sz="2400">
                <a:solidFill>
                  <a:schemeClr val="bg1"/>
                </a:solidFill>
                <a:latin typeface="+mj-lt"/>
              </a:rPr>
              <a:t>This research is too interesting to go to a peer-reviewed  journal to only be seen by others in your discipline</a:t>
            </a:r>
            <a:endParaRPr lang="en-US">
              <a:solidFill>
                <a:schemeClr val="bg1"/>
              </a:solidFill>
            </a:endParaRPr>
          </a:p>
          <a:p>
            <a:br>
              <a:rPr lang="en-US" sz="2400">
                <a:solidFill>
                  <a:schemeClr val="bg1"/>
                </a:solidFill>
                <a:latin typeface="+mj-lt"/>
              </a:rPr>
            </a:br>
            <a:r>
              <a:rPr lang="en-US" sz="2400">
                <a:solidFill>
                  <a:schemeClr val="bg1"/>
                </a:solidFill>
                <a:latin typeface="+mj-lt"/>
              </a:rPr>
              <a:t>Ask ‘so what?’, then keep asking ‘so what?’ until you can’t ask it again</a:t>
            </a:r>
            <a:endParaRPr lang="en-US">
              <a:solidFill>
                <a:schemeClr val="bg1"/>
              </a:solidFill>
            </a:endParaRPr>
          </a:p>
        </p:txBody>
      </p:sp>
      <p:pic>
        <p:nvPicPr>
          <p:cNvPr id="41" name="Picture 40">
            <a:extLst>
              <a:ext uri="{FF2B5EF4-FFF2-40B4-BE49-F238E27FC236}">
                <a16:creationId xmlns:a16="http://schemas.microsoft.com/office/drawing/2014/main" id="{3B85A838-5FC2-4112-9184-77E86AEDD94F}"/>
              </a:ext>
            </a:extLst>
          </p:cNvPr>
          <p:cNvPicPr>
            <a:picLocks noChangeAspect="1"/>
          </p:cNvPicPr>
          <p:nvPr/>
        </p:nvPicPr>
        <p:blipFill>
          <a:blip r:embed="rId4"/>
          <a:stretch>
            <a:fillRect/>
          </a:stretch>
        </p:blipFill>
        <p:spPr>
          <a:xfrm flipH="1">
            <a:off x="5351251" y="188911"/>
            <a:ext cx="6789188" cy="6767565"/>
          </a:xfrm>
          <a:prstGeom prst="rect">
            <a:avLst/>
          </a:prstGeom>
        </p:spPr>
      </p:pic>
      <p:sp>
        <p:nvSpPr>
          <p:cNvPr id="42" name="Content Placeholder 2">
            <a:extLst>
              <a:ext uri="{FF2B5EF4-FFF2-40B4-BE49-F238E27FC236}">
                <a16:creationId xmlns:a16="http://schemas.microsoft.com/office/drawing/2014/main" id="{D869D6EE-3E81-8544-92F2-1A01E9512C17}"/>
              </a:ext>
            </a:extLst>
          </p:cNvPr>
          <p:cNvSpPr txBox="1">
            <a:spLocks/>
          </p:cNvSpPr>
          <p:nvPr/>
        </p:nvSpPr>
        <p:spPr>
          <a:xfrm>
            <a:off x="7892555" y="5332663"/>
            <a:ext cx="2049187" cy="9716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latin typeface="+mj-lt"/>
              </a:rPr>
              <a:t>Disciplinary Impact</a:t>
            </a:r>
          </a:p>
        </p:txBody>
      </p:sp>
      <p:sp>
        <p:nvSpPr>
          <p:cNvPr id="43" name="Content Placeholder 3">
            <a:extLst>
              <a:ext uri="{FF2B5EF4-FFF2-40B4-BE49-F238E27FC236}">
                <a16:creationId xmlns:a16="http://schemas.microsoft.com/office/drawing/2014/main" id="{5EA15181-F1BE-96B4-D315-8DCB1AD91E06}"/>
              </a:ext>
            </a:extLst>
          </p:cNvPr>
          <p:cNvSpPr txBox="1">
            <a:spLocks/>
          </p:cNvSpPr>
          <p:nvPr/>
        </p:nvSpPr>
        <p:spPr>
          <a:xfrm>
            <a:off x="8223862" y="544529"/>
            <a:ext cx="2614910" cy="39606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solidFill>
                  <a:schemeClr val="bg1"/>
                </a:solidFill>
                <a:latin typeface="+mj-lt"/>
              </a:rPr>
              <a:t>Societal </a:t>
            </a:r>
            <a:br>
              <a:rPr lang="en-US" b="1">
                <a:solidFill>
                  <a:schemeClr val="bg1"/>
                </a:solidFill>
                <a:latin typeface="+mj-lt"/>
              </a:rPr>
            </a:br>
            <a:r>
              <a:rPr lang="en-US" b="1">
                <a:solidFill>
                  <a:schemeClr val="bg1"/>
                </a:solidFill>
                <a:latin typeface="+mj-lt"/>
              </a:rPr>
              <a:t>Impact</a:t>
            </a:r>
          </a:p>
        </p:txBody>
      </p:sp>
      <p:pic>
        <p:nvPicPr>
          <p:cNvPr id="44" name="Graphic 43" descr="Books">
            <a:extLst>
              <a:ext uri="{FF2B5EF4-FFF2-40B4-BE49-F238E27FC236}">
                <a16:creationId xmlns:a16="http://schemas.microsoft.com/office/drawing/2014/main" id="{1099657C-5F23-EEE4-EEE7-2EDA9A05BD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76937" y="3680191"/>
            <a:ext cx="674658" cy="674658"/>
          </a:xfrm>
          <a:prstGeom prst="rect">
            <a:avLst/>
          </a:prstGeom>
        </p:spPr>
      </p:pic>
      <p:pic>
        <p:nvPicPr>
          <p:cNvPr id="45" name="Graphic 44" descr="Atom">
            <a:extLst>
              <a:ext uri="{FF2B5EF4-FFF2-40B4-BE49-F238E27FC236}">
                <a16:creationId xmlns:a16="http://schemas.microsoft.com/office/drawing/2014/main" id="{12F007C0-A9CD-2060-DAA0-BBAA3DFDE1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07558" y="3022802"/>
            <a:ext cx="674658" cy="674658"/>
          </a:xfrm>
          <a:prstGeom prst="rect">
            <a:avLst/>
          </a:prstGeom>
        </p:spPr>
      </p:pic>
      <p:pic>
        <p:nvPicPr>
          <p:cNvPr id="46" name="Graphic 45" descr="Open book">
            <a:extLst>
              <a:ext uri="{FF2B5EF4-FFF2-40B4-BE49-F238E27FC236}">
                <a16:creationId xmlns:a16="http://schemas.microsoft.com/office/drawing/2014/main" id="{E0EF3F74-79FC-2462-6BC3-44D698DF10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30027" y="4550104"/>
            <a:ext cx="674658" cy="674658"/>
          </a:xfrm>
          <a:prstGeom prst="rect">
            <a:avLst/>
          </a:prstGeom>
        </p:spPr>
      </p:pic>
      <p:pic>
        <p:nvPicPr>
          <p:cNvPr id="47" name="Graphic 46" descr="Ribbon">
            <a:extLst>
              <a:ext uri="{FF2B5EF4-FFF2-40B4-BE49-F238E27FC236}">
                <a16:creationId xmlns:a16="http://schemas.microsoft.com/office/drawing/2014/main" id="{51180CAE-1C95-0871-3D58-1F70A270DA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96871" y="5219138"/>
            <a:ext cx="674658" cy="674658"/>
          </a:xfrm>
          <a:prstGeom prst="rect">
            <a:avLst/>
          </a:prstGeom>
        </p:spPr>
      </p:pic>
      <p:pic>
        <p:nvPicPr>
          <p:cNvPr id="48" name="Graphic 47" descr="Document">
            <a:extLst>
              <a:ext uri="{FF2B5EF4-FFF2-40B4-BE49-F238E27FC236}">
                <a16:creationId xmlns:a16="http://schemas.microsoft.com/office/drawing/2014/main" id="{AED4045D-88EC-1880-5169-C1969F32682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07726" y="1946679"/>
            <a:ext cx="674658" cy="674658"/>
          </a:xfrm>
          <a:prstGeom prst="rect">
            <a:avLst/>
          </a:prstGeom>
        </p:spPr>
      </p:pic>
      <p:pic>
        <p:nvPicPr>
          <p:cNvPr id="49" name="Graphic 48" descr="Bug under magnifying glass">
            <a:extLst>
              <a:ext uri="{FF2B5EF4-FFF2-40B4-BE49-F238E27FC236}">
                <a16:creationId xmlns:a16="http://schemas.microsoft.com/office/drawing/2014/main" id="{81D42778-4D69-373A-E4B1-2A865AD2C4D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426062" y="4200037"/>
            <a:ext cx="674658" cy="674658"/>
          </a:xfrm>
          <a:prstGeom prst="rect">
            <a:avLst/>
          </a:prstGeom>
        </p:spPr>
      </p:pic>
      <p:pic>
        <p:nvPicPr>
          <p:cNvPr id="50" name="Graphic 49" descr="New Wheelchair">
            <a:extLst>
              <a:ext uri="{FF2B5EF4-FFF2-40B4-BE49-F238E27FC236}">
                <a16:creationId xmlns:a16="http://schemas.microsoft.com/office/drawing/2014/main" id="{B13E7259-72B2-B139-F685-660626DBABE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68994" y="1426167"/>
            <a:ext cx="674658" cy="674658"/>
          </a:xfrm>
          <a:prstGeom prst="rect">
            <a:avLst/>
          </a:prstGeom>
        </p:spPr>
      </p:pic>
      <p:pic>
        <p:nvPicPr>
          <p:cNvPr id="51" name="Graphic 50" descr="Theatre">
            <a:extLst>
              <a:ext uri="{FF2B5EF4-FFF2-40B4-BE49-F238E27FC236}">
                <a16:creationId xmlns:a16="http://schemas.microsoft.com/office/drawing/2014/main" id="{033B5B73-B5F8-70A8-CA76-E9B02F9BEE4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630579" y="4266726"/>
            <a:ext cx="674658" cy="674658"/>
          </a:xfrm>
          <a:prstGeom prst="rect">
            <a:avLst/>
          </a:prstGeom>
        </p:spPr>
      </p:pic>
      <p:pic>
        <p:nvPicPr>
          <p:cNvPr id="52" name="Graphic 51" descr="City">
            <a:extLst>
              <a:ext uri="{FF2B5EF4-FFF2-40B4-BE49-F238E27FC236}">
                <a16:creationId xmlns:a16="http://schemas.microsoft.com/office/drawing/2014/main" id="{41110B18-47FC-2892-D5C6-377E90CF5B3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82216" y="1224000"/>
            <a:ext cx="674658" cy="674658"/>
          </a:xfrm>
          <a:prstGeom prst="rect">
            <a:avLst/>
          </a:prstGeom>
        </p:spPr>
      </p:pic>
      <p:pic>
        <p:nvPicPr>
          <p:cNvPr id="53" name="Graphic 52" descr="Boardroom">
            <a:extLst>
              <a:ext uri="{FF2B5EF4-FFF2-40B4-BE49-F238E27FC236}">
                <a16:creationId xmlns:a16="http://schemas.microsoft.com/office/drawing/2014/main" id="{5B3560E0-EC2F-957A-BF22-E5997896313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741881" y="2383944"/>
            <a:ext cx="674658" cy="674658"/>
          </a:xfrm>
          <a:prstGeom prst="rect">
            <a:avLst/>
          </a:prstGeom>
        </p:spPr>
      </p:pic>
      <p:pic>
        <p:nvPicPr>
          <p:cNvPr id="54" name="Graphic 53" descr="Money">
            <a:extLst>
              <a:ext uri="{FF2B5EF4-FFF2-40B4-BE49-F238E27FC236}">
                <a16:creationId xmlns:a16="http://schemas.microsoft.com/office/drawing/2014/main" id="{021039C5-13F5-A65A-9839-5215C1A35B6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769548" y="2249073"/>
            <a:ext cx="674658" cy="674658"/>
          </a:xfrm>
          <a:prstGeom prst="rect">
            <a:avLst/>
          </a:prstGeom>
        </p:spPr>
      </p:pic>
      <p:pic>
        <p:nvPicPr>
          <p:cNvPr id="55" name="Graphic 54" descr="Radio microphone">
            <a:extLst>
              <a:ext uri="{FF2B5EF4-FFF2-40B4-BE49-F238E27FC236}">
                <a16:creationId xmlns:a16="http://schemas.microsoft.com/office/drawing/2014/main" id="{CF89B0AC-9E3D-CAFC-0D83-B179227D678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403569" y="1668145"/>
            <a:ext cx="626928" cy="626928"/>
          </a:xfrm>
          <a:prstGeom prst="rect">
            <a:avLst/>
          </a:prstGeom>
        </p:spPr>
      </p:pic>
      <p:pic>
        <p:nvPicPr>
          <p:cNvPr id="56" name="Graphic 55" descr="Marketing">
            <a:extLst>
              <a:ext uri="{FF2B5EF4-FFF2-40B4-BE49-F238E27FC236}">
                <a16:creationId xmlns:a16="http://schemas.microsoft.com/office/drawing/2014/main" id="{DC2BD4FD-6DEB-2C42-FF09-34620EE4F6C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806498" y="3405301"/>
            <a:ext cx="674658" cy="674658"/>
          </a:xfrm>
          <a:prstGeom prst="rect">
            <a:avLst/>
          </a:prstGeom>
        </p:spPr>
      </p:pic>
      <p:pic>
        <p:nvPicPr>
          <p:cNvPr id="57" name="Graphic 56" descr="Classroom">
            <a:extLst>
              <a:ext uri="{FF2B5EF4-FFF2-40B4-BE49-F238E27FC236}">
                <a16:creationId xmlns:a16="http://schemas.microsoft.com/office/drawing/2014/main" id="{3BCC9F64-0EEE-946B-E979-6F35569C231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9414652" y="2916912"/>
            <a:ext cx="674658" cy="674658"/>
          </a:xfrm>
          <a:prstGeom prst="rect">
            <a:avLst/>
          </a:prstGeom>
        </p:spPr>
      </p:pic>
      <p:pic>
        <p:nvPicPr>
          <p:cNvPr id="58" name="Graphic 57" descr="Fruit bowl">
            <a:extLst>
              <a:ext uri="{FF2B5EF4-FFF2-40B4-BE49-F238E27FC236}">
                <a16:creationId xmlns:a16="http://schemas.microsoft.com/office/drawing/2014/main" id="{E2C0708D-A297-E074-429B-1E166ABD165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0148794" y="3680191"/>
            <a:ext cx="674658" cy="674658"/>
          </a:xfrm>
          <a:prstGeom prst="rect">
            <a:avLst/>
          </a:prstGeom>
        </p:spPr>
      </p:pic>
      <p:pic>
        <p:nvPicPr>
          <p:cNvPr id="59" name="Graphic 58" descr="Hill scene">
            <a:extLst>
              <a:ext uri="{FF2B5EF4-FFF2-40B4-BE49-F238E27FC236}">
                <a16:creationId xmlns:a16="http://schemas.microsoft.com/office/drawing/2014/main" id="{D42A4FFA-E071-D184-FB6D-A8D0658C0088}"/>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10967591" y="2801243"/>
            <a:ext cx="674658" cy="674658"/>
          </a:xfrm>
          <a:prstGeom prst="rect">
            <a:avLst/>
          </a:prstGeom>
        </p:spPr>
      </p:pic>
      <p:pic>
        <p:nvPicPr>
          <p:cNvPr id="60" name="Graphic 59" descr="Earth globe Africa and Europe">
            <a:extLst>
              <a:ext uri="{FF2B5EF4-FFF2-40B4-BE49-F238E27FC236}">
                <a16:creationId xmlns:a16="http://schemas.microsoft.com/office/drawing/2014/main" id="{3F67F6CB-28A6-417E-09AC-91B008CA4ED3}"/>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9893685" y="930959"/>
            <a:ext cx="674658" cy="674658"/>
          </a:xfrm>
          <a:prstGeom prst="rect">
            <a:avLst/>
          </a:prstGeom>
        </p:spPr>
      </p:pic>
      <p:pic>
        <p:nvPicPr>
          <p:cNvPr id="61" name="Graphic 60" descr="Heart with pulse">
            <a:extLst>
              <a:ext uri="{FF2B5EF4-FFF2-40B4-BE49-F238E27FC236}">
                <a16:creationId xmlns:a16="http://schemas.microsoft.com/office/drawing/2014/main" id="{8DD4B0E2-27B8-4451-99D4-6E6E3913D9AF}"/>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10630262" y="1736213"/>
            <a:ext cx="674658" cy="674658"/>
          </a:xfrm>
          <a:prstGeom prst="rect">
            <a:avLst/>
          </a:prstGeom>
        </p:spPr>
      </p:pic>
      <p:pic>
        <p:nvPicPr>
          <p:cNvPr id="62" name="Graphic 61" descr="Scales of justice">
            <a:extLst>
              <a:ext uri="{FF2B5EF4-FFF2-40B4-BE49-F238E27FC236}">
                <a16:creationId xmlns:a16="http://schemas.microsoft.com/office/drawing/2014/main" id="{A5008EA9-9C58-EB20-4992-FAD70EDA2FA5}"/>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10586170" y="4787176"/>
            <a:ext cx="674658" cy="674658"/>
          </a:xfrm>
          <a:prstGeom prst="rect">
            <a:avLst/>
          </a:prstGeom>
        </p:spPr>
      </p:pic>
      <p:pic>
        <p:nvPicPr>
          <p:cNvPr id="63" name="Graphic 62" descr="Wireless router">
            <a:extLst>
              <a:ext uri="{FF2B5EF4-FFF2-40B4-BE49-F238E27FC236}">
                <a16:creationId xmlns:a16="http://schemas.microsoft.com/office/drawing/2014/main" id="{D6F52B15-5DF4-4597-DCA8-D02AF29162C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139167" y="3866274"/>
            <a:ext cx="674658" cy="674658"/>
          </a:xfrm>
          <a:prstGeom prst="rect">
            <a:avLst/>
          </a:prstGeom>
        </p:spPr>
      </p:pic>
      <p:pic>
        <p:nvPicPr>
          <p:cNvPr id="64" name="Graphic 63" descr="Electric car">
            <a:extLst>
              <a:ext uri="{FF2B5EF4-FFF2-40B4-BE49-F238E27FC236}">
                <a16:creationId xmlns:a16="http://schemas.microsoft.com/office/drawing/2014/main" id="{CF13F561-6372-6FA6-8080-EAEA7F938EEF}"/>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10082350" y="2395834"/>
            <a:ext cx="674658" cy="674658"/>
          </a:xfrm>
          <a:prstGeom prst="rect">
            <a:avLst/>
          </a:prstGeom>
        </p:spPr>
      </p:pic>
    </p:spTree>
    <p:extLst>
      <p:ext uri="{BB962C8B-B14F-4D97-AF65-F5344CB8AC3E}">
        <p14:creationId xmlns:p14="http://schemas.microsoft.com/office/powerpoint/2010/main" val="37300232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68EE867-3947-005D-168B-C81BDAE57305}"/>
              </a:ext>
            </a:extLst>
          </p:cNvPr>
          <p:cNvGrpSpPr/>
          <p:nvPr/>
        </p:nvGrpSpPr>
        <p:grpSpPr>
          <a:xfrm>
            <a:off x="0" y="0"/>
            <a:ext cx="12192000" cy="1371600"/>
            <a:chOff x="0" y="0"/>
            <a:chExt cx="12192000" cy="1371600"/>
          </a:xfrm>
        </p:grpSpPr>
        <p:sp>
          <p:nvSpPr>
            <p:cNvPr id="8" name="Rectangle 7">
              <a:extLst>
                <a:ext uri="{FF2B5EF4-FFF2-40B4-BE49-F238E27FC236}">
                  <a16:creationId xmlns:a16="http://schemas.microsoft.com/office/drawing/2014/main" id="{AEA1C8DC-5BFD-A447-C369-EFFA16A39043}"/>
                </a:ext>
              </a:extLst>
            </p:cNvPr>
            <p:cNvSpPr/>
            <p:nvPr/>
          </p:nvSpPr>
          <p:spPr>
            <a:xfrm>
              <a:off x="0" y="0"/>
              <a:ext cx="12192000" cy="13716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BDD7FB9C-424D-B7E1-23A2-E2A23D094E80}"/>
                </a:ext>
              </a:extLst>
            </p:cNvPr>
            <p:cNvCxnSpPr/>
            <p:nvPr/>
          </p:nvCxnSpPr>
          <p:spPr>
            <a:xfrm>
              <a:off x="2438400" y="1069675"/>
              <a:ext cx="73152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591817D8-B800-8848-BE77-564B531C63C1}"/>
              </a:ext>
            </a:extLst>
          </p:cNvPr>
          <p:cNvSpPr txBox="1">
            <a:spLocks/>
          </p:cNvSpPr>
          <p:nvPr/>
        </p:nvSpPr>
        <p:spPr>
          <a:xfrm>
            <a:off x="1133313" y="46037"/>
            <a:ext cx="9974316"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i="1">
                <a:solidFill>
                  <a:schemeClr val="bg1"/>
                </a:solidFill>
              </a:rPr>
              <a:t>Who </a:t>
            </a:r>
            <a:r>
              <a:rPr lang="en-US">
                <a:solidFill>
                  <a:schemeClr val="bg1"/>
                </a:solidFill>
              </a:rPr>
              <a:t>changed because of your research? </a:t>
            </a:r>
          </a:p>
        </p:txBody>
      </p:sp>
      <p:sp>
        <p:nvSpPr>
          <p:cNvPr id="3" name="TextBox 2">
            <a:extLst>
              <a:ext uri="{FF2B5EF4-FFF2-40B4-BE49-F238E27FC236}">
                <a16:creationId xmlns:a16="http://schemas.microsoft.com/office/drawing/2014/main" id="{456C7784-7208-3B4A-A1E9-C3D45436E0DF}"/>
              </a:ext>
            </a:extLst>
          </p:cNvPr>
          <p:cNvSpPr txBox="1"/>
          <p:nvPr/>
        </p:nvSpPr>
        <p:spPr>
          <a:xfrm>
            <a:off x="8327136" y="2083508"/>
            <a:ext cx="3657600"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b="1"/>
              <a:t>General Publics:</a:t>
            </a:r>
          </a:p>
          <a:p>
            <a:pPr marL="285750" indent="-285750">
              <a:buFont typeface="Arial" panose="020B0604020202020204" pitchFamily="34" charset="0"/>
              <a:buChar char="•"/>
            </a:pPr>
            <a:r>
              <a:rPr lang="en-US" sz="2000"/>
              <a:t>Residents of a City</a:t>
            </a:r>
          </a:p>
          <a:p>
            <a:pPr marL="285750" indent="-285750">
              <a:buFont typeface="Arial" panose="020B0604020202020204" pitchFamily="34" charset="0"/>
              <a:buChar char="•"/>
            </a:pPr>
            <a:r>
              <a:rPr lang="en-US" sz="2000"/>
              <a:t>Interested Parties</a:t>
            </a:r>
          </a:p>
        </p:txBody>
      </p:sp>
      <p:sp>
        <p:nvSpPr>
          <p:cNvPr id="11" name="TextBox 10">
            <a:extLst>
              <a:ext uri="{FF2B5EF4-FFF2-40B4-BE49-F238E27FC236}">
                <a16:creationId xmlns:a16="http://schemas.microsoft.com/office/drawing/2014/main" id="{D98C4049-6F3A-3D42-849A-51C3AB07FACD}"/>
              </a:ext>
            </a:extLst>
          </p:cNvPr>
          <p:cNvSpPr txBox="1"/>
          <p:nvPr/>
        </p:nvSpPr>
        <p:spPr>
          <a:xfrm>
            <a:off x="4325112" y="2053242"/>
            <a:ext cx="3657600" cy="163121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000" b="1"/>
              <a:t>Students:</a:t>
            </a:r>
          </a:p>
          <a:p>
            <a:pPr marL="285750" indent="-285750">
              <a:buFont typeface="Arial" panose="020B0604020202020204" pitchFamily="34" charset="0"/>
              <a:buChar char="•"/>
            </a:pPr>
            <a:r>
              <a:rPr lang="en-US" sz="2000"/>
              <a:t>K-12</a:t>
            </a:r>
          </a:p>
          <a:p>
            <a:pPr marL="285750" indent="-285750">
              <a:buFont typeface="Arial" panose="020B0604020202020204" pitchFamily="34" charset="0"/>
              <a:buChar char="•"/>
            </a:pPr>
            <a:r>
              <a:rPr lang="en-US" sz="2000"/>
              <a:t>Undergraduates</a:t>
            </a:r>
          </a:p>
          <a:p>
            <a:pPr marL="285750" indent="-285750">
              <a:buFont typeface="Arial" panose="020B0604020202020204" pitchFamily="34" charset="0"/>
              <a:buChar char="•"/>
            </a:pPr>
            <a:r>
              <a:rPr lang="en-US" sz="2000"/>
              <a:t>Graduate Students</a:t>
            </a:r>
          </a:p>
          <a:p>
            <a:pPr marL="285750" indent="-285750">
              <a:buFont typeface="Arial" panose="020B0604020202020204" pitchFamily="34" charset="0"/>
              <a:buChar char="•"/>
            </a:pPr>
            <a:r>
              <a:rPr lang="en-US" sz="2000"/>
              <a:t>Continuing Education</a:t>
            </a:r>
          </a:p>
        </p:txBody>
      </p:sp>
      <p:sp>
        <p:nvSpPr>
          <p:cNvPr id="12" name="TextBox 11">
            <a:extLst>
              <a:ext uri="{FF2B5EF4-FFF2-40B4-BE49-F238E27FC236}">
                <a16:creationId xmlns:a16="http://schemas.microsoft.com/office/drawing/2014/main" id="{3624FAD2-E998-644D-AEAC-189998992BC0}"/>
              </a:ext>
            </a:extLst>
          </p:cNvPr>
          <p:cNvSpPr txBox="1"/>
          <p:nvPr/>
        </p:nvSpPr>
        <p:spPr>
          <a:xfrm>
            <a:off x="310896" y="2008184"/>
            <a:ext cx="3657600" cy="193899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000" b="1"/>
              <a:t>Stakeholders:</a:t>
            </a:r>
          </a:p>
          <a:p>
            <a:pPr marL="285750" indent="-285750">
              <a:buFont typeface="Arial" panose="020B0604020202020204" pitchFamily="34" charset="0"/>
              <a:buChar char="•"/>
            </a:pPr>
            <a:r>
              <a:rPr lang="en-US" sz="2000"/>
              <a:t>Community Partners</a:t>
            </a:r>
          </a:p>
          <a:p>
            <a:pPr marL="285750" indent="-285750">
              <a:buFont typeface="Arial" panose="020B0604020202020204" pitchFamily="34" charset="0"/>
              <a:buChar char="•"/>
            </a:pPr>
            <a:r>
              <a:rPr lang="en-US" sz="2000"/>
              <a:t>Policy Makers</a:t>
            </a:r>
          </a:p>
          <a:p>
            <a:pPr marL="285750" indent="-285750">
              <a:buFont typeface="Arial" panose="020B0604020202020204" pitchFamily="34" charset="0"/>
              <a:buChar char="•"/>
            </a:pPr>
            <a:r>
              <a:rPr lang="en-US" sz="2000"/>
              <a:t>Industry Professionals</a:t>
            </a:r>
          </a:p>
          <a:p>
            <a:pPr marL="285750" indent="-285750">
              <a:buFont typeface="Arial" panose="020B0604020202020204" pitchFamily="34" charset="0"/>
              <a:buChar char="•"/>
            </a:pPr>
            <a:r>
              <a:rPr lang="en-US" sz="2000"/>
              <a:t>Practitioners</a:t>
            </a:r>
          </a:p>
          <a:p>
            <a:pPr marL="285750" indent="-285750">
              <a:buFont typeface="Arial" panose="020B0604020202020204" pitchFamily="34" charset="0"/>
              <a:buChar char="•"/>
            </a:pPr>
            <a:r>
              <a:rPr lang="en-US" sz="2000"/>
              <a:t>Government Officials</a:t>
            </a:r>
          </a:p>
        </p:txBody>
      </p:sp>
      <p:sp>
        <p:nvSpPr>
          <p:cNvPr id="4" name="Slide Number Placeholder 3">
            <a:extLst>
              <a:ext uri="{FF2B5EF4-FFF2-40B4-BE49-F238E27FC236}">
                <a16:creationId xmlns:a16="http://schemas.microsoft.com/office/drawing/2014/main" id="{F6F845C8-1626-154B-97B7-3901BDB2287F}"/>
              </a:ext>
            </a:extLst>
          </p:cNvPr>
          <p:cNvSpPr>
            <a:spLocks noGrp="1"/>
          </p:cNvSpPr>
          <p:nvPr>
            <p:ph type="sldNum" sz="quarter" idx="12"/>
          </p:nvPr>
        </p:nvSpPr>
        <p:spPr>
          <a:xfrm>
            <a:off x="9448800" y="6492875"/>
            <a:ext cx="2743200" cy="365125"/>
          </a:xfrm>
        </p:spPr>
        <p:txBody>
          <a:bodyPr/>
          <a:lstStyle/>
          <a:p>
            <a:fld id="{7B77B3D4-909F-3446-B2CC-F368B89F683F}" type="slidenum">
              <a:rPr lang="en-US" smtClean="0"/>
              <a:t>60</a:t>
            </a:fld>
            <a:endParaRPr lang="en-US"/>
          </a:p>
        </p:txBody>
      </p:sp>
      <p:grpSp>
        <p:nvGrpSpPr>
          <p:cNvPr id="7" name="Group 6">
            <a:extLst>
              <a:ext uri="{FF2B5EF4-FFF2-40B4-BE49-F238E27FC236}">
                <a16:creationId xmlns:a16="http://schemas.microsoft.com/office/drawing/2014/main" id="{ECF65C7A-C990-A54B-811B-661FC3C49702}"/>
              </a:ext>
            </a:extLst>
          </p:cNvPr>
          <p:cNvGrpSpPr/>
          <p:nvPr/>
        </p:nvGrpSpPr>
        <p:grpSpPr>
          <a:xfrm>
            <a:off x="310896" y="4870601"/>
            <a:ext cx="11686032" cy="1463168"/>
            <a:chOff x="1407191" y="4702106"/>
            <a:chExt cx="10349948" cy="1463168"/>
          </a:xfrm>
        </p:grpSpPr>
        <p:sp>
          <p:nvSpPr>
            <p:cNvPr id="5" name="Left-Right Arrow 4">
              <a:extLst>
                <a:ext uri="{FF2B5EF4-FFF2-40B4-BE49-F238E27FC236}">
                  <a16:creationId xmlns:a16="http://schemas.microsoft.com/office/drawing/2014/main" id="{C50FC4C2-FCDD-5840-9CD0-BF2DCBAB97EC}"/>
                </a:ext>
              </a:extLst>
            </p:cNvPr>
            <p:cNvSpPr/>
            <p:nvPr/>
          </p:nvSpPr>
          <p:spPr>
            <a:xfrm>
              <a:off x="1407191" y="4702106"/>
              <a:ext cx="10349948" cy="1463168"/>
            </a:xfrm>
            <a:prstGeom prst="lef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40DC242-D46B-2E42-AAF3-E75A6C6E4235}"/>
                </a:ext>
              </a:extLst>
            </p:cNvPr>
            <p:cNvSpPr txBox="1"/>
            <p:nvPr/>
          </p:nvSpPr>
          <p:spPr>
            <a:xfrm>
              <a:off x="2064327" y="5249024"/>
              <a:ext cx="9026700" cy="369332"/>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t>The demographics of the people impacted by your research is important</a:t>
              </a:r>
            </a:p>
          </p:txBody>
        </p:sp>
      </p:grpSp>
    </p:spTree>
    <p:extLst>
      <p:ext uri="{BB962C8B-B14F-4D97-AF65-F5344CB8AC3E}">
        <p14:creationId xmlns:p14="http://schemas.microsoft.com/office/powerpoint/2010/main" val="17465959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604A7-7737-4D46-842E-55A6690A549C}"/>
              </a:ext>
            </a:extLst>
          </p:cNvPr>
          <p:cNvSpPr>
            <a:spLocks noGrp="1"/>
          </p:cNvSpPr>
          <p:nvPr>
            <p:ph type="title"/>
          </p:nvPr>
        </p:nvSpPr>
        <p:spPr>
          <a:xfrm>
            <a:off x="6096001" y="5118652"/>
            <a:ext cx="5314536" cy="1325563"/>
          </a:xfrm>
        </p:spPr>
        <p:txBody>
          <a:bodyPr>
            <a:normAutofit/>
          </a:bodyPr>
          <a:lstStyle/>
          <a:p>
            <a:r>
              <a:rPr lang="en-US" b="1"/>
              <a:t>How do you know? </a:t>
            </a:r>
            <a:r>
              <a:rPr lang="en-US" b="1" i="1"/>
              <a:t>Evidence of change</a:t>
            </a:r>
          </a:p>
        </p:txBody>
      </p:sp>
      <p:sp>
        <p:nvSpPr>
          <p:cNvPr id="3" name="Content Placeholder 2">
            <a:extLst>
              <a:ext uri="{FF2B5EF4-FFF2-40B4-BE49-F238E27FC236}">
                <a16:creationId xmlns:a16="http://schemas.microsoft.com/office/drawing/2014/main" id="{7DB79D08-F502-6241-AB22-E49BB0794805}"/>
              </a:ext>
            </a:extLst>
          </p:cNvPr>
          <p:cNvSpPr>
            <a:spLocks noGrp="1"/>
          </p:cNvSpPr>
          <p:nvPr>
            <p:ph idx="1"/>
          </p:nvPr>
        </p:nvSpPr>
        <p:spPr>
          <a:xfrm>
            <a:off x="393032" y="426155"/>
            <a:ext cx="9220794" cy="6087035"/>
          </a:xfrm>
        </p:spPr>
        <p:txBody>
          <a:bodyPr vert="horz" lIns="91440" tIns="45720" rIns="91440" bIns="45720" rtlCol="0" anchor="t">
            <a:noAutofit/>
          </a:bodyPr>
          <a:lstStyle/>
          <a:p>
            <a:r>
              <a:rPr lang="en-US" sz="2200" b="1"/>
              <a:t>Feedback from your partners</a:t>
            </a:r>
            <a:endParaRPr lang="en-US" sz="2200" b="1">
              <a:cs typeface="Calibri"/>
            </a:endParaRPr>
          </a:p>
          <a:p>
            <a:pPr lvl="1"/>
            <a:r>
              <a:rPr lang="en-US" sz="2200"/>
              <a:t>Formal (letters of recommendation or partnership)</a:t>
            </a:r>
            <a:endParaRPr lang="en-US" sz="2200">
              <a:cs typeface="Calibri"/>
            </a:endParaRPr>
          </a:p>
          <a:p>
            <a:pPr lvl="1"/>
            <a:r>
              <a:rPr lang="en-US" sz="2200"/>
              <a:t>Informal (email or phone calls)</a:t>
            </a:r>
            <a:endParaRPr lang="en-US" sz="2200">
              <a:cs typeface="Calibri"/>
            </a:endParaRPr>
          </a:p>
          <a:p>
            <a:r>
              <a:rPr lang="en-US" sz="2200" b="1"/>
              <a:t>Reference to your work in a management/policy document</a:t>
            </a:r>
            <a:endParaRPr lang="en-US" sz="2200" b="1">
              <a:cs typeface="Calibri"/>
            </a:endParaRPr>
          </a:p>
          <a:p>
            <a:pPr lvl="1"/>
            <a:r>
              <a:rPr lang="en-US" sz="2200"/>
              <a:t>Research findings forming the basis of policy document </a:t>
            </a:r>
            <a:endParaRPr lang="en-US" sz="2200">
              <a:cs typeface="Calibri"/>
            </a:endParaRPr>
          </a:p>
          <a:p>
            <a:pPr lvl="1"/>
            <a:r>
              <a:rPr lang="en-US" sz="2200"/>
              <a:t>Citation in management reports or publications</a:t>
            </a:r>
            <a:endParaRPr lang="en-US" sz="2200">
              <a:cs typeface="Calibri"/>
            </a:endParaRPr>
          </a:p>
          <a:p>
            <a:pPr lvl="1"/>
            <a:r>
              <a:rPr lang="en-US" sz="2200"/>
              <a:t>Check </a:t>
            </a:r>
            <a:r>
              <a:rPr lang="en-US" sz="2200" err="1"/>
              <a:t>Altmetric</a:t>
            </a:r>
            <a:r>
              <a:rPr lang="en-US" sz="2200"/>
              <a:t> or Overton to find your citations</a:t>
            </a:r>
            <a:endParaRPr lang="en-US" sz="2200">
              <a:cs typeface="Calibri"/>
            </a:endParaRPr>
          </a:p>
          <a:p>
            <a:r>
              <a:rPr lang="en-US" sz="2200" b="1"/>
              <a:t>Feedback from the general public</a:t>
            </a:r>
            <a:endParaRPr lang="en-US" sz="2200" b="1">
              <a:cs typeface="Calibri"/>
            </a:endParaRPr>
          </a:p>
          <a:p>
            <a:pPr lvl="1"/>
            <a:r>
              <a:rPr lang="en-US" sz="2200"/>
              <a:t>Audience surveys</a:t>
            </a:r>
            <a:endParaRPr lang="en-US" sz="2200">
              <a:cs typeface="Calibri"/>
            </a:endParaRPr>
          </a:p>
          <a:p>
            <a:pPr lvl="1"/>
            <a:r>
              <a:rPr lang="en-US" sz="2200"/>
              <a:t>Emails or other engagement from public</a:t>
            </a:r>
            <a:endParaRPr lang="en-US" sz="2200">
              <a:cs typeface="Calibri"/>
            </a:endParaRPr>
          </a:p>
          <a:p>
            <a:pPr lvl="1"/>
            <a:r>
              <a:rPr lang="en-US" sz="2200"/>
              <a:t>Media interviews/reference to your work</a:t>
            </a:r>
            <a:endParaRPr lang="en-US" sz="2200">
              <a:cs typeface="Calibri"/>
            </a:endParaRPr>
          </a:p>
          <a:p>
            <a:r>
              <a:rPr lang="en-US" sz="2200" b="1"/>
              <a:t>Formal evaluation of your work</a:t>
            </a:r>
            <a:endParaRPr lang="en-US" sz="2200" b="1">
              <a:cs typeface="Calibri"/>
            </a:endParaRPr>
          </a:p>
          <a:p>
            <a:pPr lvl="1"/>
            <a:r>
              <a:rPr lang="en-US" sz="2200"/>
              <a:t>Pre-post tests</a:t>
            </a:r>
            <a:endParaRPr lang="en-US" sz="2200">
              <a:cs typeface="Calibri"/>
            </a:endParaRPr>
          </a:p>
          <a:p>
            <a:pPr lvl="1"/>
            <a:r>
              <a:rPr lang="en-US" sz="2200"/>
              <a:t>Surveys/interviews of partners</a:t>
            </a:r>
            <a:endParaRPr lang="en-US" sz="2200">
              <a:cs typeface="Calibri"/>
            </a:endParaRPr>
          </a:p>
          <a:p>
            <a:pPr lvl="1"/>
            <a:r>
              <a:rPr lang="en-US" sz="2200"/>
              <a:t>Randomized control trials</a:t>
            </a:r>
            <a:endParaRPr lang="en-US" sz="2200">
              <a:cs typeface="Calibri"/>
            </a:endParaRPr>
          </a:p>
          <a:p>
            <a:pPr marL="457200" lvl="1" indent="0">
              <a:buNone/>
            </a:pPr>
            <a:endParaRPr lang="en-US" sz="2000">
              <a:cs typeface="Calibri"/>
            </a:endParaRPr>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Different coloured organisers">
            <a:extLst>
              <a:ext uri="{FF2B5EF4-FFF2-40B4-BE49-F238E27FC236}">
                <a16:creationId xmlns:a16="http://schemas.microsoft.com/office/drawing/2014/main" id="{2F896B0F-790A-CD84-1A55-C7BE74443B44}"/>
              </a:ext>
            </a:extLst>
          </p:cNvPr>
          <p:cNvPicPr>
            <a:picLocks noChangeAspect="1"/>
          </p:cNvPicPr>
          <p:nvPr/>
        </p:nvPicPr>
        <p:blipFill rotWithShape="1">
          <a:blip r:embed="rId3"/>
          <a:srcRect l="15507" r="26274" b="2"/>
          <a:stretch/>
        </p:blipFill>
        <p:spPr>
          <a:xfrm>
            <a:off x="7768814" y="-2"/>
            <a:ext cx="4423186" cy="4596162"/>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29751388"/>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CE528242-E03D-24AD-F3EA-2DE3B669710C}"/>
              </a:ext>
            </a:extLst>
          </p:cNvPr>
          <p:cNvPicPr>
            <a:picLocks noChangeAspect="1"/>
          </p:cNvPicPr>
          <p:nvPr/>
        </p:nvPicPr>
        <p:blipFill>
          <a:blip r:embed="rId3"/>
          <a:stretch>
            <a:fillRect/>
          </a:stretch>
        </p:blipFill>
        <p:spPr>
          <a:xfrm>
            <a:off x="0" y="-544286"/>
            <a:ext cx="12192000" cy="7402286"/>
          </a:xfrm>
          <a:prstGeom prst="rect">
            <a:avLst/>
          </a:prstGeom>
        </p:spPr>
      </p:pic>
      <p:sp>
        <p:nvSpPr>
          <p:cNvPr id="328" name="Shape 328"/>
          <p:cNvSpPr txBox="1">
            <a:spLocks noGrp="1"/>
          </p:cNvSpPr>
          <p:nvPr>
            <p:ph type="title"/>
          </p:nvPr>
        </p:nvSpPr>
        <p:spPr>
          <a:xfrm>
            <a:off x="359298" y="2509258"/>
            <a:ext cx="4725169" cy="647599"/>
          </a:xfrm>
          <a:prstGeom prst="rect">
            <a:avLst/>
          </a:prstGeom>
        </p:spPr>
        <p:txBody>
          <a:bodyPr vert="horz" lIns="121900" tIns="121900" rIns="121900" bIns="121900" rtlCol="0" anchor="b" anchorCtr="0">
            <a:noAutofit/>
          </a:bodyPr>
          <a:lstStyle/>
          <a:p>
            <a:r>
              <a:rPr lang="en" sz="6000">
                <a:solidFill>
                  <a:schemeClr val="bg1"/>
                </a:solidFill>
              </a:rPr>
              <a:t>Resources</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2028" y="1101795"/>
            <a:ext cx="7341691" cy="5756205"/>
          </a:xfrm>
          <a:prstGeom prst="rect">
            <a:avLst/>
          </a:prstGeom>
        </p:spPr>
      </p:pic>
    </p:spTree>
    <p:extLst>
      <p:ext uri="{BB962C8B-B14F-4D97-AF65-F5344CB8AC3E}">
        <p14:creationId xmlns:p14="http://schemas.microsoft.com/office/powerpoint/2010/main" val="4096667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69401AB4-D051-4A42-B607-5F4350ACDA2A}"/>
              </a:ext>
            </a:extLst>
          </p:cNvPr>
          <p:cNvSpPr/>
          <p:nvPr/>
        </p:nvSpPr>
        <p:spPr>
          <a:xfrm>
            <a:off x="0" y="1"/>
            <a:ext cx="12192000" cy="189471"/>
          </a:xfrm>
          <a:prstGeom prst="rect">
            <a:avLst/>
          </a:prstGeom>
          <a:gradFill>
            <a:gsLst>
              <a:gs pos="0">
                <a:srgbClr val="155B64"/>
              </a:gs>
              <a:gs pos="100000">
                <a:srgbClr val="0EA0A8"/>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grpSp>
        <p:nvGrpSpPr>
          <p:cNvPr id="15" name="Group 14">
            <a:extLst>
              <a:ext uri="{FF2B5EF4-FFF2-40B4-BE49-F238E27FC236}">
                <a16:creationId xmlns:a16="http://schemas.microsoft.com/office/drawing/2014/main" id="{12004730-4DD7-F94C-B633-8DAAA763811D}"/>
              </a:ext>
            </a:extLst>
          </p:cNvPr>
          <p:cNvGrpSpPr/>
          <p:nvPr/>
        </p:nvGrpSpPr>
        <p:grpSpPr>
          <a:xfrm>
            <a:off x="642962" y="721985"/>
            <a:ext cx="3292713" cy="2224199"/>
            <a:chOff x="689127" y="1371630"/>
            <a:chExt cx="3292712" cy="2224198"/>
          </a:xfrm>
        </p:grpSpPr>
        <p:pic>
          <p:nvPicPr>
            <p:cNvPr id="16" name="Picture 15">
              <a:extLst>
                <a:ext uri="{FF2B5EF4-FFF2-40B4-BE49-F238E27FC236}">
                  <a16:creationId xmlns:a16="http://schemas.microsoft.com/office/drawing/2014/main" id="{69D359EE-B990-F940-AFCF-50255628CF1D}"/>
                </a:ext>
              </a:extLst>
            </p:cNvPr>
            <p:cNvPicPr>
              <a:picLocks noChangeAspect="1"/>
            </p:cNvPicPr>
            <p:nvPr/>
          </p:nvPicPr>
          <p:blipFill>
            <a:blip r:embed="rId3"/>
            <a:stretch>
              <a:fillRect/>
            </a:stretch>
          </p:blipFill>
          <p:spPr>
            <a:xfrm>
              <a:off x="689127" y="1371630"/>
              <a:ext cx="3292426" cy="2197232"/>
            </a:xfrm>
            <a:prstGeom prst="rect">
              <a:avLst/>
            </a:prstGeom>
          </p:spPr>
        </p:pic>
        <p:grpSp>
          <p:nvGrpSpPr>
            <p:cNvPr id="17" name="Group 16">
              <a:extLst>
                <a:ext uri="{FF2B5EF4-FFF2-40B4-BE49-F238E27FC236}">
                  <a16:creationId xmlns:a16="http://schemas.microsoft.com/office/drawing/2014/main" id="{DD013334-196E-E44B-80D0-2F4953DD3D7C}"/>
                </a:ext>
              </a:extLst>
            </p:cNvPr>
            <p:cNvGrpSpPr/>
            <p:nvPr/>
          </p:nvGrpSpPr>
          <p:grpSpPr>
            <a:xfrm>
              <a:off x="689999" y="2991495"/>
              <a:ext cx="3291840" cy="604333"/>
              <a:chOff x="974489" y="2982868"/>
              <a:chExt cx="3291840" cy="604333"/>
            </a:xfrm>
          </p:grpSpPr>
          <p:sp>
            <p:nvSpPr>
              <p:cNvPr id="18" name="Rectangle 17">
                <a:extLst>
                  <a:ext uri="{FF2B5EF4-FFF2-40B4-BE49-F238E27FC236}">
                    <a16:creationId xmlns:a16="http://schemas.microsoft.com/office/drawing/2014/main" id="{001449CA-39CF-1843-B413-025755836D27}"/>
                  </a:ext>
                </a:extLst>
              </p:cNvPr>
              <p:cNvSpPr/>
              <p:nvPr/>
            </p:nvSpPr>
            <p:spPr>
              <a:xfrm>
                <a:off x="974489" y="3103035"/>
                <a:ext cx="3291840" cy="457200"/>
              </a:xfrm>
              <a:prstGeom prst="rect">
                <a:avLst/>
              </a:prstGeom>
              <a:solidFill>
                <a:srgbClr val="4450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19" name="TextBox 18">
                <a:extLst>
                  <a:ext uri="{FF2B5EF4-FFF2-40B4-BE49-F238E27FC236}">
                    <a16:creationId xmlns:a16="http://schemas.microsoft.com/office/drawing/2014/main" id="{B978F628-D59B-A440-A6F0-DDAD6A028328}"/>
                  </a:ext>
                </a:extLst>
              </p:cNvPr>
              <p:cNvSpPr txBox="1"/>
              <p:nvPr/>
            </p:nvSpPr>
            <p:spPr>
              <a:xfrm>
                <a:off x="1192282" y="2982868"/>
                <a:ext cx="2858958" cy="604333"/>
              </a:xfrm>
              <a:prstGeom prst="rect">
                <a:avLst/>
              </a:prstGeom>
              <a:noFill/>
            </p:spPr>
            <p:txBody>
              <a:bodyPr wrap="square" rtlCol="0">
                <a:spAutoFit/>
              </a:bodyPr>
              <a:lstStyle/>
              <a:p>
                <a:pPr algn="ctr" defTabSz="914377">
                  <a:lnSpc>
                    <a:spcPct val="150000"/>
                  </a:lnSpc>
                </a:pPr>
                <a:r>
                  <a:rPr lang="en-US" sz="2500" b="1">
                    <a:solidFill>
                      <a:prstClr val="white"/>
                    </a:solidFill>
                    <a:latin typeface="Montserrat" panose="00000500000000000000" pitchFamily="2" charset="0"/>
                  </a:rPr>
                  <a:t>Training</a:t>
                </a:r>
              </a:p>
            </p:txBody>
          </p:sp>
        </p:grpSp>
      </p:grpSp>
      <p:grpSp>
        <p:nvGrpSpPr>
          <p:cNvPr id="4" name="Group 3">
            <a:extLst>
              <a:ext uri="{FF2B5EF4-FFF2-40B4-BE49-F238E27FC236}">
                <a16:creationId xmlns:a16="http://schemas.microsoft.com/office/drawing/2014/main" id="{0B097068-ED28-EE4A-8FC6-65D2F7E3C3A5}"/>
              </a:ext>
            </a:extLst>
          </p:cNvPr>
          <p:cNvGrpSpPr/>
          <p:nvPr/>
        </p:nvGrpSpPr>
        <p:grpSpPr>
          <a:xfrm>
            <a:off x="4138313" y="716817"/>
            <a:ext cx="3292679" cy="2217723"/>
            <a:chOff x="4342383" y="4419600"/>
            <a:chExt cx="3292679" cy="2217722"/>
          </a:xfrm>
        </p:grpSpPr>
        <p:pic>
          <p:nvPicPr>
            <p:cNvPr id="24" name="Picture 23">
              <a:extLst>
                <a:ext uri="{FF2B5EF4-FFF2-40B4-BE49-F238E27FC236}">
                  <a16:creationId xmlns:a16="http://schemas.microsoft.com/office/drawing/2014/main" id="{D705DFE7-7A32-F149-9875-781908B664F2}"/>
                </a:ext>
              </a:extLst>
            </p:cNvPr>
            <p:cNvPicPr>
              <a:picLocks/>
            </p:cNvPicPr>
            <p:nvPr/>
          </p:nvPicPr>
          <p:blipFill>
            <a:blip r:embed="rId4"/>
            <a:stretch>
              <a:fillRect/>
            </a:stretch>
          </p:blipFill>
          <p:spPr>
            <a:xfrm>
              <a:off x="4344225" y="4419600"/>
              <a:ext cx="3290189" cy="2192666"/>
            </a:xfrm>
            <a:prstGeom prst="rect">
              <a:avLst/>
            </a:prstGeom>
          </p:spPr>
        </p:pic>
        <p:sp>
          <p:nvSpPr>
            <p:cNvPr id="25" name="Rectangle 24">
              <a:extLst>
                <a:ext uri="{FF2B5EF4-FFF2-40B4-BE49-F238E27FC236}">
                  <a16:creationId xmlns:a16="http://schemas.microsoft.com/office/drawing/2014/main" id="{8C6B491E-9A0B-9440-BDD2-D0693BADC419}"/>
                </a:ext>
              </a:extLst>
            </p:cNvPr>
            <p:cNvSpPr/>
            <p:nvPr/>
          </p:nvSpPr>
          <p:spPr>
            <a:xfrm>
              <a:off x="4342383" y="6156013"/>
              <a:ext cx="3292679" cy="457200"/>
            </a:xfrm>
            <a:prstGeom prst="rect">
              <a:avLst/>
            </a:prstGeom>
            <a:solidFill>
              <a:srgbClr val="4450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26" name="TextBox 25">
              <a:extLst>
                <a:ext uri="{FF2B5EF4-FFF2-40B4-BE49-F238E27FC236}">
                  <a16:creationId xmlns:a16="http://schemas.microsoft.com/office/drawing/2014/main" id="{4F4D7C44-7C6D-874A-82F2-84A17BA52E84}"/>
                </a:ext>
              </a:extLst>
            </p:cNvPr>
            <p:cNvSpPr txBox="1"/>
            <p:nvPr/>
          </p:nvSpPr>
          <p:spPr>
            <a:xfrm>
              <a:off x="4430398" y="6032989"/>
              <a:ext cx="3116634" cy="604333"/>
            </a:xfrm>
            <a:prstGeom prst="rect">
              <a:avLst/>
            </a:prstGeom>
            <a:noFill/>
          </p:spPr>
          <p:txBody>
            <a:bodyPr wrap="square" rtlCol="0">
              <a:spAutoFit/>
            </a:bodyPr>
            <a:lstStyle/>
            <a:p>
              <a:pPr algn="ctr" defTabSz="914377">
                <a:lnSpc>
                  <a:spcPct val="150000"/>
                </a:lnSpc>
              </a:pPr>
              <a:r>
                <a:rPr lang="en-US" sz="2500" b="1">
                  <a:solidFill>
                    <a:prstClr val="white"/>
                  </a:solidFill>
                  <a:latin typeface="Montserrat" panose="00000500000000000000" pitchFamily="2" charset="0"/>
                </a:rPr>
                <a:t>Partnerships</a:t>
              </a:r>
            </a:p>
          </p:txBody>
        </p:sp>
      </p:grpSp>
      <p:grpSp>
        <p:nvGrpSpPr>
          <p:cNvPr id="3" name="Group 2">
            <a:extLst>
              <a:ext uri="{FF2B5EF4-FFF2-40B4-BE49-F238E27FC236}">
                <a16:creationId xmlns:a16="http://schemas.microsoft.com/office/drawing/2014/main" id="{72B78B79-0D5C-9C4A-9A5D-DE618438B9C2}"/>
              </a:ext>
            </a:extLst>
          </p:cNvPr>
          <p:cNvGrpSpPr/>
          <p:nvPr/>
        </p:nvGrpSpPr>
        <p:grpSpPr>
          <a:xfrm>
            <a:off x="7622563" y="706289"/>
            <a:ext cx="3304687" cy="2228042"/>
            <a:chOff x="7771550" y="4398057"/>
            <a:chExt cx="3304687" cy="2228043"/>
          </a:xfrm>
        </p:grpSpPr>
        <p:pic>
          <p:nvPicPr>
            <p:cNvPr id="33" name="Picture 32">
              <a:extLst>
                <a:ext uri="{FF2B5EF4-FFF2-40B4-BE49-F238E27FC236}">
                  <a16:creationId xmlns:a16="http://schemas.microsoft.com/office/drawing/2014/main" id="{6ACBEAC2-13F0-7C42-AC7D-6F6035399F26}"/>
                </a:ext>
              </a:extLst>
            </p:cNvPr>
            <p:cNvPicPr>
              <a:picLocks noChangeAspect="1"/>
            </p:cNvPicPr>
            <p:nvPr/>
          </p:nvPicPr>
          <p:blipFill rotWithShape="1">
            <a:blip r:embed="rId5">
              <a:extLst>
                <a:ext uri="{28A0092B-C50C-407E-A947-70E740481C1C}">
                  <a14:useLocalDpi xmlns:a14="http://schemas.microsoft.com/office/drawing/2010/main" val="0"/>
                </a:ext>
              </a:extLst>
            </a:blip>
            <a:srcRect l="3368" t="1692" r="16459" b="2732"/>
            <a:stretch/>
          </p:blipFill>
          <p:spPr>
            <a:xfrm>
              <a:off x="7790012" y="4398057"/>
              <a:ext cx="3286225" cy="2203704"/>
            </a:xfrm>
            <a:prstGeom prst="rect">
              <a:avLst/>
            </a:prstGeom>
          </p:spPr>
        </p:pic>
        <p:sp>
          <p:nvSpPr>
            <p:cNvPr id="34" name="Rectangle 33">
              <a:extLst>
                <a:ext uri="{FF2B5EF4-FFF2-40B4-BE49-F238E27FC236}">
                  <a16:creationId xmlns:a16="http://schemas.microsoft.com/office/drawing/2014/main" id="{56D15DAC-6510-0247-B1F7-603F22D25EFF}"/>
                </a:ext>
              </a:extLst>
            </p:cNvPr>
            <p:cNvSpPr/>
            <p:nvPr/>
          </p:nvSpPr>
          <p:spPr>
            <a:xfrm>
              <a:off x="7771550" y="6155612"/>
              <a:ext cx="3292679" cy="457200"/>
            </a:xfrm>
            <a:prstGeom prst="rect">
              <a:avLst/>
            </a:prstGeom>
            <a:solidFill>
              <a:srgbClr val="4450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id="{13E00BD1-71C0-E743-B23F-6B24F8F8E873}"/>
                </a:ext>
              </a:extLst>
            </p:cNvPr>
            <p:cNvSpPr txBox="1"/>
            <p:nvPr/>
          </p:nvSpPr>
          <p:spPr>
            <a:xfrm>
              <a:off x="7864378" y="6021767"/>
              <a:ext cx="3116634" cy="604333"/>
            </a:xfrm>
            <a:prstGeom prst="rect">
              <a:avLst/>
            </a:prstGeom>
            <a:noFill/>
          </p:spPr>
          <p:txBody>
            <a:bodyPr wrap="square" rtlCol="0">
              <a:spAutoFit/>
            </a:bodyPr>
            <a:lstStyle/>
            <a:p>
              <a:pPr algn="ctr" defTabSz="914377">
                <a:lnSpc>
                  <a:spcPct val="150000"/>
                </a:lnSpc>
              </a:pPr>
              <a:r>
                <a:rPr lang="en-US" sz="2500" b="1">
                  <a:solidFill>
                    <a:prstClr val="white"/>
                  </a:solidFill>
                  <a:latin typeface="Montserrat" panose="00000500000000000000" pitchFamily="2" charset="0"/>
                </a:rPr>
                <a:t>Scholarship</a:t>
              </a:r>
            </a:p>
          </p:txBody>
        </p:sp>
      </p:grpSp>
      <p:pic>
        <p:nvPicPr>
          <p:cNvPr id="20" name="Picture 19">
            <a:extLst>
              <a:ext uri="{FF2B5EF4-FFF2-40B4-BE49-F238E27FC236}">
                <a16:creationId xmlns:a16="http://schemas.microsoft.com/office/drawing/2014/main" id="{F667AC63-26D2-644E-A344-0A09262389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8975" y="3461913"/>
            <a:ext cx="7285016" cy="3270972"/>
          </a:xfrm>
          <a:prstGeom prst="rect">
            <a:avLst/>
          </a:prstGeom>
        </p:spPr>
      </p:pic>
    </p:spTree>
    <p:extLst>
      <p:ext uri="{BB962C8B-B14F-4D97-AF65-F5344CB8AC3E}">
        <p14:creationId xmlns:p14="http://schemas.microsoft.com/office/powerpoint/2010/main" val="283460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D6155F5-9E10-F7DC-ABF6-7665797389A0}"/>
              </a:ext>
            </a:extLst>
          </p:cNvPr>
          <p:cNvSpPr txBox="1"/>
          <p:nvPr/>
        </p:nvSpPr>
        <p:spPr>
          <a:xfrm>
            <a:off x="5671923" y="772155"/>
            <a:ext cx="6492674" cy="738664"/>
          </a:xfrm>
          <a:prstGeom prst="rect">
            <a:avLst/>
          </a:prstGeom>
          <a:noFill/>
        </p:spPr>
        <p:txBody>
          <a:bodyPr wrap="square">
            <a:spAutoFit/>
          </a:bodyPr>
          <a:lstStyle/>
          <a:p>
            <a:pPr marL="457200" marR="457200">
              <a:spcBef>
                <a:spcPts val="600"/>
              </a:spcBef>
              <a:spcAft>
                <a:spcPts val="600"/>
              </a:spcAft>
            </a:pPr>
            <a:endParaRPr lang="en-US" sz="1600">
              <a:solidFill>
                <a:srgbClr val="3A3836"/>
              </a:solidFill>
              <a:effectLst/>
              <a:latin typeface="Montserrat" pitchFamily="2" charset="77"/>
              <a:ea typeface="Garamond" panose="02020404030301010803" pitchFamily="18" charset="0"/>
              <a:cs typeface="Times New Roman" panose="02020603050405020304" pitchFamily="18" charset="0"/>
            </a:endParaRPr>
          </a:p>
          <a:p>
            <a:pPr marL="457200" marR="457200">
              <a:spcBef>
                <a:spcPts val="600"/>
              </a:spcBef>
              <a:spcAft>
                <a:spcPts val="600"/>
              </a:spcAft>
            </a:pPr>
            <a:endParaRPr lang="en-US" sz="1600">
              <a:solidFill>
                <a:srgbClr val="3A3836"/>
              </a:solidFill>
              <a:effectLst/>
              <a:latin typeface="Montserrat" pitchFamily="2" charset="77"/>
              <a:ea typeface="Garamond" panose="02020404030301010803"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610A636-0617-4238-2C28-F57CA00FEC90}"/>
              </a:ext>
            </a:extLst>
          </p:cNvPr>
          <p:cNvSpPr txBox="1"/>
          <p:nvPr/>
        </p:nvSpPr>
        <p:spPr>
          <a:xfrm>
            <a:off x="7167401" y="2238638"/>
            <a:ext cx="4807853" cy="3847207"/>
          </a:xfrm>
          <a:prstGeom prst="rect">
            <a:avLst/>
          </a:prstGeom>
          <a:noFill/>
        </p:spPr>
        <p:txBody>
          <a:bodyPr wrap="square" lIns="91440" tIns="45720" rIns="91440" bIns="45720" anchor="t">
            <a:spAutoFit/>
          </a:bodyPr>
          <a:lstStyle/>
          <a:p>
            <a:pPr marL="457200" marR="457200">
              <a:spcBef>
                <a:spcPts val="600"/>
              </a:spcBef>
              <a:spcAft>
                <a:spcPts val="600"/>
              </a:spcAft>
            </a:pPr>
            <a:r>
              <a:rPr lang="en-US" sz="1800" b="1">
                <a:solidFill>
                  <a:srgbClr val="03566C"/>
                </a:solidFill>
                <a:effectLst/>
                <a:latin typeface="Century Gothic"/>
                <a:ea typeface="MS Gothic"/>
                <a:cs typeface="Times New Roman"/>
              </a:rPr>
              <a:t>BI professional:</a:t>
            </a:r>
            <a:br>
              <a:rPr lang="en-US" sz="1800" b="1">
                <a:effectLst/>
                <a:latin typeface="Century Gothic" panose="020B0502020202020204" pitchFamily="34" charset="0"/>
                <a:ea typeface="MS Gothic" panose="020B0609070205080204" pitchFamily="49" charset="-128"/>
                <a:cs typeface="Times New Roman" panose="02020603050405020304" pitchFamily="18" charset="0"/>
              </a:rPr>
            </a:br>
            <a:r>
              <a:rPr lang="en-US" sz="1800" i="1">
                <a:solidFill>
                  <a:schemeClr val="accent1">
                    <a:lumMod val="75000"/>
                  </a:schemeClr>
                </a:solidFill>
                <a:effectLst/>
                <a:latin typeface="Calibri"/>
                <a:ea typeface="Garamond" panose="02020404030301010803" pitchFamily="18" charset="0"/>
                <a:cs typeface="Calibri"/>
              </a:rPr>
              <a:t>"ARIS has given us templates of BI trainings we can deliver to our campus researchers and </a:t>
            </a:r>
            <a:r>
              <a:rPr lang="en-US" sz="1800" b="1" i="1">
                <a:solidFill>
                  <a:schemeClr val="accent3"/>
                </a:solidFill>
                <a:effectLst/>
                <a:latin typeface="Calibri"/>
                <a:ea typeface="Garamond" panose="02020404030301010803" pitchFamily="18" charset="0"/>
                <a:cs typeface="Calibri"/>
              </a:rPr>
              <a:t>a strong network of BI partners</a:t>
            </a:r>
            <a:r>
              <a:rPr lang="en-US" sz="1800" i="1">
                <a:solidFill>
                  <a:schemeClr val="accent1">
                    <a:lumMod val="75000"/>
                  </a:schemeClr>
                </a:solidFill>
                <a:effectLst/>
                <a:latin typeface="Calibri"/>
                <a:ea typeface="Garamond" panose="02020404030301010803" pitchFamily="18" charset="0"/>
                <a:cs typeface="Calibri"/>
              </a:rPr>
              <a:t> who can answer any questions as we begin to elevate BI at our campus.”</a:t>
            </a:r>
          </a:p>
          <a:p>
            <a:pPr marL="457200" marR="457200">
              <a:spcBef>
                <a:spcPts val="600"/>
              </a:spcBef>
              <a:spcAft>
                <a:spcPts val="600"/>
              </a:spcAft>
            </a:pPr>
            <a:r>
              <a:rPr lang="en-US" sz="1800" b="1">
                <a:solidFill>
                  <a:srgbClr val="03566C"/>
                </a:solidFill>
                <a:effectLst/>
                <a:latin typeface="Century Gothic"/>
                <a:ea typeface="MS Gothic"/>
                <a:cs typeface="Times New Roman"/>
              </a:rPr>
              <a:t>Researcher:</a:t>
            </a:r>
            <a:br>
              <a:rPr lang="en-US" sz="1800" b="1">
                <a:effectLst/>
                <a:latin typeface="Century Gothic" panose="020B0502020202020204" pitchFamily="34" charset="0"/>
                <a:ea typeface="MS Gothic" panose="020B0609070205080204" pitchFamily="49" charset="-128"/>
                <a:cs typeface="Times New Roman" panose="02020603050405020304" pitchFamily="18" charset="0"/>
              </a:rPr>
            </a:br>
            <a:r>
              <a:rPr lang="en-US" sz="1800" i="1">
                <a:solidFill>
                  <a:schemeClr val="accent1">
                    <a:lumMod val="75000"/>
                  </a:schemeClr>
                </a:solidFill>
                <a:effectLst/>
                <a:latin typeface="Calibri"/>
                <a:ea typeface="Garamond" panose="02020404030301010803" pitchFamily="18" charset="0"/>
                <a:cs typeface="Calibri"/>
              </a:rPr>
              <a:t>“I firmly believe their (ARIS) workshop helped me land my NSF award (also the first one I ever applied to), so I would like people to know how </a:t>
            </a:r>
            <a:r>
              <a:rPr lang="en-US" sz="1800" b="1" i="1">
                <a:solidFill>
                  <a:schemeClr val="accent3"/>
                </a:solidFill>
                <a:effectLst/>
                <a:latin typeface="Calibri"/>
                <a:ea typeface="Garamond" panose="02020404030301010803" pitchFamily="18" charset="0"/>
                <a:cs typeface="Calibri"/>
              </a:rPr>
              <a:t>ARIS is an asset to researchers applying to NSF</a:t>
            </a:r>
            <a:r>
              <a:rPr lang="en-US" sz="1800" i="1">
                <a:solidFill>
                  <a:schemeClr val="accent1">
                    <a:lumMod val="75000"/>
                  </a:schemeClr>
                </a:solidFill>
                <a:effectLst/>
                <a:latin typeface="Calibri"/>
                <a:ea typeface="Garamond" panose="02020404030301010803" pitchFamily="18" charset="0"/>
                <a:cs typeface="Calibri"/>
              </a:rPr>
              <a:t>.”</a:t>
            </a:r>
          </a:p>
        </p:txBody>
      </p:sp>
      <p:sp>
        <p:nvSpPr>
          <p:cNvPr id="5" name="Content Placeholder 2">
            <a:extLst>
              <a:ext uri="{FF2B5EF4-FFF2-40B4-BE49-F238E27FC236}">
                <a16:creationId xmlns:a16="http://schemas.microsoft.com/office/drawing/2014/main" id="{997B5DBA-C6E6-C997-ED6C-D1D7C084972C}"/>
              </a:ext>
            </a:extLst>
          </p:cNvPr>
          <p:cNvSpPr txBox="1">
            <a:spLocks/>
          </p:cNvSpPr>
          <p:nvPr/>
        </p:nvSpPr>
        <p:spPr>
          <a:xfrm>
            <a:off x="939919" y="1557182"/>
            <a:ext cx="5540892" cy="2671918"/>
          </a:xfrm>
          <a:prstGeom prst="rect">
            <a:avLst/>
          </a:prstGeom>
        </p:spPr>
        <p:txBody>
          <a:bodyPr>
            <a:no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8300" indent="-285750">
              <a:lnSpc>
                <a:spcPct val="100000"/>
              </a:lnSpc>
              <a:spcBef>
                <a:spcPts val="0"/>
              </a:spcBef>
              <a:spcAft>
                <a:spcPts val="1200"/>
              </a:spcAft>
              <a:buClr>
                <a:schemeClr val="accent1"/>
              </a:buClr>
              <a:buSzPct val="150000"/>
              <a:buFont typeface="Arial" panose="020B0604020202020204" pitchFamily="34" charset="0"/>
              <a:buChar char="•"/>
            </a:pP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Since 2018, ARIS has offered more than </a:t>
            </a:r>
            <a:r>
              <a:rPr lang="en-US" sz="1600" b="1">
                <a:solidFill>
                  <a:schemeClr val="accent1"/>
                </a:solidFill>
                <a:effectLst/>
                <a:latin typeface="Montserrat" pitchFamily="2" charset="77"/>
                <a:ea typeface="Garamond" panose="02020404030301010803" pitchFamily="18" charset="0"/>
                <a:cs typeface="Times New Roman" panose="02020603050405020304" pitchFamily="18" charset="0"/>
              </a:rPr>
              <a:t>150 events</a:t>
            </a: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 involving more than </a:t>
            </a:r>
            <a:r>
              <a:rPr lang="en-US" sz="1600" b="1">
                <a:solidFill>
                  <a:schemeClr val="accent1"/>
                </a:solidFill>
                <a:latin typeface="Montserrat" pitchFamily="2" charset="77"/>
                <a:ea typeface="Garamond" panose="02020404030301010803" pitchFamily="18" charset="0"/>
                <a:cs typeface="Times New Roman" panose="02020603050405020304" pitchFamily="18" charset="0"/>
              </a:rPr>
              <a:t>7</a:t>
            </a:r>
            <a:r>
              <a:rPr lang="en-US" sz="1600" b="1">
                <a:solidFill>
                  <a:schemeClr val="accent1"/>
                </a:solidFill>
                <a:effectLst/>
                <a:latin typeface="Montserrat" pitchFamily="2" charset="77"/>
                <a:ea typeface="Garamond" panose="02020404030301010803" pitchFamily="18" charset="0"/>
                <a:cs typeface="Times New Roman" panose="02020603050405020304" pitchFamily="18" charset="0"/>
              </a:rPr>
              <a:t>,000 participants</a:t>
            </a: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 </a:t>
            </a:r>
            <a:endParaRPr lang="en-US" sz="1600">
              <a:solidFill>
                <a:srgbClr val="3A3836"/>
              </a:solidFill>
              <a:latin typeface="Montserrat" pitchFamily="2" charset="77"/>
              <a:ea typeface="Garamond" panose="02020404030301010803" pitchFamily="18" charset="0"/>
              <a:cs typeface="Times New Roman" panose="02020603050405020304" pitchFamily="18" charset="0"/>
            </a:endParaRPr>
          </a:p>
          <a:p>
            <a:pPr marL="368300" indent="-285750">
              <a:lnSpc>
                <a:spcPct val="100000"/>
              </a:lnSpc>
              <a:spcBef>
                <a:spcPts val="0"/>
              </a:spcBef>
              <a:spcAft>
                <a:spcPts val="1200"/>
              </a:spcAft>
              <a:buClr>
                <a:schemeClr val="accent1"/>
              </a:buClr>
              <a:buSzPct val="150000"/>
              <a:buFont typeface="Arial" panose="020B0604020202020204" pitchFamily="34" charset="0"/>
              <a:buChar char="•"/>
            </a:pP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ARIS has offered an extended series of trainings and meetings with three ORIC cohorts that have involved </a:t>
            </a:r>
            <a:r>
              <a:rPr lang="en-US" sz="1600" b="1">
                <a:solidFill>
                  <a:schemeClr val="accent1"/>
                </a:solidFill>
                <a:effectLst/>
                <a:latin typeface="Montserrat" pitchFamily="2" charset="77"/>
                <a:ea typeface="Garamond" panose="02020404030301010803" pitchFamily="18" charset="0"/>
                <a:cs typeface="Times New Roman" panose="02020603050405020304" pitchFamily="18" charset="0"/>
              </a:rPr>
              <a:t>28 institutions </a:t>
            </a: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and </a:t>
            </a:r>
            <a:r>
              <a:rPr lang="en-US" sz="1600" b="1">
                <a:solidFill>
                  <a:schemeClr val="accent1"/>
                </a:solidFill>
                <a:latin typeface="Montserrat" pitchFamily="2" charset="77"/>
                <a:ea typeface="Garamond" panose="02020404030301010803" pitchFamily="18" charset="0"/>
                <a:cs typeface="Times New Roman" panose="02020603050405020304" pitchFamily="18" charset="0"/>
              </a:rPr>
              <a:t>34</a:t>
            </a:r>
            <a:r>
              <a:rPr lang="en-US" sz="1600" b="1">
                <a:solidFill>
                  <a:schemeClr val="accent1"/>
                </a:solidFill>
                <a:effectLst/>
                <a:latin typeface="Montserrat" pitchFamily="2" charset="77"/>
                <a:ea typeface="Garamond" panose="02020404030301010803" pitchFamily="18" charset="0"/>
                <a:cs typeface="Times New Roman" panose="02020603050405020304" pitchFamily="18" charset="0"/>
              </a:rPr>
              <a:t> administrators</a:t>
            </a: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 and </a:t>
            </a:r>
            <a:r>
              <a:rPr lang="en-US" sz="1600" b="1">
                <a:solidFill>
                  <a:schemeClr val="accent1"/>
                </a:solidFill>
                <a:latin typeface="Montserrat" pitchFamily="2" charset="77"/>
                <a:ea typeface="Garamond" panose="02020404030301010803" pitchFamily="18" charset="0"/>
                <a:cs typeface="Times New Roman" panose="02020603050405020304" pitchFamily="18" charset="0"/>
              </a:rPr>
              <a:t>59</a:t>
            </a:r>
            <a:r>
              <a:rPr lang="en-US" sz="1600" b="1">
                <a:solidFill>
                  <a:schemeClr val="accent1"/>
                </a:solidFill>
                <a:effectLst/>
                <a:latin typeface="Montserrat" pitchFamily="2" charset="77"/>
                <a:ea typeface="Garamond" panose="02020404030301010803" pitchFamily="18" charset="0"/>
                <a:cs typeface="Times New Roman" panose="02020603050405020304" pitchFamily="18" charset="0"/>
              </a:rPr>
              <a:t> BI professionals</a:t>
            </a: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a:t>
            </a:r>
          </a:p>
          <a:p>
            <a:pPr marL="368300" indent="-285750">
              <a:lnSpc>
                <a:spcPct val="100000"/>
              </a:lnSpc>
              <a:spcBef>
                <a:spcPts val="0"/>
              </a:spcBef>
              <a:spcAft>
                <a:spcPts val="1200"/>
              </a:spcAft>
              <a:buClr>
                <a:schemeClr val="accent1"/>
              </a:buClr>
              <a:buSzPct val="150000"/>
              <a:buFont typeface="Arial" panose="020B0604020202020204" pitchFamily="34" charset="0"/>
              <a:buChar char="•"/>
            </a:pP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ARIS shares resources and news with the more than </a:t>
            </a:r>
            <a:r>
              <a:rPr lang="en-US" sz="1600" b="1">
                <a:solidFill>
                  <a:schemeClr val="accent1"/>
                </a:solidFill>
                <a:effectLst/>
                <a:latin typeface="Montserrat" pitchFamily="2" charset="77"/>
                <a:ea typeface="Garamond" panose="02020404030301010803" pitchFamily="18" charset="0"/>
                <a:cs typeface="Times New Roman" panose="02020603050405020304" pitchFamily="18" charset="0"/>
              </a:rPr>
              <a:t>1,600 community members</a:t>
            </a:r>
            <a:r>
              <a:rPr lang="en-US" sz="1600">
                <a:solidFill>
                  <a:srgbClr val="3A3836"/>
                </a:solidFill>
                <a:effectLst/>
                <a:latin typeface="Montserrat" pitchFamily="2" charset="77"/>
                <a:ea typeface="Garamond" panose="02020404030301010803" pitchFamily="18" charset="0"/>
                <a:cs typeface="Times New Roman" panose="02020603050405020304" pitchFamily="18" charset="0"/>
              </a:rPr>
              <a:t> who subscribe to the ARIS newsletter.</a:t>
            </a:r>
          </a:p>
          <a:p>
            <a:endParaRPr lang="en-US" sz="1600">
              <a:latin typeface="Montserrat" pitchFamily="2" charset="77"/>
            </a:endParaRPr>
          </a:p>
        </p:txBody>
      </p:sp>
      <p:pic>
        <p:nvPicPr>
          <p:cNvPr id="4" name="Picture 3" descr="A group of people sitting around a table&#10;&#10;Description automatically generated with medium confidence">
            <a:extLst>
              <a:ext uri="{FF2B5EF4-FFF2-40B4-BE49-F238E27FC236}">
                <a16:creationId xmlns:a16="http://schemas.microsoft.com/office/drawing/2014/main" id="{34FC7972-1C74-3676-FA48-9B6B505716DF}"/>
              </a:ext>
            </a:extLst>
          </p:cNvPr>
          <p:cNvPicPr>
            <a:picLocks noChangeAspect="1"/>
          </p:cNvPicPr>
          <p:nvPr/>
        </p:nvPicPr>
        <p:blipFill rotWithShape="1">
          <a:blip r:embed="rId3">
            <a:extLst>
              <a:ext uri="{28A0092B-C50C-407E-A947-70E740481C1C}">
                <a14:useLocalDpi xmlns:a14="http://schemas.microsoft.com/office/drawing/2010/main"/>
              </a:ext>
            </a:extLst>
          </a:blip>
          <a:srcRect r="21754"/>
          <a:stretch/>
        </p:blipFill>
        <p:spPr>
          <a:xfrm>
            <a:off x="1069340" y="4320579"/>
            <a:ext cx="2782424" cy="1679567"/>
          </a:xfrm>
          <a:prstGeom prst="rect">
            <a:avLst/>
          </a:prstGeom>
          <a:ln>
            <a:solidFill>
              <a:schemeClr val="accent4"/>
            </a:solidFill>
          </a:ln>
        </p:spPr>
      </p:pic>
      <p:pic>
        <p:nvPicPr>
          <p:cNvPr id="8" name="Picture 7" descr="A picture containing person, indoor&#10;&#10;Description automatically generated">
            <a:extLst>
              <a:ext uri="{FF2B5EF4-FFF2-40B4-BE49-F238E27FC236}">
                <a16:creationId xmlns:a16="http://schemas.microsoft.com/office/drawing/2014/main" id="{C42C26F2-D3E8-C67D-9693-23BCC317B26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2404" y="4320579"/>
            <a:ext cx="3478839" cy="1679568"/>
          </a:xfrm>
          <a:prstGeom prst="rect">
            <a:avLst/>
          </a:prstGeom>
          <a:ln>
            <a:solidFill>
              <a:schemeClr val="accent4"/>
            </a:solidFill>
          </a:ln>
        </p:spPr>
      </p:pic>
      <p:sp>
        <p:nvSpPr>
          <p:cNvPr id="3" name="Title 1">
            <a:extLst>
              <a:ext uri="{FF2B5EF4-FFF2-40B4-BE49-F238E27FC236}">
                <a16:creationId xmlns:a16="http://schemas.microsoft.com/office/drawing/2014/main" id="{BDAB5C9E-C249-52CF-C87D-E759AB64F4CC}"/>
              </a:ext>
            </a:extLst>
          </p:cNvPr>
          <p:cNvSpPr txBox="1">
            <a:spLocks/>
          </p:cNvSpPr>
          <p:nvPr/>
        </p:nvSpPr>
        <p:spPr>
          <a:xfrm>
            <a:off x="609600" y="557785"/>
            <a:ext cx="10972800" cy="801116"/>
          </a:xfrm>
          <a:prstGeom prst="rect">
            <a:avLst/>
          </a:prstGeom>
        </p:spPr>
        <p:txBody>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r>
              <a:rPr lang="en-US">
                <a:solidFill>
                  <a:schemeClr val="accent1"/>
                </a:solidFill>
                <a:latin typeface="Montserrat" pitchFamily="2" charset="77"/>
              </a:rPr>
              <a:t>Professional Development</a:t>
            </a:r>
          </a:p>
        </p:txBody>
      </p:sp>
    </p:spTree>
    <p:extLst>
      <p:ext uri="{BB962C8B-B14F-4D97-AF65-F5344CB8AC3E}">
        <p14:creationId xmlns:p14="http://schemas.microsoft.com/office/powerpoint/2010/main" val="42437187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15DC-212D-FF52-EC2E-524F0967ABBD}"/>
              </a:ext>
            </a:extLst>
          </p:cNvPr>
          <p:cNvSpPr>
            <a:spLocks noGrp="1"/>
          </p:cNvSpPr>
          <p:nvPr>
            <p:ph type="title"/>
          </p:nvPr>
        </p:nvSpPr>
        <p:spPr>
          <a:xfrm>
            <a:off x="609600" y="557785"/>
            <a:ext cx="10972800" cy="801116"/>
          </a:xfrm>
        </p:spPr>
        <p:txBody>
          <a:bodyPr/>
          <a:lstStyle/>
          <a:p>
            <a:r>
              <a:rPr lang="en-US">
                <a:solidFill>
                  <a:schemeClr val="accent1"/>
                </a:solidFill>
                <a:latin typeface="Montserrat" pitchFamily="2" charset="77"/>
              </a:rPr>
              <a:t>ARIS Resources</a:t>
            </a:r>
          </a:p>
        </p:txBody>
      </p:sp>
      <p:sp>
        <p:nvSpPr>
          <p:cNvPr id="3" name="Content Placeholder 2">
            <a:extLst>
              <a:ext uri="{FF2B5EF4-FFF2-40B4-BE49-F238E27FC236}">
                <a16:creationId xmlns:a16="http://schemas.microsoft.com/office/drawing/2014/main" id="{7EB5D77A-B98E-33B0-75D0-4C72904858A2}"/>
              </a:ext>
            </a:extLst>
          </p:cNvPr>
          <p:cNvSpPr>
            <a:spLocks noGrp="1"/>
          </p:cNvSpPr>
          <p:nvPr>
            <p:ph sz="half" idx="1"/>
          </p:nvPr>
        </p:nvSpPr>
        <p:spPr>
          <a:xfrm>
            <a:off x="609601" y="1742725"/>
            <a:ext cx="4009291" cy="2788409"/>
          </a:xfrm>
          <a:ln>
            <a:solidFill>
              <a:schemeClr val="accent1"/>
            </a:solidFill>
          </a:ln>
        </p:spPr>
        <p:txBody>
          <a:bodyPr>
            <a:noAutofit/>
          </a:bodyPr>
          <a:lstStyle/>
          <a:p>
            <a:pPr marL="0" marR="0" lvl="0" indent="0" algn="l" rtl="0">
              <a:lnSpc>
                <a:spcPct val="100000"/>
              </a:lnSpc>
              <a:spcBef>
                <a:spcPts val="0"/>
              </a:spcBef>
              <a:spcAft>
                <a:spcPts val="1200"/>
              </a:spcAft>
              <a:buClr>
                <a:schemeClr val="accent1"/>
              </a:buClr>
              <a:buSzPct val="150000"/>
              <a:buNone/>
            </a:pPr>
            <a:r>
              <a:rPr lang="en-US" sz="2400" b="1" u="none" strike="noStrike" cap="none">
                <a:solidFill>
                  <a:srgbClr val="001B48"/>
                </a:solidFill>
                <a:latin typeface="Century Gothic" panose="020B0502020202020204" pitchFamily="34" charset="0"/>
                <a:ea typeface="Montserrat Light"/>
                <a:cs typeface="Montserrat Light"/>
                <a:sym typeface="Montserrat Light"/>
              </a:rPr>
              <a:t>BI Toolkit and Resource Development</a:t>
            </a:r>
          </a:p>
          <a:p>
            <a:pPr marL="368300" indent="-285750">
              <a:lnSpc>
                <a:spcPct val="100000"/>
              </a:lnSpc>
              <a:spcBef>
                <a:spcPts val="0"/>
              </a:spcBef>
              <a:spcAft>
                <a:spcPts val="900"/>
              </a:spcAft>
              <a:buClr>
                <a:schemeClr val="accent1"/>
              </a:buClr>
              <a:buSzPct val="150000"/>
              <a:buFont typeface="Arial" panose="020B0604020202020204" pitchFamily="34" charset="0"/>
              <a:buChar char="•"/>
            </a:pPr>
            <a:r>
              <a:rPr lang="en-US" sz="1800" b="0" i="0" u="none" strike="noStrike" cap="none">
                <a:latin typeface="Montserrat" pitchFamily="2" charset="77"/>
                <a:ea typeface="Montserrat"/>
                <a:cs typeface="Montserrat"/>
                <a:sym typeface="Montserrat"/>
              </a:rPr>
              <a:t>Broader Impacts Review Document for NSF Proposals </a:t>
            </a:r>
          </a:p>
          <a:p>
            <a:pPr marL="368300" indent="-285750">
              <a:lnSpc>
                <a:spcPct val="100000"/>
              </a:lnSpc>
              <a:spcBef>
                <a:spcPts val="0"/>
              </a:spcBef>
              <a:spcAft>
                <a:spcPts val="900"/>
              </a:spcAft>
              <a:buClr>
                <a:schemeClr val="accent1"/>
              </a:buClr>
              <a:buSzPct val="150000"/>
              <a:buFont typeface="Arial" panose="020B0604020202020204" pitchFamily="34" charset="0"/>
              <a:buChar char="•"/>
            </a:pPr>
            <a:r>
              <a:rPr lang="en-US" sz="1800" b="0" i="0" u="none" strike="noStrike" cap="none">
                <a:latin typeface="Montserrat" pitchFamily="2" charset="77"/>
                <a:ea typeface="Montserrat"/>
                <a:cs typeface="Montserrat"/>
                <a:sym typeface="Montserrat"/>
              </a:rPr>
              <a:t>BI Planning Checklist </a:t>
            </a:r>
          </a:p>
          <a:p>
            <a:pPr marL="368300" indent="-285750">
              <a:lnSpc>
                <a:spcPct val="100000"/>
              </a:lnSpc>
              <a:spcBef>
                <a:spcPts val="0"/>
              </a:spcBef>
              <a:spcAft>
                <a:spcPts val="900"/>
              </a:spcAft>
              <a:buClr>
                <a:schemeClr val="accent1"/>
              </a:buClr>
              <a:buSzPct val="150000"/>
              <a:buFont typeface="Arial" panose="020B0604020202020204" pitchFamily="34" charset="0"/>
              <a:buChar char="•"/>
            </a:pPr>
            <a:r>
              <a:rPr lang="en-US" sz="1800" b="0" i="0" u="none" strike="noStrike" cap="none">
                <a:latin typeface="Montserrat" pitchFamily="2" charset="77"/>
                <a:ea typeface="Montserrat"/>
                <a:cs typeface="Montserrat"/>
                <a:sym typeface="Montserrat"/>
              </a:rPr>
              <a:t>BI Wizard </a:t>
            </a:r>
          </a:p>
          <a:p>
            <a:pPr marL="368300" indent="-285750">
              <a:lnSpc>
                <a:spcPct val="100000"/>
              </a:lnSpc>
              <a:spcBef>
                <a:spcPts val="0"/>
              </a:spcBef>
              <a:spcAft>
                <a:spcPts val="900"/>
              </a:spcAft>
              <a:buClr>
                <a:schemeClr val="accent1"/>
              </a:buClr>
              <a:buSzPct val="150000"/>
              <a:buFont typeface="Arial" panose="020B0604020202020204" pitchFamily="34" charset="0"/>
              <a:buChar char="•"/>
            </a:pPr>
            <a:r>
              <a:rPr lang="en-US" sz="1800" b="0" i="0" u="none" strike="noStrike" cap="none">
                <a:latin typeface="Montserrat" pitchFamily="2" charset="77"/>
                <a:ea typeface="Montserrat"/>
                <a:cs typeface="Montserrat"/>
                <a:sym typeface="Montserrat"/>
              </a:rPr>
              <a:t>BI Evaluation Rubric</a:t>
            </a:r>
          </a:p>
          <a:p>
            <a:endParaRPr lang="en-US" sz="1800">
              <a:latin typeface="Montserrat" pitchFamily="2" charset="77"/>
            </a:endParaRPr>
          </a:p>
        </p:txBody>
      </p:sp>
      <p:pic>
        <p:nvPicPr>
          <p:cNvPr id="7" name="Picture 6" descr="Timeline&#10;&#10;Description automatically generated">
            <a:extLst>
              <a:ext uri="{FF2B5EF4-FFF2-40B4-BE49-F238E27FC236}">
                <a16:creationId xmlns:a16="http://schemas.microsoft.com/office/drawing/2014/main" id="{DD0D4A2B-0013-0BEC-6AED-D43FF28CA3E3}"/>
              </a:ext>
            </a:extLst>
          </p:cNvPr>
          <p:cNvPicPr>
            <a:picLocks noChangeAspect="1"/>
          </p:cNvPicPr>
          <p:nvPr/>
        </p:nvPicPr>
        <p:blipFill rotWithShape="1">
          <a:blip r:embed="rId3"/>
          <a:srcRect l="3952" t="4829" r="23267" b="26851"/>
          <a:stretch/>
        </p:blipFill>
        <p:spPr>
          <a:xfrm>
            <a:off x="2731477" y="4402180"/>
            <a:ext cx="3130061" cy="2099925"/>
          </a:xfrm>
          <a:prstGeom prst="rect">
            <a:avLst/>
          </a:prstGeom>
          <a:ln w="9525">
            <a:solidFill>
              <a:schemeClr val="accent4"/>
            </a:solidFill>
          </a:ln>
        </p:spPr>
      </p:pic>
      <p:sp>
        <p:nvSpPr>
          <p:cNvPr id="6" name="TextBox 5">
            <a:extLst>
              <a:ext uri="{FF2B5EF4-FFF2-40B4-BE49-F238E27FC236}">
                <a16:creationId xmlns:a16="http://schemas.microsoft.com/office/drawing/2014/main" id="{906F252E-FB70-5D4C-2D2B-C2B1ACA7F393}"/>
              </a:ext>
            </a:extLst>
          </p:cNvPr>
          <p:cNvSpPr txBox="1"/>
          <p:nvPr/>
        </p:nvSpPr>
        <p:spPr>
          <a:xfrm>
            <a:off x="6113703" y="557785"/>
            <a:ext cx="5627077" cy="2369880"/>
          </a:xfrm>
          <a:prstGeom prst="rect">
            <a:avLst/>
          </a:prstGeom>
          <a:noFill/>
          <a:ln>
            <a:solidFill>
              <a:schemeClr val="accent1"/>
            </a:solidFill>
          </a:ln>
        </p:spPr>
        <p:txBody>
          <a:bodyPr wrap="square">
            <a:spAutoFit/>
          </a:bodyPr>
          <a:lstStyle/>
          <a:p>
            <a:pPr marL="82550" marR="0" lvl="0" algn="l" rtl="0">
              <a:lnSpc>
                <a:spcPct val="100000"/>
              </a:lnSpc>
              <a:spcBef>
                <a:spcPts val="0"/>
              </a:spcBef>
              <a:spcAft>
                <a:spcPts val="1200"/>
              </a:spcAft>
              <a:buClr>
                <a:schemeClr val="accent1"/>
              </a:buClr>
              <a:buSzPct val="150000"/>
            </a:pPr>
            <a:r>
              <a:rPr lang="en-US" sz="2400" b="1" i="0" u="none" strike="noStrike">
                <a:solidFill>
                  <a:srgbClr val="001B48"/>
                </a:solidFill>
                <a:effectLst/>
                <a:latin typeface="Century Gothic" panose="020B0502020202020204" pitchFamily="34" charset="0"/>
              </a:rPr>
              <a:t>Program to Enhance Organizational Research Impact Capacity (ORIC)</a:t>
            </a:r>
            <a:endParaRPr lang="en-US" sz="2400" b="0" i="0" u="none" strike="noStrike">
              <a:solidFill>
                <a:srgbClr val="001B48"/>
              </a:solidFill>
              <a:effectLst/>
              <a:latin typeface="Century Gothic" panose="020B0502020202020204" pitchFamily="34" charset="0"/>
            </a:endParaRPr>
          </a:p>
          <a:p>
            <a:pPr marL="368300" marR="0" lvl="0" indent="-285750" algn="l" rtl="0">
              <a:lnSpc>
                <a:spcPct val="100000"/>
              </a:lnSpc>
              <a:spcBef>
                <a:spcPts val="0"/>
              </a:spcBef>
              <a:spcAft>
                <a:spcPts val="1200"/>
              </a:spcAft>
              <a:buClr>
                <a:schemeClr val="accent1"/>
              </a:buClr>
              <a:buSzPct val="150000"/>
              <a:buFont typeface="Arial" panose="020B0604020202020204" pitchFamily="34" charset="0"/>
              <a:buChar char="•"/>
            </a:pPr>
            <a:r>
              <a:rPr lang="en-US" sz="1800" b="0" i="0" u="none" strike="noStrike">
                <a:solidFill>
                  <a:srgbClr val="343E46"/>
                </a:solidFill>
                <a:effectLst/>
                <a:latin typeface="Montserrat" pitchFamily="2" charset="77"/>
              </a:rPr>
              <a:t>Institutions and organizations participating in this year-long program receive training, resources and mentorship that will allow them to substantially enhance their internal capacity to support research impact.</a:t>
            </a:r>
          </a:p>
        </p:txBody>
      </p:sp>
      <p:sp>
        <p:nvSpPr>
          <p:cNvPr id="10" name="TextBox 9">
            <a:extLst>
              <a:ext uri="{FF2B5EF4-FFF2-40B4-BE49-F238E27FC236}">
                <a16:creationId xmlns:a16="http://schemas.microsoft.com/office/drawing/2014/main" id="{B61F5298-5C39-0A73-35D0-9C1F6CE6991D}"/>
              </a:ext>
            </a:extLst>
          </p:cNvPr>
          <p:cNvSpPr txBox="1"/>
          <p:nvPr/>
        </p:nvSpPr>
        <p:spPr>
          <a:xfrm>
            <a:off x="6113703" y="3171351"/>
            <a:ext cx="5627077" cy="3154710"/>
          </a:xfrm>
          <a:prstGeom prst="rect">
            <a:avLst/>
          </a:prstGeom>
          <a:noFill/>
          <a:ln>
            <a:solidFill>
              <a:schemeClr val="accent1"/>
            </a:solidFill>
          </a:ln>
        </p:spPr>
        <p:txBody>
          <a:bodyPr wrap="square">
            <a:spAutoFit/>
          </a:bodyPr>
          <a:lstStyle/>
          <a:p>
            <a:pPr marL="82550">
              <a:lnSpc>
                <a:spcPct val="100000"/>
              </a:lnSpc>
              <a:spcBef>
                <a:spcPts val="0"/>
              </a:spcBef>
              <a:spcAft>
                <a:spcPts val="1200"/>
              </a:spcAft>
              <a:buClr>
                <a:schemeClr val="accent1"/>
              </a:buClr>
              <a:buSzPct val="150000"/>
            </a:pPr>
            <a:r>
              <a:rPr lang="en-US" sz="2400" b="1" u="none" strike="noStrike" cap="none">
                <a:solidFill>
                  <a:srgbClr val="001B48"/>
                </a:solidFill>
                <a:latin typeface="Century Gothic"/>
                <a:ea typeface="Montserrat Light"/>
                <a:cs typeface="Montserrat Light"/>
                <a:sym typeface="Montserrat Light"/>
              </a:rPr>
              <a:t>Broader Impacts </a:t>
            </a:r>
            <a:r>
              <a:rPr lang="en-US" sz="2400" b="1">
                <a:solidFill>
                  <a:srgbClr val="001B48"/>
                </a:solidFill>
                <a:latin typeface="Century Gothic"/>
                <a:ea typeface="Montserrat Light"/>
                <a:cs typeface="Montserrat Light"/>
                <a:sym typeface="Montserrat Light"/>
              </a:rPr>
              <a:t>Certification &amp; </a:t>
            </a:r>
            <a:r>
              <a:rPr lang="en-US" sz="2400" b="1" err="1">
                <a:solidFill>
                  <a:srgbClr val="001B48"/>
                </a:solidFill>
                <a:latin typeface="Century Gothic"/>
                <a:ea typeface="+mn-lt"/>
                <a:cs typeface="+mn-lt"/>
                <a:sym typeface="Montserrat Light"/>
              </a:rPr>
              <a:t>MicroCredential</a:t>
            </a:r>
            <a:r>
              <a:rPr lang="en-US" sz="2400" b="1">
                <a:solidFill>
                  <a:srgbClr val="001B48"/>
                </a:solidFill>
                <a:latin typeface="Century Gothic"/>
                <a:ea typeface="+mn-lt"/>
                <a:cs typeface="+mn-lt"/>
                <a:sym typeface="Montserrat Light"/>
              </a:rPr>
              <a:t> </a:t>
            </a:r>
            <a:endParaRPr lang="en-US" sz="2400" b="1" u="none" strike="noStrike" cap="none">
              <a:solidFill>
                <a:srgbClr val="001B48"/>
              </a:solidFill>
              <a:latin typeface="Century Gothic"/>
              <a:ea typeface="Montserrat Light"/>
              <a:cs typeface="Montserrat Light"/>
              <a:sym typeface="Montserrat Light"/>
            </a:endParaRPr>
          </a:p>
          <a:p>
            <a:pPr marL="82550" marR="0" lvl="0" algn="l" rtl="0">
              <a:lnSpc>
                <a:spcPct val="100000"/>
              </a:lnSpc>
              <a:spcBef>
                <a:spcPts val="0"/>
              </a:spcBef>
              <a:spcAft>
                <a:spcPts val="300"/>
              </a:spcAft>
              <a:buClr>
                <a:schemeClr val="accent1"/>
              </a:buClr>
              <a:buSzPct val="150000"/>
            </a:pPr>
            <a:r>
              <a:rPr lang="en-US">
                <a:latin typeface="Montserrat" pitchFamily="2" charset="77"/>
                <a:ea typeface="Montserrat Light"/>
                <a:cs typeface="Montserrat Light"/>
                <a:sym typeface="Montserrat Light"/>
              </a:rPr>
              <a:t>Module topics include: </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b="0" u="none" strike="noStrike" cap="none">
                <a:latin typeface="Montserrat" pitchFamily="2" charset="77"/>
                <a:ea typeface="Montserrat Light"/>
                <a:cs typeface="Montserrat Light"/>
                <a:sym typeface="Montserrat Light"/>
              </a:rPr>
              <a:t>BI Foundations</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b="0" u="none" strike="noStrike" cap="none">
                <a:latin typeface="Montserrat" pitchFamily="2" charset="77"/>
                <a:ea typeface="Montserrat Light"/>
                <a:cs typeface="Montserrat Light"/>
                <a:sym typeface="Montserrat Light"/>
              </a:rPr>
              <a:t>Writing an Effective BI Plan </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b="0" u="none" strike="noStrike" cap="none">
                <a:latin typeface="Montserrat" pitchFamily="2" charset="77"/>
                <a:ea typeface="Montserrat Light"/>
                <a:cs typeface="Montserrat Light"/>
                <a:sym typeface="Montserrat Light"/>
              </a:rPr>
              <a:t>Faculty Development in BI</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pitchFamily="2" charset="77"/>
              </a:rPr>
              <a:t>Building Strong Partnerships</a:t>
            </a:r>
            <a:endParaRPr lang="en-US">
              <a:solidFill>
                <a:srgbClr val="AAACAD"/>
              </a:solidFill>
              <a:latin typeface="Montserrat" pitchFamily="2" charset="77"/>
            </a:endParaRP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pitchFamily="2" charset="77"/>
              </a:rPr>
              <a:t>Broadening Participation through BI</a:t>
            </a:r>
            <a:endParaRPr lang="en-US">
              <a:solidFill>
                <a:srgbClr val="AAACAD"/>
              </a:solidFill>
              <a:latin typeface="Montserrat" pitchFamily="2" charset="77"/>
            </a:endParaRP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pitchFamily="2" charset="77"/>
              </a:rPr>
              <a:t>Evaluating BI</a:t>
            </a:r>
            <a:endParaRPr lang="en-US" sz="1800">
              <a:latin typeface="Montserrat" pitchFamily="2" charset="77"/>
            </a:endParaRPr>
          </a:p>
        </p:txBody>
      </p:sp>
    </p:spTree>
    <p:extLst>
      <p:ext uri="{BB962C8B-B14F-4D97-AF65-F5344CB8AC3E}">
        <p14:creationId xmlns:p14="http://schemas.microsoft.com/office/powerpoint/2010/main" val="2056717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15DC-212D-FF52-EC2E-524F0967ABBD}"/>
              </a:ext>
            </a:extLst>
          </p:cNvPr>
          <p:cNvSpPr>
            <a:spLocks noGrp="1"/>
          </p:cNvSpPr>
          <p:nvPr>
            <p:ph type="title"/>
          </p:nvPr>
        </p:nvSpPr>
        <p:spPr>
          <a:xfrm>
            <a:off x="609600" y="557785"/>
            <a:ext cx="10972800" cy="801116"/>
          </a:xfrm>
        </p:spPr>
        <p:txBody>
          <a:bodyPr/>
          <a:lstStyle/>
          <a:p>
            <a:r>
              <a:rPr lang="en-US">
                <a:solidFill>
                  <a:schemeClr val="accent1"/>
                </a:solidFill>
                <a:latin typeface="Montserrat" pitchFamily="2" charset="77"/>
              </a:rPr>
              <a:t>Strategic Initiatives</a:t>
            </a:r>
          </a:p>
        </p:txBody>
      </p:sp>
      <p:sp>
        <p:nvSpPr>
          <p:cNvPr id="3" name="Content Placeholder 2">
            <a:extLst>
              <a:ext uri="{FF2B5EF4-FFF2-40B4-BE49-F238E27FC236}">
                <a16:creationId xmlns:a16="http://schemas.microsoft.com/office/drawing/2014/main" id="{7EB5D77A-B98E-33B0-75D0-4C72904858A2}"/>
              </a:ext>
            </a:extLst>
          </p:cNvPr>
          <p:cNvSpPr>
            <a:spLocks noGrp="1"/>
          </p:cNvSpPr>
          <p:nvPr>
            <p:ph sz="half" idx="1"/>
          </p:nvPr>
        </p:nvSpPr>
        <p:spPr>
          <a:xfrm>
            <a:off x="874909" y="1682951"/>
            <a:ext cx="7066823" cy="3413981"/>
          </a:xfrm>
        </p:spPr>
        <p:txBody>
          <a:bodyPr>
            <a:noAutofit/>
          </a:bodyPr>
          <a:lstStyle/>
          <a:p>
            <a:pPr marL="0" marR="0" lvl="0" indent="0" algn="l" rtl="0">
              <a:lnSpc>
                <a:spcPct val="100000"/>
              </a:lnSpc>
              <a:spcBef>
                <a:spcPts val="0"/>
              </a:spcBef>
              <a:spcAft>
                <a:spcPts val="1200"/>
              </a:spcAft>
              <a:buClr>
                <a:schemeClr val="accent1"/>
              </a:buClr>
              <a:buSzPct val="150000"/>
              <a:buNone/>
            </a:pPr>
            <a:r>
              <a:rPr lang="en-US" sz="2400" b="1" i="0" u="none" strike="noStrike">
                <a:solidFill>
                  <a:srgbClr val="001B48"/>
                </a:solidFill>
                <a:effectLst/>
                <a:latin typeface="Century Gothic" panose="020B0502020202020204" pitchFamily="34" charset="0"/>
              </a:rPr>
              <a:t>Program to Enhance Organizational Research Impact Capacity (ORIC)</a:t>
            </a:r>
            <a:endParaRPr lang="en-US" sz="2400" b="0" i="0" u="none" strike="noStrike">
              <a:solidFill>
                <a:srgbClr val="001B48"/>
              </a:solidFill>
              <a:effectLst/>
              <a:latin typeface="Century Gothic" panose="020B0502020202020204" pitchFamily="34" charset="0"/>
            </a:endParaRPr>
          </a:p>
          <a:p>
            <a:pPr marL="368300" marR="0" lvl="0" indent="-285750" algn="l" rtl="0">
              <a:lnSpc>
                <a:spcPct val="100000"/>
              </a:lnSpc>
              <a:spcBef>
                <a:spcPts val="0"/>
              </a:spcBef>
              <a:spcAft>
                <a:spcPts val="1200"/>
              </a:spcAft>
              <a:buClr>
                <a:schemeClr val="accent1"/>
              </a:buClr>
              <a:buSzPct val="150000"/>
              <a:buFont typeface="Arial" panose="020B0604020202020204" pitchFamily="34" charset="0"/>
              <a:buChar char="•"/>
            </a:pPr>
            <a:r>
              <a:rPr lang="en-US" sz="1800" b="0" i="0" u="none" strike="noStrike">
                <a:solidFill>
                  <a:srgbClr val="343E46"/>
                </a:solidFill>
                <a:effectLst/>
                <a:latin typeface="Montserrat" pitchFamily="2" charset="77"/>
              </a:rPr>
              <a:t>Institutions and organizations participating in this year-long program receive training, resources and mentorship that will allow them to substantially enhance their internal capacity to support research impact</a:t>
            </a:r>
          </a:p>
          <a:p>
            <a:endParaRPr lang="en-US" sz="1800">
              <a:latin typeface="Montserrat" pitchFamily="2" charset="77"/>
            </a:endParaRPr>
          </a:p>
        </p:txBody>
      </p:sp>
      <p:pic>
        <p:nvPicPr>
          <p:cNvPr id="5" name="Picture 4" descr="A picture containing text, screenshot, font, logo&#10;&#10;Description automatically generated">
            <a:extLst>
              <a:ext uri="{FF2B5EF4-FFF2-40B4-BE49-F238E27FC236}">
                <a16:creationId xmlns:a16="http://schemas.microsoft.com/office/drawing/2014/main" id="{9F425DEB-A8C4-8521-E560-6C2D3B3CA771}"/>
              </a:ext>
            </a:extLst>
          </p:cNvPr>
          <p:cNvPicPr>
            <a:picLocks noChangeAspect="1"/>
          </p:cNvPicPr>
          <p:nvPr/>
        </p:nvPicPr>
        <p:blipFill rotWithShape="1">
          <a:blip r:embed="rId3"/>
          <a:srcRect t="6714"/>
          <a:stretch/>
        </p:blipFill>
        <p:spPr>
          <a:xfrm>
            <a:off x="8103710" y="247314"/>
            <a:ext cx="3897919" cy="2045373"/>
          </a:xfrm>
          <a:prstGeom prst="rect">
            <a:avLst/>
          </a:prstGeom>
          <a:ln>
            <a:solidFill>
              <a:schemeClr val="accent1">
                <a:shade val="50000"/>
              </a:schemeClr>
            </a:solidFill>
          </a:ln>
        </p:spPr>
      </p:pic>
      <p:pic>
        <p:nvPicPr>
          <p:cNvPr id="8" name="Picture 7" descr="A picture containing text, screenshot, logo, font&#10;&#10;Description automatically generated">
            <a:extLst>
              <a:ext uri="{FF2B5EF4-FFF2-40B4-BE49-F238E27FC236}">
                <a16:creationId xmlns:a16="http://schemas.microsoft.com/office/drawing/2014/main" id="{6E6ED380-F463-A4CB-D902-D9C18B39FE40}"/>
              </a:ext>
            </a:extLst>
          </p:cNvPr>
          <p:cNvPicPr>
            <a:picLocks noChangeAspect="1"/>
          </p:cNvPicPr>
          <p:nvPr/>
        </p:nvPicPr>
        <p:blipFill rotWithShape="1">
          <a:blip r:embed="rId4"/>
          <a:srcRect t="6714"/>
          <a:stretch/>
        </p:blipFill>
        <p:spPr>
          <a:xfrm>
            <a:off x="8103709" y="2406313"/>
            <a:ext cx="3897919" cy="2045373"/>
          </a:xfrm>
          <a:prstGeom prst="rect">
            <a:avLst/>
          </a:prstGeom>
          <a:ln>
            <a:solidFill>
              <a:schemeClr val="accent1">
                <a:shade val="50000"/>
              </a:schemeClr>
            </a:solidFill>
          </a:ln>
        </p:spPr>
      </p:pic>
      <p:pic>
        <p:nvPicPr>
          <p:cNvPr id="11" name="Picture 10" descr="A picture containing text, screenshot, font, brand&#10;&#10;Description automatically generated">
            <a:extLst>
              <a:ext uri="{FF2B5EF4-FFF2-40B4-BE49-F238E27FC236}">
                <a16:creationId xmlns:a16="http://schemas.microsoft.com/office/drawing/2014/main" id="{896B31BF-F30E-4C59-CEC2-D8CAF9DDDA4D}"/>
              </a:ext>
            </a:extLst>
          </p:cNvPr>
          <p:cNvPicPr>
            <a:picLocks noChangeAspect="1"/>
          </p:cNvPicPr>
          <p:nvPr/>
        </p:nvPicPr>
        <p:blipFill rotWithShape="1">
          <a:blip r:embed="rId5"/>
          <a:srcRect t="6558"/>
          <a:stretch/>
        </p:blipFill>
        <p:spPr>
          <a:xfrm>
            <a:off x="8110251" y="4565312"/>
            <a:ext cx="3891377" cy="2045373"/>
          </a:xfrm>
          <a:prstGeom prst="rect">
            <a:avLst/>
          </a:prstGeom>
          <a:ln>
            <a:solidFill>
              <a:schemeClr val="accent4"/>
            </a:solidFill>
          </a:ln>
        </p:spPr>
      </p:pic>
      <p:pic>
        <p:nvPicPr>
          <p:cNvPr id="6" name="Picture 5" descr="A group of college logos&#10;&#10;Description automatically generated">
            <a:extLst>
              <a:ext uri="{FF2B5EF4-FFF2-40B4-BE49-F238E27FC236}">
                <a16:creationId xmlns:a16="http://schemas.microsoft.com/office/drawing/2014/main" id="{614C11B2-19CA-F55A-63A6-ED682DEA46DD}"/>
              </a:ext>
            </a:extLst>
          </p:cNvPr>
          <p:cNvPicPr>
            <a:picLocks noChangeAspect="1"/>
          </p:cNvPicPr>
          <p:nvPr/>
        </p:nvPicPr>
        <p:blipFill rotWithShape="1">
          <a:blip r:embed="rId6"/>
          <a:srcRect t="6557"/>
          <a:stretch/>
        </p:blipFill>
        <p:spPr>
          <a:xfrm>
            <a:off x="2462631" y="4152362"/>
            <a:ext cx="3891378" cy="2045374"/>
          </a:xfrm>
          <a:prstGeom prst="rect">
            <a:avLst/>
          </a:prstGeom>
          <a:ln>
            <a:solidFill>
              <a:schemeClr val="accent4"/>
            </a:solidFill>
          </a:ln>
        </p:spPr>
      </p:pic>
    </p:spTree>
    <p:extLst>
      <p:ext uri="{BB962C8B-B14F-4D97-AF65-F5344CB8AC3E}">
        <p14:creationId xmlns:p14="http://schemas.microsoft.com/office/powerpoint/2010/main" val="844711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15DC-212D-FF52-EC2E-524F0967ABBD}"/>
              </a:ext>
            </a:extLst>
          </p:cNvPr>
          <p:cNvSpPr>
            <a:spLocks noGrp="1"/>
          </p:cNvSpPr>
          <p:nvPr>
            <p:ph type="title"/>
          </p:nvPr>
        </p:nvSpPr>
        <p:spPr>
          <a:xfrm>
            <a:off x="609600" y="557785"/>
            <a:ext cx="10972800" cy="801116"/>
          </a:xfrm>
        </p:spPr>
        <p:txBody>
          <a:bodyPr/>
          <a:lstStyle/>
          <a:p>
            <a:r>
              <a:rPr lang="en-US">
                <a:solidFill>
                  <a:schemeClr val="accent1"/>
                </a:solidFill>
                <a:latin typeface="Montserrat" pitchFamily="2" charset="77"/>
              </a:rPr>
              <a:t>Strategic Initiatives</a:t>
            </a:r>
          </a:p>
        </p:txBody>
      </p:sp>
      <p:sp>
        <p:nvSpPr>
          <p:cNvPr id="3" name="Content Placeholder 2">
            <a:extLst>
              <a:ext uri="{FF2B5EF4-FFF2-40B4-BE49-F238E27FC236}">
                <a16:creationId xmlns:a16="http://schemas.microsoft.com/office/drawing/2014/main" id="{7EB5D77A-B98E-33B0-75D0-4C72904858A2}"/>
              </a:ext>
            </a:extLst>
          </p:cNvPr>
          <p:cNvSpPr>
            <a:spLocks noGrp="1"/>
          </p:cNvSpPr>
          <p:nvPr>
            <p:ph sz="half" idx="1"/>
          </p:nvPr>
        </p:nvSpPr>
        <p:spPr>
          <a:xfrm>
            <a:off x="874910" y="1682952"/>
            <a:ext cx="5751358" cy="4673398"/>
          </a:xfrm>
        </p:spPr>
        <p:txBody>
          <a:bodyPr vert="horz" lIns="91440" tIns="45720" rIns="91440" bIns="45720" rtlCol="0" anchor="t">
            <a:noAutofit/>
          </a:bodyPr>
          <a:lstStyle/>
          <a:p>
            <a:pPr marL="0" indent="0">
              <a:lnSpc>
                <a:spcPct val="100000"/>
              </a:lnSpc>
              <a:spcBef>
                <a:spcPts val="0"/>
              </a:spcBef>
              <a:spcAft>
                <a:spcPts val="1200"/>
              </a:spcAft>
              <a:buClr>
                <a:schemeClr val="accent1"/>
              </a:buClr>
              <a:buSzPct val="150000"/>
              <a:buNone/>
            </a:pPr>
            <a:r>
              <a:rPr lang="en-US" sz="2400" b="1" u="none" strike="noStrike" cap="none">
                <a:solidFill>
                  <a:srgbClr val="001B48"/>
                </a:solidFill>
                <a:latin typeface="Century Gothic"/>
                <a:ea typeface="Montserrat Light"/>
                <a:cs typeface="Montserrat Light"/>
                <a:sym typeface="Montserrat Light"/>
              </a:rPr>
              <a:t>Broader Impacts </a:t>
            </a:r>
            <a:r>
              <a:rPr lang="en-US" sz="2400" b="1">
                <a:solidFill>
                  <a:srgbClr val="001B48"/>
                </a:solidFill>
                <a:latin typeface="Century Gothic"/>
                <a:ea typeface="Montserrat Light"/>
                <a:cs typeface="Montserrat Light"/>
                <a:sym typeface="Montserrat Light"/>
              </a:rPr>
              <a:t>Certification &amp; </a:t>
            </a:r>
            <a:r>
              <a:rPr lang="en-US" sz="2400" b="1">
                <a:solidFill>
                  <a:srgbClr val="001B48"/>
                </a:solidFill>
                <a:latin typeface="Century Gothic"/>
                <a:ea typeface="+mn-lt"/>
                <a:cs typeface="+mn-lt"/>
                <a:sym typeface="Montserrat Light"/>
              </a:rPr>
              <a:t>MicroCredential </a:t>
            </a:r>
            <a:endParaRPr lang="en-US" sz="2400" b="1" u="none" strike="noStrike" cap="none">
              <a:solidFill>
                <a:srgbClr val="001B48"/>
              </a:solidFill>
              <a:latin typeface="Century Gothic"/>
              <a:ea typeface="Montserrat Light"/>
              <a:cs typeface="Montserrat Light"/>
              <a:sym typeface="Montserrat Light"/>
            </a:endParaRPr>
          </a:p>
          <a:p>
            <a:pPr marL="368300" indent="-285750">
              <a:lnSpc>
                <a:spcPct val="100000"/>
              </a:lnSpc>
              <a:spcBef>
                <a:spcPts val="0"/>
              </a:spcBef>
              <a:spcAft>
                <a:spcPts val="1200"/>
              </a:spcAft>
              <a:buClr>
                <a:schemeClr val="accent1"/>
              </a:buClr>
              <a:buSzPct val="150000"/>
              <a:buFont typeface="Arial" panose="020B0604020202020204" pitchFamily="34" charset="0"/>
              <a:buChar char="•"/>
            </a:pPr>
            <a:r>
              <a:rPr lang="en-US" sz="1800" b="0" u="none" strike="noStrike" cap="none">
                <a:latin typeface="Montserrat"/>
                <a:ea typeface="Montserrat Light"/>
                <a:cs typeface="Montserrat Light"/>
                <a:sym typeface="Montserrat Light"/>
              </a:rPr>
              <a:t>Participants tested and completed portions</a:t>
            </a:r>
            <a:br>
              <a:rPr lang="en-US" sz="1800" b="0" u="none" strike="noStrike" cap="none">
                <a:latin typeface="Montserrat" pitchFamily="2" charset="77"/>
                <a:ea typeface="Montserrat Light"/>
                <a:cs typeface="Montserrat Light"/>
              </a:rPr>
            </a:br>
            <a:r>
              <a:rPr lang="en-US" sz="1800" b="0" u="none" strike="noStrike" cap="none">
                <a:latin typeface="Montserrat"/>
                <a:ea typeface="Montserrat Light"/>
                <a:cs typeface="Montserrat Light"/>
                <a:sym typeface="Montserrat Light"/>
              </a:rPr>
              <a:t>of the ARIS </a:t>
            </a:r>
            <a:r>
              <a:rPr lang="en-US" sz="1800">
                <a:latin typeface="Montserrat"/>
                <a:ea typeface="Montserrat Light"/>
                <a:cs typeface="Montserrat Light"/>
                <a:sym typeface="Montserrat Light"/>
              </a:rPr>
              <a:t>Certification Program during</a:t>
            </a:r>
            <a:r>
              <a:rPr lang="en-US" sz="1800" b="0" u="none" strike="noStrike" cap="none">
                <a:latin typeface="Montserrat"/>
                <a:ea typeface="Montserrat Light"/>
                <a:cs typeface="Montserrat Light"/>
                <a:sym typeface="Montserrat Light"/>
              </a:rPr>
              <a:t> the half-day session at 2023 ARIS Summit Pre-conference.</a:t>
            </a:r>
            <a:r>
              <a:rPr lang="en-US" sz="1800">
                <a:latin typeface="Montserrat"/>
                <a:ea typeface="Montserrat Light"/>
                <a:cs typeface="Montserrat Light"/>
                <a:sym typeface="Montserrat Light"/>
              </a:rPr>
              <a:t> </a:t>
            </a:r>
            <a:endParaRPr lang="en-US" sz="1800" b="0" u="none" strike="noStrike" cap="none">
              <a:latin typeface="Montserrat" pitchFamily="2" charset="77"/>
              <a:ea typeface="Montserrat Light"/>
              <a:cs typeface="Montserrat Light"/>
            </a:endParaRPr>
          </a:p>
          <a:p>
            <a:pPr marL="82550" marR="0" lvl="0" indent="0" algn="l" rtl="0">
              <a:lnSpc>
                <a:spcPct val="100000"/>
              </a:lnSpc>
              <a:spcBef>
                <a:spcPts val="0"/>
              </a:spcBef>
              <a:spcAft>
                <a:spcPts val="300"/>
              </a:spcAft>
              <a:buClr>
                <a:schemeClr val="accent1"/>
              </a:buClr>
              <a:buSzPct val="150000"/>
              <a:buNone/>
            </a:pPr>
            <a:r>
              <a:rPr lang="en-US">
                <a:latin typeface="Montserrat" pitchFamily="2" charset="77"/>
                <a:ea typeface="Montserrat Light"/>
                <a:cs typeface="Montserrat Light"/>
                <a:sym typeface="Montserrat Light"/>
              </a:rPr>
              <a:t>Module topics include: </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u="none" strike="noStrike" cap="none">
                <a:latin typeface="Montserrat" pitchFamily="2" charset="77"/>
                <a:ea typeface="Montserrat Light"/>
                <a:cs typeface="Montserrat Light"/>
                <a:sym typeface="Montserrat Light"/>
              </a:rPr>
              <a:t>BI Foundations</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u="none" strike="noStrike" cap="none">
                <a:latin typeface="Montserrat" pitchFamily="2" charset="77"/>
                <a:ea typeface="Montserrat Light"/>
                <a:cs typeface="Montserrat Light"/>
                <a:sym typeface="Montserrat Light"/>
              </a:rPr>
              <a:t>Writing an Effective BI Plan </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u="none" strike="noStrike" cap="none">
                <a:latin typeface="Montserrat" pitchFamily="2" charset="77"/>
                <a:ea typeface="Montserrat Light"/>
                <a:cs typeface="Montserrat Light"/>
                <a:sym typeface="Montserrat Light"/>
              </a:rPr>
              <a:t>Faculty Development in BI</a:t>
            </a: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pitchFamily="2" charset="77"/>
              </a:rPr>
              <a:t>Building Strong Partnerships</a:t>
            </a:r>
            <a:endParaRPr lang="en-US">
              <a:solidFill>
                <a:srgbClr val="AAACAD"/>
              </a:solidFill>
              <a:latin typeface="Montserrat" pitchFamily="2" charset="77"/>
            </a:endParaRP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pitchFamily="2" charset="77"/>
              </a:rPr>
              <a:t>Broadening Participation through BI</a:t>
            </a:r>
            <a:endParaRPr lang="en-US">
              <a:solidFill>
                <a:srgbClr val="AAACAD"/>
              </a:solidFill>
              <a:latin typeface="Montserrat" pitchFamily="2" charset="77"/>
            </a:endParaRPr>
          </a:p>
          <a:p>
            <a:pPr marL="596900" lvl="1" indent="-285750">
              <a:lnSpc>
                <a:spcPct val="100000"/>
              </a:lnSpc>
              <a:spcBef>
                <a:spcPts val="0"/>
              </a:spcBef>
              <a:spcAft>
                <a:spcPts val="300"/>
              </a:spcAft>
              <a:buClr>
                <a:schemeClr val="accent1"/>
              </a:buClr>
              <a:buSzPct val="150000"/>
              <a:buFont typeface="Arial" panose="020B0604020202020204" pitchFamily="34" charset="0"/>
              <a:buChar char="•"/>
            </a:pPr>
            <a:r>
              <a:rPr lang="en-US" sz="1800" b="0" i="0" u="none" strike="noStrike">
                <a:solidFill>
                  <a:srgbClr val="262626"/>
                </a:solidFill>
                <a:effectLst/>
                <a:latin typeface="Montserrat" pitchFamily="2" charset="77"/>
              </a:rPr>
              <a:t>Evaluating BI</a:t>
            </a:r>
            <a:endParaRPr lang="en-US" sz="1800">
              <a:latin typeface="Montserrat" pitchFamily="2" charset="77"/>
            </a:endParaRPr>
          </a:p>
        </p:txBody>
      </p:sp>
      <p:pic>
        <p:nvPicPr>
          <p:cNvPr id="8" name="Picture 7" descr="Two people sitting at a table with a computer&#10;&#10;Description automatically generated with medium confidence">
            <a:extLst>
              <a:ext uri="{FF2B5EF4-FFF2-40B4-BE49-F238E27FC236}">
                <a16:creationId xmlns:a16="http://schemas.microsoft.com/office/drawing/2014/main" id="{64BE6A2A-FC70-6BA6-CE39-5BB0C12E9FEE}"/>
              </a:ext>
            </a:extLst>
          </p:cNvPr>
          <p:cNvPicPr>
            <a:picLocks noChangeAspect="1"/>
          </p:cNvPicPr>
          <p:nvPr/>
        </p:nvPicPr>
        <p:blipFill rotWithShape="1">
          <a:blip r:embed="rId3"/>
          <a:srcRect l="4070" t="6389" r="10067" b="8355"/>
          <a:stretch/>
        </p:blipFill>
        <p:spPr>
          <a:xfrm>
            <a:off x="7162796" y="570435"/>
            <a:ext cx="4890612" cy="3325696"/>
          </a:xfrm>
          <a:prstGeom prst="rect">
            <a:avLst/>
          </a:prstGeom>
          <a:ln>
            <a:solidFill>
              <a:schemeClr val="accent4"/>
            </a:solidFill>
          </a:ln>
        </p:spPr>
      </p:pic>
      <p:pic>
        <p:nvPicPr>
          <p:cNvPr id="10" name="Picture 9" descr="A group of people sitting around a table looking at a computer&#10;&#10;Description automatically generated with medium confidence">
            <a:extLst>
              <a:ext uri="{FF2B5EF4-FFF2-40B4-BE49-F238E27FC236}">
                <a16:creationId xmlns:a16="http://schemas.microsoft.com/office/drawing/2014/main" id="{11CA6FBC-B817-6C1B-A65D-F8E1E3382B42}"/>
              </a:ext>
            </a:extLst>
          </p:cNvPr>
          <p:cNvPicPr>
            <a:picLocks noChangeAspect="1"/>
          </p:cNvPicPr>
          <p:nvPr/>
        </p:nvPicPr>
        <p:blipFill rotWithShape="1">
          <a:blip r:embed="rId4"/>
          <a:srcRect t="13179" r="2569" b="14104"/>
          <a:stretch/>
        </p:blipFill>
        <p:spPr>
          <a:xfrm>
            <a:off x="7162796" y="4006717"/>
            <a:ext cx="4890612" cy="2624611"/>
          </a:xfrm>
          <a:prstGeom prst="rect">
            <a:avLst/>
          </a:prstGeom>
          <a:ln>
            <a:solidFill>
              <a:schemeClr val="accent4"/>
            </a:solidFill>
          </a:ln>
        </p:spPr>
      </p:pic>
    </p:spTree>
    <p:extLst>
      <p:ext uri="{BB962C8B-B14F-4D97-AF65-F5344CB8AC3E}">
        <p14:creationId xmlns:p14="http://schemas.microsoft.com/office/powerpoint/2010/main" val="907685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DE7768-C104-5C4A-BA71-7F1690987044}"/>
              </a:ext>
            </a:extLst>
          </p:cNvPr>
          <p:cNvPicPr>
            <a:picLocks noChangeAspect="1"/>
          </p:cNvPicPr>
          <p:nvPr/>
        </p:nvPicPr>
        <p:blipFill>
          <a:blip r:embed="rId3"/>
          <a:stretch>
            <a:fillRect/>
          </a:stretch>
        </p:blipFill>
        <p:spPr>
          <a:xfrm>
            <a:off x="847" y="1055"/>
            <a:ext cx="10149840" cy="6855890"/>
          </a:xfrm>
          <a:prstGeom prst="rect">
            <a:avLst/>
          </a:prstGeom>
        </p:spPr>
      </p:pic>
      <p:sp>
        <p:nvSpPr>
          <p:cNvPr id="3" name="TextBox 2">
            <a:extLst>
              <a:ext uri="{FF2B5EF4-FFF2-40B4-BE49-F238E27FC236}">
                <a16:creationId xmlns:a16="http://schemas.microsoft.com/office/drawing/2014/main" id="{07B97CFF-5AE8-AB22-BFD9-2621C3088918}"/>
              </a:ext>
            </a:extLst>
          </p:cNvPr>
          <p:cNvSpPr txBox="1"/>
          <p:nvPr/>
        </p:nvSpPr>
        <p:spPr>
          <a:xfrm>
            <a:off x="11209866" y="1998133"/>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1">
            <a:extLst>
              <a:ext uri="{FF2B5EF4-FFF2-40B4-BE49-F238E27FC236}">
                <a16:creationId xmlns:a16="http://schemas.microsoft.com/office/drawing/2014/main" id="{A4878761-5075-1AD7-3D52-42669AFD09B6}"/>
              </a:ext>
            </a:extLst>
          </p:cNvPr>
          <p:cNvSpPr txBox="1"/>
          <p:nvPr/>
        </p:nvSpPr>
        <p:spPr>
          <a:xfrm>
            <a:off x="10227733" y="5604934"/>
            <a:ext cx="1710266"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b="1">
                <a:solidFill>
                  <a:schemeClr val="bg1"/>
                </a:solidFill>
                <a:hlinkClick r:id="rId4">
                  <a:extLst>
                    <a:ext uri="{A12FA001-AC4F-418D-AE19-62706E023703}">
                      <ahyp:hlinkClr xmlns:ahyp="http://schemas.microsoft.com/office/drawing/2018/hyperlinkcolor" val="tx"/>
                    </a:ext>
                  </a:extLst>
                </a:hlinkClick>
              </a:rPr>
              <a:t>https://aris.marine.rutgers.edu/wizard/</a:t>
            </a:r>
            <a:endParaRPr lang="en-US" b="1">
              <a:solidFill>
                <a:schemeClr val="bg1"/>
              </a:solidFill>
            </a:endParaRPr>
          </a:p>
        </p:txBody>
      </p:sp>
    </p:spTree>
    <p:extLst>
      <p:ext uri="{BB962C8B-B14F-4D97-AF65-F5344CB8AC3E}">
        <p14:creationId xmlns:p14="http://schemas.microsoft.com/office/powerpoint/2010/main" val="21586254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63781E-3BAA-EEFD-E07B-B9E9A4B84FE7}"/>
              </a:ext>
            </a:extLst>
          </p:cNvPr>
          <p:cNvSpPr/>
          <p:nvPr/>
        </p:nvSpPr>
        <p:spPr>
          <a:xfrm>
            <a:off x="0" y="0"/>
            <a:ext cx="12192000" cy="1710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37CCC2-1DE4-6146-B812-C1DD1648F12A}"/>
              </a:ext>
            </a:extLst>
          </p:cNvPr>
          <p:cNvSpPr>
            <a:spLocks noGrp="1"/>
          </p:cNvSpPr>
          <p:nvPr>
            <p:ph type="title"/>
          </p:nvPr>
        </p:nvSpPr>
        <p:spPr/>
        <p:txBody>
          <a:bodyPr/>
          <a:lstStyle/>
          <a:p>
            <a:r>
              <a:rPr lang="en-US">
                <a:solidFill>
                  <a:schemeClr val="bg1"/>
                </a:solidFill>
              </a:rPr>
              <a:t>Checklist and Guiding Principles</a:t>
            </a:r>
            <a:r>
              <a:rPr lang="en-US">
                <a:solidFill>
                  <a:srgbClr val="001B48"/>
                </a:solidFill>
              </a:rPr>
              <a:t> </a:t>
            </a:r>
          </a:p>
        </p:txBody>
      </p:sp>
      <p:sp>
        <p:nvSpPr>
          <p:cNvPr id="4" name="Slide Number Placeholder 3">
            <a:extLst>
              <a:ext uri="{FF2B5EF4-FFF2-40B4-BE49-F238E27FC236}">
                <a16:creationId xmlns:a16="http://schemas.microsoft.com/office/drawing/2014/main" id="{876740C8-D698-D14A-9298-CF90BDA12988}"/>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69</a:t>
            </a:fld>
            <a:endParaRPr lang="en-US"/>
          </a:p>
        </p:txBody>
      </p:sp>
      <p:pic>
        <p:nvPicPr>
          <p:cNvPr id="6" name="Picture 5">
            <a:extLst>
              <a:ext uri="{FF2B5EF4-FFF2-40B4-BE49-F238E27FC236}">
                <a16:creationId xmlns:a16="http://schemas.microsoft.com/office/drawing/2014/main" id="{B6367BE3-20EB-EC4F-98B1-43413E3D901B}"/>
              </a:ext>
            </a:extLst>
          </p:cNvPr>
          <p:cNvPicPr>
            <a:picLocks noChangeAspect="1"/>
          </p:cNvPicPr>
          <p:nvPr/>
        </p:nvPicPr>
        <p:blipFill>
          <a:blip r:embed="rId3"/>
          <a:stretch>
            <a:fillRect/>
          </a:stretch>
        </p:blipFill>
        <p:spPr>
          <a:xfrm rot="514044">
            <a:off x="5714207" y="2262711"/>
            <a:ext cx="5792785" cy="3625855"/>
          </a:xfrm>
          <a:prstGeom prst="rect">
            <a:avLst/>
          </a:prstGeom>
        </p:spPr>
      </p:pic>
      <p:pic>
        <p:nvPicPr>
          <p:cNvPr id="8" name="Picture 7">
            <a:extLst>
              <a:ext uri="{FF2B5EF4-FFF2-40B4-BE49-F238E27FC236}">
                <a16:creationId xmlns:a16="http://schemas.microsoft.com/office/drawing/2014/main" id="{C004C497-0CCD-FE4F-8857-CA49AB469A66}"/>
              </a:ext>
            </a:extLst>
          </p:cNvPr>
          <p:cNvPicPr>
            <a:picLocks noChangeAspect="1"/>
          </p:cNvPicPr>
          <p:nvPr/>
        </p:nvPicPr>
        <p:blipFill>
          <a:blip r:embed="rId4"/>
          <a:stretch>
            <a:fillRect/>
          </a:stretch>
        </p:blipFill>
        <p:spPr>
          <a:xfrm rot="489716">
            <a:off x="1059938" y="2392283"/>
            <a:ext cx="5632555" cy="3525562"/>
          </a:xfrm>
          <a:prstGeom prst="rect">
            <a:avLst/>
          </a:prstGeom>
        </p:spPr>
      </p:pic>
      <p:cxnSp>
        <p:nvCxnSpPr>
          <p:cNvPr id="7" name="Straight Connector 6">
            <a:extLst>
              <a:ext uri="{FF2B5EF4-FFF2-40B4-BE49-F238E27FC236}">
                <a16:creationId xmlns:a16="http://schemas.microsoft.com/office/drawing/2014/main" id="{1D7ED9EB-7424-5727-045C-63087D3B48F5}"/>
              </a:ext>
            </a:extLst>
          </p:cNvPr>
          <p:cNvCxnSpPr/>
          <p:nvPr/>
        </p:nvCxnSpPr>
        <p:spPr>
          <a:xfrm>
            <a:off x="838200" y="1463675"/>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95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F6AE41B-8529-A050-8F2F-0E83B72C17CF}"/>
              </a:ext>
            </a:extLst>
          </p:cNvPr>
          <p:cNvSpPr txBox="1">
            <a:spLocks/>
          </p:cNvSpPr>
          <p:nvPr/>
        </p:nvSpPr>
        <p:spPr>
          <a:xfrm>
            <a:off x="8306303" y="1077863"/>
            <a:ext cx="254508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en-US">
                <a:solidFill>
                  <a:srgbClr val="001B48"/>
                </a:solidFill>
                <a:latin typeface="+mj-lt"/>
              </a:rPr>
              <a:t>Public</a:t>
            </a:r>
          </a:p>
          <a:p>
            <a:pPr>
              <a:buClr>
                <a:srgbClr val="C00000"/>
              </a:buClr>
            </a:pPr>
            <a:r>
              <a:rPr lang="en-US">
                <a:solidFill>
                  <a:srgbClr val="001B48"/>
                </a:solidFill>
                <a:latin typeface="+mj-lt"/>
              </a:rPr>
              <a:t>Community</a:t>
            </a:r>
          </a:p>
          <a:p>
            <a:pPr>
              <a:buClr>
                <a:srgbClr val="C00000"/>
              </a:buClr>
            </a:pPr>
            <a:r>
              <a:rPr lang="en-US">
                <a:solidFill>
                  <a:srgbClr val="001B48"/>
                </a:solidFill>
                <a:latin typeface="+mj-lt"/>
              </a:rPr>
              <a:t>Social</a:t>
            </a:r>
          </a:p>
          <a:p>
            <a:pPr>
              <a:buClr>
                <a:srgbClr val="C00000"/>
              </a:buClr>
            </a:pPr>
            <a:r>
              <a:rPr lang="en-US">
                <a:solidFill>
                  <a:srgbClr val="001B48"/>
                </a:solidFill>
                <a:latin typeface="+mj-lt"/>
              </a:rPr>
              <a:t>Civil</a:t>
            </a:r>
          </a:p>
          <a:p>
            <a:pPr>
              <a:buClr>
                <a:srgbClr val="C00000"/>
              </a:buClr>
            </a:pPr>
            <a:r>
              <a:rPr lang="en-US">
                <a:solidFill>
                  <a:srgbClr val="001B48"/>
                </a:solidFill>
                <a:latin typeface="+mj-lt"/>
              </a:rPr>
              <a:t>Communal</a:t>
            </a:r>
          </a:p>
          <a:p>
            <a:pPr>
              <a:buClr>
                <a:srgbClr val="C00000"/>
              </a:buClr>
            </a:pPr>
            <a:r>
              <a:rPr lang="en-US">
                <a:solidFill>
                  <a:srgbClr val="001B48"/>
                </a:solidFill>
                <a:latin typeface="+mj-lt"/>
              </a:rPr>
              <a:t>Collective</a:t>
            </a:r>
          </a:p>
          <a:p>
            <a:pPr>
              <a:buClr>
                <a:srgbClr val="C00000"/>
              </a:buClr>
            </a:pPr>
            <a:r>
              <a:rPr lang="en-US">
                <a:solidFill>
                  <a:srgbClr val="001B48"/>
                </a:solidFill>
                <a:latin typeface="+mj-lt"/>
              </a:rPr>
              <a:t>Shared</a:t>
            </a:r>
          </a:p>
          <a:p>
            <a:pPr>
              <a:buClr>
                <a:srgbClr val="C00000"/>
              </a:buClr>
            </a:pPr>
            <a:r>
              <a:rPr lang="en-US">
                <a:solidFill>
                  <a:srgbClr val="001B48"/>
                </a:solidFill>
                <a:latin typeface="+mj-lt"/>
              </a:rPr>
              <a:t>Common</a:t>
            </a:r>
          </a:p>
          <a:p>
            <a:pPr>
              <a:buClr>
                <a:srgbClr val="C00000"/>
              </a:buClr>
            </a:pPr>
            <a:r>
              <a:rPr lang="en-US">
                <a:solidFill>
                  <a:srgbClr val="001B48"/>
                </a:solidFill>
                <a:latin typeface="+mj-lt"/>
              </a:rPr>
              <a:t>Group</a:t>
            </a:r>
          </a:p>
          <a:p>
            <a:pPr>
              <a:buClr>
                <a:srgbClr val="C00000"/>
              </a:buClr>
            </a:pPr>
            <a:r>
              <a:rPr lang="en-US">
                <a:solidFill>
                  <a:srgbClr val="001B48"/>
                </a:solidFill>
                <a:latin typeface="+mj-lt"/>
              </a:rPr>
              <a:t>Civic</a:t>
            </a:r>
          </a:p>
          <a:p>
            <a:endParaRPr lang="en-US"/>
          </a:p>
          <a:p>
            <a:endParaRPr lang="en-US"/>
          </a:p>
          <a:p>
            <a:endParaRPr lang="en-US"/>
          </a:p>
        </p:txBody>
      </p:sp>
      <p:sp>
        <p:nvSpPr>
          <p:cNvPr id="3" name="Right Arrow Callout 2">
            <a:extLst>
              <a:ext uri="{FF2B5EF4-FFF2-40B4-BE49-F238E27FC236}">
                <a16:creationId xmlns:a16="http://schemas.microsoft.com/office/drawing/2014/main" id="{BAC12FF6-921F-CC5E-6B67-6B530D858B8F}"/>
              </a:ext>
            </a:extLst>
          </p:cNvPr>
          <p:cNvSpPr/>
          <p:nvPr/>
        </p:nvSpPr>
        <p:spPr>
          <a:xfrm>
            <a:off x="978877" y="679986"/>
            <a:ext cx="6965686" cy="5147091"/>
          </a:xfrm>
          <a:prstGeom prst="rightArrowCallout">
            <a:avLst/>
          </a:prstGeom>
          <a:solidFill>
            <a:srgbClr val="001B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27FD1EC-C92E-1F8A-AA74-F27CC68B68F5}"/>
              </a:ext>
            </a:extLst>
          </p:cNvPr>
          <p:cNvSpPr txBox="1">
            <a:spLocks/>
          </p:cNvSpPr>
          <p:nvPr/>
        </p:nvSpPr>
        <p:spPr>
          <a:xfrm>
            <a:off x="1225899" y="1235947"/>
            <a:ext cx="3949002" cy="419325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i="1">
                <a:solidFill>
                  <a:srgbClr val="FF0000"/>
                </a:solidFill>
              </a:rPr>
              <a:t>Societal</a:t>
            </a:r>
            <a:r>
              <a:rPr lang="en-US" sz="3600">
                <a:solidFill>
                  <a:schemeClr val="bg1"/>
                </a:solidFill>
              </a:rPr>
              <a:t>: Of or pertaining to society (</a:t>
            </a:r>
            <a:r>
              <a:rPr lang="en-US" sz="3600" b="1">
                <a:solidFill>
                  <a:schemeClr val="bg1"/>
                </a:solidFill>
              </a:rPr>
              <a:t>people</a:t>
            </a:r>
            <a:r>
              <a:rPr lang="en-US" sz="3600">
                <a:solidFill>
                  <a:schemeClr val="bg1"/>
                </a:solidFill>
              </a:rPr>
              <a:t> living together, in a more or less ordered community) or social groups, or to their activities. </a:t>
            </a:r>
          </a:p>
        </p:txBody>
      </p:sp>
    </p:spTree>
    <p:extLst>
      <p:ext uri="{BB962C8B-B14F-4D97-AF65-F5344CB8AC3E}">
        <p14:creationId xmlns:p14="http://schemas.microsoft.com/office/powerpoint/2010/main" val="41684743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18882-051E-6E49-8C2B-337BF358C8AC}"/>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a:solidFill>
                  <a:srgbClr val="FFFFFF"/>
                </a:solidFill>
                <a:latin typeface="+mj-lt"/>
                <a:ea typeface="+mj-ea"/>
                <a:cs typeface="+mj-cs"/>
              </a:rPr>
              <a:t>https://aris.marine.rutgers.edu/wizard/</a:t>
            </a:r>
            <a:br>
              <a:rPr lang="en-US" sz="3400" kern="1200">
                <a:solidFill>
                  <a:srgbClr val="FFFFFF"/>
                </a:solidFill>
                <a:latin typeface="+mj-lt"/>
                <a:ea typeface="+mj-ea"/>
                <a:cs typeface="+mj-cs"/>
              </a:rPr>
            </a:br>
            <a:endParaRPr lang="en-US" sz="3400" kern="1200">
              <a:solidFill>
                <a:srgbClr val="FFFFFF"/>
              </a:solidFill>
              <a:latin typeface="+mj-lt"/>
              <a:ea typeface="+mj-ea"/>
              <a:cs typeface="+mj-cs"/>
            </a:endParaRPr>
          </a:p>
        </p:txBody>
      </p:sp>
      <p:pic>
        <p:nvPicPr>
          <p:cNvPr id="4" name="Picture 3">
            <a:extLst>
              <a:ext uri="{FF2B5EF4-FFF2-40B4-BE49-F238E27FC236}">
                <a16:creationId xmlns:a16="http://schemas.microsoft.com/office/drawing/2014/main" id="{0F9E2334-10CB-F94D-AE5A-FEFEEA813A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1519" y="1966293"/>
            <a:ext cx="9948961" cy="4452160"/>
          </a:xfrm>
          <a:prstGeom prst="rect">
            <a:avLst/>
          </a:prstGeom>
        </p:spPr>
      </p:pic>
    </p:spTree>
    <p:extLst>
      <p:ext uri="{BB962C8B-B14F-4D97-AF65-F5344CB8AC3E}">
        <p14:creationId xmlns:p14="http://schemas.microsoft.com/office/powerpoint/2010/main" val="8838993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8D06B2-513C-45EA-E97F-9DD57B33A6A4}"/>
              </a:ext>
            </a:extLst>
          </p:cNvPr>
          <p:cNvSpPr/>
          <p:nvPr/>
        </p:nvSpPr>
        <p:spPr>
          <a:xfrm>
            <a:off x="0" y="0"/>
            <a:ext cx="12192000" cy="171026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451661"/>
            <a:ext cx="10242030" cy="1325563"/>
          </a:xfrm>
        </p:spPr>
        <p:txBody>
          <a:bodyPr/>
          <a:lstStyle/>
          <a:p>
            <a:r>
              <a:rPr lang="en-US">
                <a:solidFill>
                  <a:schemeClr val="bg1"/>
                </a:solidFill>
              </a:rPr>
              <a:t>Wizard Objectives: </a:t>
            </a:r>
            <a:endParaRPr lang="en-US">
              <a:solidFill>
                <a:schemeClr val="bg1"/>
              </a:solidFill>
              <a:ea typeface="Calibri Light"/>
              <a:cs typeface="Calibri Light"/>
            </a:endParaRPr>
          </a:p>
        </p:txBody>
      </p:sp>
      <p:sp>
        <p:nvSpPr>
          <p:cNvPr id="3" name="Content Placeholder 2"/>
          <p:cNvSpPr>
            <a:spLocks noGrp="1"/>
          </p:cNvSpPr>
          <p:nvPr>
            <p:ph idx="1"/>
          </p:nvPr>
        </p:nvSpPr>
        <p:spPr>
          <a:xfrm>
            <a:off x="402772" y="1776003"/>
            <a:ext cx="5638800" cy="4564289"/>
          </a:xfrm>
        </p:spPr>
        <p:txBody>
          <a:bodyPr>
            <a:normAutofit lnSpcReduction="10000"/>
          </a:bodyPr>
          <a:lstStyle/>
          <a:p>
            <a:pPr>
              <a:buClr>
                <a:srgbClr val="C00000"/>
              </a:buClr>
            </a:pPr>
            <a:r>
              <a:rPr lang="en-US" sz="2400">
                <a:solidFill>
                  <a:srgbClr val="001B48"/>
                </a:solidFill>
              </a:rPr>
              <a:t>Support early career researchers in developing Broader Impacts projects.  </a:t>
            </a:r>
          </a:p>
          <a:p>
            <a:pPr>
              <a:buClr>
                <a:srgbClr val="C00000"/>
              </a:buClr>
            </a:pPr>
            <a:endParaRPr lang="en-US" sz="2400">
              <a:solidFill>
                <a:srgbClr val="001B48"/>
              </a:solidFill>
            </a:endParaRPr>
          </a:p>
          <a:p>
            <a:pPr>
              <a:buClr>
                <a:srgbClr val="C00000"/>
              </a:buClr>
            </a:pPr>
            <a:r>
              <a:rPr lang="en-US" sz="2400">
                <a:solidFill>
                  <a:srgbClr val="001B48"/>
                </a:solidFill>
              </a:rPr>
              <a:t>Expedite facilitation of BI meetings with researchers</a:t>
            </a:r>
          </a:p>
          <a:p>
            <a:pPr marL="0" indent="0">
              <a:buClr>
                <a:srgbClr val="C00000"/>
              </a:buClr>
              <a:buNone/>
            </a:pPr>
            <a:r>
              <a:rPr lang="en-US" sz="2400">
                <a:solidFill>
                  <a:srgbClr val="001B48"/>
                </a:solidFill>
              </a:rPr>
              <a:t> </a:t>
            </a:r>
          </a:p>
          <a:p>
            <a:pPr>
              <a:buClr>
                <a:srgbClr val="C00000"/>
              </a:buClr>
            </a:pPr>
            <a:r>
              <a:rPr lang="en-US" sz="2400">
                <a:solidFill>
                  <a:srgbClr val="001B48"/>
                </a:solidFill>
              </a:rPr>
              <a:t>Collection of effective practices in one product </a:t>
            </a:r>
          </a:p>
          <a:p>
            <a:pPr marL="0" indent="0">
              <a:buClr>
                <a:srgbClr val="C00000"/>
              </a:buClr>
              <a:buNone/>
            </a:pPr>
            <a:endParaRPr lang="en-US" sz="2400">
              <a:solidFill>
                <a:srgbClr val="001B48"/>
              </a:solidFill>
            </a:endParaRPr>
          </a:p>
          <a:p>
            <a:pPr>
              <a:buClr>
                <a:srgbClr val="C00000"/>
              </a:buClr>
            </a:pPr>
            <a:r>
              <a:rPr lang="en-US" sz="2400">
                <a:solidFill>
                  <a:srgbClr val="001B48"/>
                </a:solidFill>
              </a:rPr>
              <a:t>Case studies that illustrate effective practices and a career trajectory of </a:t>
            </a:r>
            <a:br>
              <a:rPr lang="en-US" sz="2400">
                <a:solidFill>
                  <a:srgbClr val="001B48"/>
                </a:solidFill>
              </a:rPr>
            </a:br>
            <a:r>
              <a:rPr lang="en-US" sz="2400">
                <a:solidFill>
                  <a:srgbClr val="001B48"/>
                </a:solidFill>
              </a:rPr>
              <a:t>doing BI</a:t>
            </a:r>
          </a:p>
          <a:p>
            <a:endParaRPr lang="en-US" sz="2400"/>
          </a:p>
        </p:txBody>
      </p:sp>
      <p:pic>
        <p:nvPicPr>
          <p:cNvPr id="6" name="Picture 5">
            <a:extLst>
              <a:ext uri="{FF2B5EF4-FFF2-40B4-BE49-F238E27FC236}">
                <a16:creationId xmlns:a16="http://schemas.microsoft.com/office/drawing/2014/main" id="{AB1CC21B-3CD4-2E40-937B-17F412C4CEED}"/>
              </a:ext>
            </a:extLst>
          </p:cNvPr>
          <p:cNvPicPr>
            <a:picLocks noChangeAspect="1"/>
          </p:cNvPicPr>
          <p:nvPr/>
        </p:nvPicPr>
        <p:blipFill>
          <a:blip r:embed="rId3"/>
          <a:stretch>
            <a:fillRect/>
          </a:stretch>
        </p:blipFill>
        <p:spPr>
          <a:xfrm>
            <a:off x="6315141" y="1857724"/>
            <a:ext cx="5474087" cy="4114510"/>
          </a:xfrm>
          <a:prstGeom prst="rect">
            <a:avLst/>
          </a:prstGeom>
        </p:spPr>
      </p:pic>
      <p:cxnSp>
        <p:nvCxnSpPr>
          <p:cNvPr id="5" name="Straight Connector 4">
            <a:extLst>
              <a:ext uri="{FF2B5EF4-FFF2-40B4-BE49-F238E27FC236}">
                <a16:creationId xmlns:a16="http://schemas.microsoft.com/office/drawing/2014/main" id="{BCEE40AB-0A0C-FF1C-28A5-76B66786F89E}"/>
              </a:ext>
            </a:extLst>
          </p:cNvPr>
          <p:cNvCxnSpPr/>
          <p:nvPr/>
        </p:nvCxnSpPr>
        <p:spPr>
          <a:xfrm>
            <a:off x="487344" y="1542841"/>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700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kern="1200">
                <a:solidFill>
                  <a:srgbClr val="FFFFFF"/>
                </a:solidFill>
                <a:latin typeface="+mj-lt"/>
                <a:ea typeface="+mj-ea"/>
                <a:cs typeface="+mj-cs"/>
              </a:rPr>
              <a:t>Non linear BI Plan Elements</a:t>
            </a:r>
            <a:br>
              <a:rPr lang="en-US" sz="3700" kern="1200">
                <a:solidFill>
                  <a:srgbClr val="FFFFFF"/>
                </a:solidFill>
                <a:latin typeface="+mj-lt"/>
                <a:ea typeface="+mj-ea"/>
                <a:cs typeface="+mj-cs"/>
              </a:rPr>
            </a:br>
            <a:endParaRPr lang="en-US" sz="3700" kern="1200">
              <a:solidFill>
                <a:srgbClr val="FFFFFF"/>
              </a:solidFill>
              <a:latin typeface="+mj-lt"/>
              <a:ea typeface="+mj-ea"/>
              <a:cs typeface="+mj-cs"/>
            </a:endParaRP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506144" y="1966293"/>
            <a:ext cx="9179711" cy="4452160"/>
          </a:xfrm>
          <a:prstGeom prst="rect">
            <a:avLst/>
          </a:prstGeom>
        </p:spPr>
      </p:pic>
    </p:spTree>
    <p:extLst>
      <p:ext uri="{BB962C8B-B14F-4D97-AF65-F5344CB8AC3E}">
        <p14:creationId xmlns:p14="http://schemas.microsoft.com/office/powerpoint/2010/main" val="1944271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E04944-EE8E-2945-87D3-6F2538D5F7B8}"/>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2500" kern="1200">
                <a:solidFill>
                  <a:srgbClr val="FFFFFF"/>
                </a:solidFill>
                <a:latin typeface="+mj-lt"/>
                <a:ea typeface="+mj-ea"/>
                <a:cs typeface="+mj-cs"/>
              </a:rPr>
              <a:t>BI Rubric @ https://aris.marine.rutgers.edu/wizard/rubric.php </a:t>
            </a:r>
          </a:p>
        </p:txBody>
      </p:sp>
      <p:pic>
        <p:nvPicPr>
          <p:cNvPr id="5" name="Picture 4">
            <a:extLst>
              <a:ext uri="{FF2B5EF4-FFF2-40B4-BE49-F238E27FC236}">
                <a16:creationId xmlns:a16="http://schemas.microsoft.com/office/drawing/2014/main" id="{B020AF5B-2186-8C49-94F1-2EC9738BD391}"/>
              </a:ext>
            </a:extLst>
          </p:cNvPr>
          <p:cNvPicPr>
            <a:picLocks noChangeAspect="1"/>
          </p:cNvPicPr>
          <p:nvPr/>
        </p:nvPicPr>
        <p:blipFill>
          <a:blip r:embed="rId2"/>
          <a:stretch>
            <a:fillRect/>
          </a:stretch>
        </p:blipFill>
        <p:spPr>
          <a:xfrm>
            <a:off x="2552570" y="1788493"/>
            <a:ext cx="7086858" cy="4799293"/>
          </a:xfrm>
          <a:prstGeom prst="rect">
            <a:avLst/>
          </a:prstGeom>
        </p:spPr>
      </p:pic>
      <p:sp>
        <p:nvSpPr>
          <p:cNvPr id="4" name="Slide Number Placeholder 3">
            <a:extLst>
              <a:ext uri="{FF2B5EF4-FFF2-40B4-BE49-F238E27FC236}">
                <a16:creationId xmlns:a16="http://schemas.microsoft.com/office/drawing/2014/main" id="{D448AD47-3622-7A45-BBE3-3549D605A190}"/>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lvl="0" indent="0">
              <a:spcBef>
                <a:spcPts val="0"/>
              </a:spcBef>
              <a:spcAft>
                <a:spcPts val="600"/>
              </a:spcAft>
              <a:buNone/>
            </a:pPr>
            <a:fld id="{00000000-1234-1234-1234-123412341234}" type="slidenum">
              <a:rPr lang="en-US" sz="1100">
                <a:solidFill>
                  <a:schemeClr val="tx1">
                    <a:lumMod val="50000"/>
                    <a:lumOff val="50000"/>
                  </a:schemeClr>
                </a:solidFill>
              </a:rPr>
              <a:pPr lvl="0" indent="0">
                <a:spcBef>
                  <a:spcPts val="0"/>
                </a:spcBef>
                <a:spcAft>
                  <a:spcPts val="600"/>
                </a:spcAft>
                <a:buNone/>
              </a:pPr>
              <a:t>73</a:t>
            </a:fld>
            <a:endParaRPr lang="en-US" sz="1100">
              <a:solidFill>
                <a:schemeClr val="tx1">
                  <a:lumMod val="50000"/>
                  <a:lumOff val="50000"/>
                </a:schemeClr>
              </a:solidFill>
            </a:endParaRPr>
          </a:p>
        </p:txBody>
      </p:sp>
    </p:spTree>
    <p:extLst>
      <p:ext uri="{BB962C8B-B14F-4D97-AF65-F5344CB8AC3E}">
        <p14:creationId xmlns:p14="http://schemas.microsoft.com/office/powerpoint/2010/main" val="3172210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ity skyline at night&#10;&#10;Description automatically generated">
            <a:extLst>
              <a:ext uri="{FF2B5EF4-FFF2-40B4-BE49-F238E27FC236}">
                <a16:creationId xmlns:a16="http://schemas.microsoft.com/office/drawing/2014/main" id="{0E555EE0-9BE1-2A4D-5300-B236A7FCD232}"/>
              </a:ext>
            </a:extLst>
          </p:cNvPr>
          <p:cNvPicPr>
            <a:picLocks noChangeAspect="1"/>
          </p:cNvPicPr>
          <p:nvPr/>
        </p:nvPicPr>
        <p:blipFill>
          <a:blip r:embed="rId2"/>
          <a:stretch>
            <a:fillRect/>
          </a:stretch>
        </p:blipFill>
        <p:spPr>
          <a:xfrm>
            <a:off x="245316" y="417255"/>
            <a:ext cx="6023490" cy="6023490"/>
          </a:xfrm>
          <a:prstGeom prst="rect">
            <a:avLst/>
          </a:prstGeom>
        </p:spPr>
      </p:pic>
      <p:sp>
        <p:nvSpPr>
          <p:cNvPr id="7" name="TextBox 6">
            <a:extLst>
              <a:ext uri="{FF2B5EF4-FFF2-40B4-BE49-F238E27FC236}">
                <a16:creationId xmlns:a16="http://schemas.microsoft.com/office/drawing/2014/main" id="{CE508FE0-33C3-8E91-D2B8-4199DF37E9F7}"/>
              </a:ext>
            </a:extLst>
          </p:cNvPr>
          <p:cNvSpPr txBox="1"/>
          <p:nvPr/>
        </p:nvSpPr>
        <p:spPr>
          <a:xfrm>
            <a:off x="6440277" y="891391"/>
            <a:ext cx="4778456" cy="4832092"/>
          </a:xfrm>
          <a:prstGeom prst="rect">
            <a:avLst/>
          </a:prstGeom>
          <a:noFill/>
        </p:spPr>
        <p:txBody>
          <a:bodyPr wrap="square" rtlCol="0">
            <a:spAutoFit/>
          </a:bodyPr>
          <a:lstStyle/>
          <a:p>
            <a:r>
              <a:rPr lang="en-US" sz="2800" b="1">
                <a:solidFill>
                  <a:srgbClr val="001B48"/>
                </a:solidFill>
                <a:latin typeface="Montserrat" pitchFamily="2" charset="77"/>
              </a:rPr>
              <a:t>Now accepting proposals!</a:t>
            </a:r>
          </a:p>
          <a:p>
            <a:endParaRPr lang="en-US">
              <a:solidFill>
                <a:srgbClr val="001B48"/>
              </a:solidFill>
              <a:latin typeface="Montserrat" pitchFamily="2" charset="77"/>
            </a:endParaRPr>
          </a:p>
          <a:p>
            <a:r>
              <a:rPr lang="en-US">
                <a:solidFill>
                  <a:srgbClr val="001B48"/>
                </a:solidFill>
                <a:latin typeface="Montserrat" pitchFamily="2" charset="77"/>
              </a:rPr>
              <a:t>Keynotes: Dr. Alicia </a:t>
            </a:r>
            <a:r>
              <a:rPr lang="en-US" err="1">
                <a:solidFill>
                  <a:srgbClr val="001B48"/>
                </a:solidFill>
                <a:latin typeface="Montserrat" pitchFamily="2" charset="77"/>
              </a:rPr>
              <a:t>Knoedler</a:t>
            </a:r>
            <a:r>
              <a:rPr lang="en-US">
                <a:solidFill>
                  <a:srgbClr val="001B48"/>
                </a:solidFill>
                <a:latin typeface="Montserrat" pitchFamily="2" charset="77"/>
              </a:rPr>
              <a:t>, </a:t>
            </a:r>
            <a:br>
              <a:rPr lang="en-US">
                <a:solidFill>
                  <a:srgbClr val="001B48"/>
                </a:solidFill>
                <a:latin typeface="Montserrat" pitchFamily="2" charset="77"/>
              </a:rPr>
            </a:br>
            <a:r>
              <a:rPr lang="en-US">
                <a:solidFill>
                  <a:srgbClr val="001B48"/>
                </a:solidFill>
                <a:latin typeface="Montserrat" pitchFamily="2" charset="77"/>
              </a:rPr>
              <a:t>Dr. Nalini Nadkarni and more!</a:t>
            </a:r>
          </a:p>
          <a:p>
            <a:endParaRPr lang="en-US">
              <a:solidFill>
                <a:srgbClr val="001B48"/>
              </a:solidFill>
              <a:latin typeface="Montserrat" pitchFamily="2" charset="77"/>
            </a:endParaRPr>
          </a:p>
          <a:p>
            <a:r>
              <a:rPr lang="en-US">
                <a:solidFill>
                  <a:srgbClr val="001B48"/>
                </a:solidFill>
                <a:latin typeface="Montserrat" pitchFamily="2" charset="77"/>
              </a:rPr>
              <a:t>Preconference with co-host,</a:t>
            </a:r>
            <a:br>
              <a:rPr lang="en-US">
                <a:solidFill>
                  <a:srgbClr val="001B48"/>
                </a:solidFill>
                <a:latin typeface="Montserrat" pitchFamily="2" charset="77"/>
              </a:rPr>
            </a:br>
            <a:r>
              <a:rPr lang="en-US">
                <a:solidFill>
                  <a:srgbClr val="001B48"/>
                </a:solidFill>
                <a:latin typeface="Montserrat" pitchFamily="2" charset="77"/>
              </a:rPr>
              <a:t>SOSI Center - The Louis Stokes </a:t>
            </a:r>
            <a:br>
              <a:rPr lang="en-US">
                <a:solidFill>
                  <a:srgbClr val="001B48"/>
                </a:solidFill>
                <a:latin typeface="Montserrat" pitchFamily="2" charset="77"/>
              </a:rPr>
            </a:br>
            <a:r>
              <a:rPr lang="en-US">
                <a:solidFill>
                  <a:srgbClr val="001B48"/>
                </a:solidFill>
                <a:latin typeface="Montserrat" pitchFamily="2" charset="77"/>
              </a:rPr>
              <a:t>Regional Center of Excellence </a:t>
            </a:r>
            <a:br>
              <a:rPr lang="en-US">
                <a:solidFill>
                  <a:srgbClr val="001B48"/>
                </a:solidFill>
                <a:latin typeface="Montserrat" pitchFamily="2" charset="77"/>
              </a:rPr>
            </a:br>
            <a:r>
              <a:rPr lang="en-US">
                <a:solidFill>
                  <a:srgbClr val="001B48"/>
                </a:solidFill>
                <a:latin typeface="Montserrat" pitchFamily="2" charset="77"/>
              </a:rPr>
              <a:t>for the Study of STEM </a:t>
            </a:r>
            <a:br>
              <a:rPr lang="en-US">
                <a:solidFill>
                  <a:srgbClr val="001B48"/>
                </a:solidFill>
                <a:latin typeface="Montserrat" pitchFamily="2" charset="77"/>
              </a:rPr>
            </a:br>
            <a:r>
              <a:rPr lang="en-US">
                <a:solidFill>
                  <a:srgbClr val="001B48"/>
                </a:solidFill>
                <a:latin typeface="Montserrat" pitchFamily="2" charset="77"/>
              </a:rPr>
              <a:t>Interventions</a:t>
            </a:r>
          </a:p>
          <a:p>
            <a:endParaRPr lang="en-US">
              <a:solidFill>
                <a:srgbClr val="001B48"/>
              </a:solidFill>
              <a:latin typeface="Montserrat" pitchFamily="2" charset="77"/>
            </a:endParaRPr>
          </a:p>
          <a:p>
            <a:r>
              <a:rPr lang="en-US">
                <a:solidFill>
                  <a:srgbClr val="001B48"/>
                </a:solidFill>
                <a:latin typeface="Montserrat" pitchFamily="2" charset="77"/>
              </a:rPr>
              <a:t>Partnering with the Omaha Zoo!</a:t>
            </a:r>
            <a:br>
              <a:rPr lang="en-US">
                <a:solidFill>
                  <a:srgbClr val="001B48"/>
                </a:solidFill>
                <a:latin typeface="Montserrat" pitchFamily="2" charset="77"/>
              </a:rPr>
            </a:br>
            <a:endParaRPr lang="en-US">
              <a:solidFill>
                <a:srgbClr val="001B48"/>
              </a:solidFill>
              <a:latin typeface="Montserrat" pitchFamily="2" charset="77"/>
            </a:endParaRPr>
          </a:p>
          <a:p>
            <a:r>
              <a:rPr lang="en-US">
                <a:solidFill>
                  <a:srgbClr val="001B48"/>
                </a:solidFill>
                <a:latin typeface="Montserrat" pitchFamily="2" charset="77"/>
              </a:rPr>
              <a:t>Registration and ARIS award nominations open soon!</a:t>
            </a:r>
          </a:p>
        </p:txBody>
      </p:sp>
      <p:pic>
        <p:nvPicPr>
          <p:cNvPr id="13" name="Picture 12" descr="A qr code with a letter b&#10;&#10;Description automatically generated">
            <a:extLst>
              <a:ext uri="{FF2B5EF4-FFF2-40B4-BE49-F238E27FC236}">
                <a16:creationId xmlns:a16="http://schemas.microsoft.com/office/drawing/2014/main" id="{FA57ED4B-CEA6-B50E-DC38-196F5321749C}"/>
              </a:ext>
            </a:extLst>
          </p:cNvPr>
          <p:cNvPicPr>
            <a:picLocks noChangeAspect="1"/>
          </p:cNvPicPr>
          <p:nvPr/>
        </p:nvPicPr>
        <p:blipFill>
          <a:blip r:embed="rId3"/>
          <a:stretch>
            <a:fillRect/>
          </a:stretch>
        </p:blipFill>
        <p:spPr>
          <a:xfrm>
            <a:off x="10783250" y="5119946"/>
            <a:ext cx="1320799" cy="1320799"/>
          </a:xfrm>
          <a:prstGeom prst="rect">
            <a:avLst/>
          </a:prstGeom>
        </p:spPr>
      </p:pic>
      <p:pic>
        <p:nvPicPr>
          <p:cNvPr id="17" name="Picture 16" descr="A logo for a zoo&#10;&#10;Description automatically generated">
            <a:extLst>
              <a:ext uri="{FF2B5EF4-FFF2-40B4-BE49-F238E27FC236}">
                <a16:creationId xmlns:a16="http://schemas.microsoft.com/office/drawing/2014/main" id="{82B7A1EB-B76D-4035-01EE-81DFB162EE38}"/>
              </a:ext>
            </a:extLst>
          </p:cNvPr>
          <p:cNvPicPr>
            <a:picLocks noChangeAspect="1"/>
          </p:cNvPicPr>
          <p:nvPr/>
        </p:nvPicPr>
        <p:blipFill>
          <a:blip r:embed="rId4"/>
          <a:stretch>
            <a:fillRect/>
          </a:stretch>
        </p:blipFill>
        <p:spPr>
          <a:xfrm>
            <a:off x="10884439" y="4334951"/>
            <a:ext cx="1215289" cy="565042"/>
          </a:xfrm>
          <a:prstGeom prst="rect">
            <a:avLst/>
          </a:prstGeom>
        </p:spPr>
      </p:pic>
      <p:pic>
        <p:nvPicPr>
          <p:cNvPr id="19" name="Picture 18" descr="A logo for a stem center&#10;&#10;Description automatically generated">
            <a:extLst>
              <a:ext uri="{FF2B5EF4-FFF2-40B4-BE49-F238E27FC236}">
                <a16:creationId xmlns:a16="http://schemas.microsoft.com/office/drawing/2014/main" id="{F9155E62-CAA4-8DFE-77C2-AF233D13956D}"/>
              </a:ext>
            </a:extLst>
          </p:cNvPr>
          <p:cNvPicPr>
            <a:picLocks noChangeAspect="1"/>
          </p:cNvPicPr>
          <p:nvPr/>
        </p:nvPicPr>
        <p:blipFill>
          <a:blip r:embed="rId5"/>
          <a:stretch>
            <a:fillRect/>
          </a:stretch>
        </p:blipFill>
        <p:spPr>
          <a:xfrm>
            <a:off x="10452617" y="2599268"/>
            <a:ext cx="1654851" cy="1417828"/>
          </a:xfrm>
          <a:prstGeom prst="rect">
            <a:avLst/>
          </a:prstGeom>
        </p:spPr>
      </p:pic>
      <p:sp>
        <p:nvSpPr>
          <p:cNvPr id="21" name="TextBox 20">
            <a:extLst>
              <a:ext uri="{FF2B5EF4-FFF2-40B4-BE49-F238E27FC236}">
                <a16:creationId xmlns:a16="http://schemas.microsoft.com/office/drawing/2014/main" id="{E3992353-6380-D6C7-DCD9-EB7C927D70DB}"/>
              </a:ext>
            </a:extLst>
          </p:cNvPr>
          <p:cNvSpPr txBox="1"/>
          <p:nvPr/>
        </p:nvSpPr>
        <p:spPr>
          <a:xfrm>
            <a:off x="6440277" y="6059253"/>
            <a:ext cx="4270246" cy="338554"/>
          </a:xfrm>
          <a:prstGeom prst="rect">
            <a:avLst/>
          </a:prstGeom>
          <a:noFill/>
        </p:spPr>
        <p:txBody>
          <a:bodyPr wrap="square">
            <a:spAutoFit/>
          </a:bodyPr>
          <a:lstStyle/>
          <a:p>
            <a:r>
              <a:rPr lang="en-US" sz="1600" b="1" err="1">
                <a:solidFill>
                  <a:schemeClr val="accent4"/>
                </a:solidFill>
                <a:latin typeface="Montserrat" pitchFamily="2" charset="77"/>
              </a:rPr>
              <a:t>researchinsociety.org</a:t>
            </a:r>
            <a:r>
              <a:rPr lang="en-US" sz="1600" b="1">
                <a:solidFill>
                  <a:schemeClr val="accent4"/>
                </a:solidFill>
                <a:latin typeface="Montserrat" pitchFamily="2" charset="77"/>
              </a:rPr>
              <a:t>/summit-2024</a:t>
            </a:r>
          </a:p>
        </p:txBody>
      </p:sp>
    </p:spTree>
    <p:extLst>
      <p:ext uri="{BB962C8B-B14F-4D97-AF65-F5344CB8AC3E}">
        <p14:creationId xmlns:p14="http://schemas.microsoft.com/office/powerpoint/2010/main" val="39603660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2C5B00-A26A-9C1C-17C0-821F7C68E078}"/>
              </a:ext>
            </a:extLst>
          </p:cNvPr>
          <p:cNvSpPr/>
          <p:nvPr/>
        </p:nvSpPr>
        <p:spPr>
          <a:xfrm>
            <a:off x="0" y="0"/>
            <a:ext cx="12192000" cy="1388533"/>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ED9DA-8065-28E7-A3E8-295E415C84BF}"/>
              </a:ext>
            </a:extLst>
          </p:cNvPr>
          <p:cNvSpPr>
            <a:spLocks noGrp="1"/>
          </p:cNvSpPr>
          <p:nvPr>
            <p:ph type="title"/>
          </p:nvPr>
        </p:nvSpPr>
        <p:spPr>
          <a:xfrm>
            <a:off x="838200" y="184279"/>
            <a:ext cx="10515600" cy="1325563"/>
          </a:xfrm>
        </p:spPr>
        <p:txBody>
          <a:bodyPr>
            <a:normAutofit/>
          </a:bodyPr>
          <a:lstStyle/>
          <a:p>
            <a:r>
              <a:rPr lang="en-US" sz="5400">
                <a:solidFill>
                  <a:schemeClr val="bg1"/>
                </a:solidFill>
                <a:cs typeface="Calibri Light"/>
              </a:rPr>
              <a:t>Additional Resources</a:t>
            </a:r>
            <a:endParaRPr lang="en-US" sz="5400">
              <a:solidFill>
                <a:schemeClr val="bg1"/>
              </a:solidFill>
            </a:endParaRPr>
          </a:p>
        </p:txBody>
      </p:sp>
      <p:cxnSp>
        <p:nvCxnSpPr>
          <p:cNvPr id="4" name="Straight Connector 3">
            <a:extLst>
              <a:ext uri="{FF2B5EF4-FFF2-40B4-BE49-F238E27FC236}">
                <a16:creationId xmlns:a16="http://schemas.microsoft.com/office/drawing/2014/main" id="{BC6AEE5C-2AC1-37B7-0153-0C36CC3B86F1}"/>
              </a:ext>
            </a:extLst>
          </p:cNvPr>
          <p:cNvCxnSpPr/>
          <p:nvPr/>
        </p:nvCxnSpPr>
        <p:spPr>
          <a:xfrm>
            <a:off x="838200" y="1262715"/>
            <a:ext cx="1012873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8120CA15-66C5-ABEB-9F55-3BB5D448A2E9}"/>
              </a:ext>
            </a:extLst>
          </p:cNvPr>
          <p:cNvSpPr>
            <a:spLocks noGrp="1"/>
          </p:cNvSpPr>
          <p:nvPr>
            <p:ph idx="1"/>
          </p:nvPr>
        </p:nvSpPr>
        <p:spPr/>
        <p:txBody>
          <a:bodyPr vert="horz" lIns="91440" tIns="45720" rIns="91440" bIns="45720" rtlCol="0" anchor="t">
            <a:normAutofit/>
          </a:bodyPr>
          <a:lstStyle/>
          <a:p>
            <a:r>
              <a:rPr lang="en-US">
                <a:ea typeface="Calibri"/>
                <a:cs typeface="Calibri"/>
              </a:rPr>
              <a:t>Office of Societal Impact: Research Impacts Project </a:t>
            </a:r>
            <a:r>
              <a:rPr lang="en-US">
                <a:ea typeface="+mn-lt"/>
                <a:cs typeface="+mn-lt"/>
                <a:hlinkClick r:id="rId3"/>
              </a:rPr>
              <a:t>https://impact.arizona.edu/research-impacts-project</a:t>
            </a:r>
            <a:br>
              <a:rPr lang="en-US">
                <a:ea typeface="+mn-lt"/>
                <a:cs typeface="+mn-lt"/>
              </a:rPr>
            </a:br>
            <a:endParaRPr lang="en-US">
              <a:ea typeface="+mn-lt"/>
              <a:cs typeface="+mn-lt"/>
              <a:hlinkClick r:id="rId3"/>
            </a:endParaRPr>
          </a:p>
          <a:p>
            <a:r>
              <a:rPr lang="en-US">
                <a:ea typeface="+mn-lt"/>
                <a:cs typeface="+mn-lt"/>
              </a:rPr>
              <a:t>Planning and Evaluating the Societal Impacts of Climate Change Research Projects: A guidebook for natural and physical scientists looking to make a difference. </a:t>
            </a:r>
            <a:r>
              <a:rPr lang="en-US">
                <a:ea typeface="+mn-lt"/>
                <a:cs typeface="+mn-lt"/>
                <a:hlinkClick r:id="rId4"/>
              </a:rPr>
              <a:t>http://doi.org/10.2458/10150.658313</a:t>
            </a:r>
            <a:br>
              <a:rPr lang="en-US">
                <a:ea typeface="+mn-lt"/>
                <a:cs typeface="+mn-lt"/>
              </a:rPr>
            </a:br>
            <a:endParaRPr lang="en-US">
              <a:ea typeface="+mn-lt"/>
              <a:cs typeface="+mn-lt"/>
              <a:hlinkClick r:id="rId4"/>
            </a:endParaRPr>
          </a:p>
          <a:p>
            <a:r>
              <a:rPr lang="en-US"/>
              <a:t>The Guidebook for the Engaged University </a:t>
            </a:r>
            <a:br>
              <a:rPr lang="en-US">
                <a:ea typeface="+mn-lt"/>
                <a:cs typeface="+mn-lt"/>
              </a:rPr>
            </a:br>
            <a:r>
              <a:rPr lang="en-US">
                <a:ea typeface="+mn-lt"/>
                <a:cs typeface="+mn-lt"/>
                <a:hlinkClick r:id="rId5"/>
              </a:rPr>
              <a:t>https://beyondtheacademynetwork.org/guidebook/</a:t>
            </a:r>
          </a:p>
          <a:p>
            <a:pPr marL="0" indent="0">
              <a:buNone/>
            </a:pPr>
            <a:endParaRPr lang="en-US">
              <a:ea typeface="+mn-lt"/>
              <a:cs typeface="+mn-lt"/>
            </a:endParaRPr>
          </a:p>
          <a:p>
            <a:endParaRPr lang="en-US">
              <a:ea typeface="+mn-lt"/>
              <a:cs typeface="+mn-lt"/>
            </a:endParaRPr>
          </a:p>
          <a:p>
            <a:endParaRPr lang="en-US">
              <a:ea typeface="+mn-lt"/>
              <a:cs typeface="+mn-lt"/>
            </a:endParaRPr>
          </a:p>
          <a:p>
            <a:endParaRPr lang="en-US">
              <a:ea typeface="+mn-lt"/>
              <a:cs typeface="+mn-lt"/>
            </a:endParaRPr>
          </a:p>
        </p:txBody>
      </p:sp>
    </p:spTree>
    <p:extLst>
      <p:ext uri="{BB962C8B-B14F-4D97-AF65-F5344CB8AC3E}">
        <p14:creationId xmlns:p14="http://schemas.microsoft.com/office/powerpoint/2010/main" val="40842858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61F2C1-48EA-BF50-98F0-F0921439ED70}"/>
              </a:ext>
            </a:extLst>
          </p:cNvPr>
          <p:cNvSpPr>
            <a:spLocks noGrp="1"/>
          </p:cNvSpPr>
          <p:nvPr>
            <p:ph type="sldNum" sz="quarter" idx="4294967295"/>
          </p:nvPr>
        </p:nvSpPr>
        <p:spPr>
          <a:xfrm>
            <a:off x="9448800" y="6356350"/>
            <a:ext cx="2743200" cy="365125"/>
          </a:xfrm>
        </p:spPr>
        <p:txBody>
          <a:bodyPr/>
          <a:lstStyle/>
          <a:p>
            <a:fld id="{FAEF9944-A4F6-4C59-AEBD-678D6480B8EA}" type="slidenum">
              <a:rPr lang="en-US" smtClean="0"/>
              <a:pPr/>
              <a:t>76</a:t>
            </a:fld>
            <a:endParaRPr lang="en-US"/>
          </a:p>
        </p:txBody>
      </p:sp>
      <p:sp>
        <p:nvSpPr>
          <p:cNvPr id="3" name="Subtitle 2">
            <a:extLst>
              <a:ext uri="{FF2B5EF4-FFF2-40B4-BE49-F238E27FC236}">
                <a16:creationId xmlns:a16="http://schemas.microsoft.com/office/drawing/2014/main" id="{2A462716-E8EC-C266-2384-B03A1E4CED3B}"/>
              </a:ext>
            </a:extLst>
          </p:cNvPr>
          <p:cNvSpPr>
            <a:spLocks noGrp="1"/>
          </p:cNvSpPr>
          <p:nvPr>
            <p:ph type="subTitle" idx="4294967295"/>
          </p:nvPr>
        </p:nvSpPr>
        <p:spPr>
          <a:xfrm>
            <a:off x="5777802" y="2185116"/>
            <a:ext cx="5618163" cy="1150937"/>
          </a:xfrm>
        </p:spPr>
        <p:txBody>
          <a:bodyPr anchor="t">
            <a:noAutofit/>
          </a:bodyPr>
          <a:lstStyle/>
          <a:p>
            <a:pPr>
              <a:lnSpc>
                <a:spcPct val="120000"/>
              </a:lnSpc>
              <a:buClr>
                <a:srgbClr val="C00000"/>
              </a:buClr>
            </a:pPr>
            <a:r>
              <a:rPr lang="en-US" sz="2400">
                <a:solidFill>
                  <a:schemeClr val="bg1"/>
                </a:solidFill>
              </a:rPr>
              <a:t>Jen Fields (fieldsj@arizona.edu)</a:t>
            </a:r>
            <a:endParaRPr lang="en-US" sz="2400">
              <a:solidFill>
                <a:schemeClr val="bg1"/>
              </a:solidFill>
              <a:ea typeface="Calibri"/>
              <a:cs typeface="Calibri"/>
            </a:endParaRPr>
          </a:p>
          <a:p>
            <a:pPr>
              <a:lnSpc>
                <a:spcPct val="120000"/>
              </a:lnSpc>
              <a:buClr>
                <a:srgbClr val="C00000"/>
              </a:buClr>
            </a:pPr>
            <a:r>
              <a:rPr lang="en-US" sz="2400">
                <a:solidFill>
                  <a:schemeClr val="bg1"/>
                </a:solidFill>
              </a:rPr>
              <a:t>Michelle Higgins (mlhiggins@arizona.edu)</a:t>
            </a:r>
            <a:endParaRPr lang="en-US" sz="2400">
              <a:solidFill>
                <a:schemeClr val="bg1"/>
              </a:solidFill>
              <a:ea typeface="Calibri"/>
              <a:cs typeface="Calibri"/>
            </a:endParaRPr>
          </a:p>
          <a:p>
            <a:pPr>
              <a:lnSpc>
                <a:spcPct val="120000"/>
              </a:lnSpc>
              <a:buClr>
                <a:srgbClr val="C00000"/>
              </a:buClr>
            </a:pPr>
            <a:r>
              <a:rPr lang="en-US" sz="2400">
                <a:solidFill>
                  <a:schemeClr val="bg1"/>
                </a:solidFill>
              </a:rPr>
              <a:t>Alison Meadow (</a:t>
            </a:r>
            <a:r>
              <a:rPr lang="en-US" sz="2400">
                <a:solidFill>
                  <a:schemeClr val="bg1"/>
                </a:solidFill>
                <a:hlinkClick r:id="rId3">
                  <a:extLst>
                    <a:ext uri="{A12FA001-AC4F-418D-AE19-62706E023703}">
                      <ahyp:hlinkClr xmlns:ahyp="http://schemas.microsoft.com/office/drawing/2018/hyperlinkcolor" val="tx"/>
                    </a:ext>
                  </a:extLst>
                </a:hlinkClick>
              </a:rPr>
              <a:t>meadow@arizona.edu</a:t>
            </a:r>
            <a:r>
              <a:rPr lang="en-US" sz="2400">
                <a:solidFill>
                  <a:schemeClr val="bg1"/>
                </a:solidFill>
              </a:rPr>
              <a:t>)</a:t>
            </a:r>
            <a:endParaRPr lang="en-US" sz="2400">
              <a:solidFill>
                <a:schemeClr val="bg1"/>
              </a:solidFill>
              <a:ea typeface="Calibri"/>
              <a:cs typeface="Calibri"/>
            </a:endParaRPr>
          </a:p>
          <a:p>
            <a:pPr>
              <a:lnSpc>
                <a:spcPct val="120000"/>
              </a:lnSpc>
              <a:buClr>
                <a:srgbClr val="C00000"/>
              </a:buClr>
            </a:pPr>
            <a:r>
              <a:rPr lang="en-US" sz="2400">
                <a:solidFill>
                  <a:schemeClr val="bg1"/>
                </a:solidFill>
                <a:ea typeface="Calibri"/>
                <a:cs typeface="Calibri"/>
              </a:rPr>
              <a:t>Gigi Owen (gigi@arizona.edu)</a:t>
            </a:r>
          </a:p>
          <a:p>
            <a:pPr>
              <a:lnSpc>
                <a:spcPct val="120000"/>
              </a:lnSpc>
              <a:buClr>
                <a:srgbClr val="C00000"/>
              </a:buClr>
            </a:pPr>
            <a:r>
              <a:rPr lang="en-US" sz="2400">
                <a:solidFill>
                  <a:schemeClr val="bg1"/>
                </a:solidFill>
              </a:rPr>
              <a:t>UA Societal Impact: impact@arizona.edu</a:t>
            </a:r>
            <a:endParaRPr lang="en-US" sz="2400">
              <a:solidFill>
                <a:schemeClr val="bg1"/>
              </a:solidFill>
              <a:ea typeface="Calibri"/>
              <a:cs typeface="Calibri"/>
            </a:endParaRPr>
          </a:p>
        </p:txBody>
      </p:sp>
      <p:sp>
        <p:nvSpPr>
          <p:cNvPr id="2" name="Title 1">
            <a:extLst>
              <a:ext uri="{FF2B5EF4-FFF2-40B4-BE49-F238E27FC236}">
                <a16:creationId xmlns:a16="http://schemas.microsoft.com/office/drawing/2014/main" id="{8CF00DC2-C424-A261-8DD7-3435777A9CBE}"/>
              </a:ext>
            </a:extLst>
          </p:cNvPr>
          <p:cNvSpPr>
            <a:spLocks noGrp="1"/>
          </p:cNvSpPr>
          <p:nvPr>
            <p:ph type="ctrTitle" idx="4294967295"/>
          </p:nvPr>
        </p:nvSpPr>
        <p:spPr>
          <a:xfrm>
            <a:off x="-660400" y="2457880"/>
            <a:ext cx="5624513" cy="1150938"/>
          </a:xfrm>
        </p:spPr>
        <p:txBody>
          <a:bodyPr anchor="b">
            <a:normAutofit/>
          </a:bodyPr>
          <a:lstStyle/>
          <a:p>
            <a:pPr algn="r"/>
            <a:r>
              <a:rPr lang="en-US" sz="6000">
                <a:solidFill>
                  <a:schemeClr val="bg1"/>
                </a:solidFill>
              </a:rPr>
              <a:t>Thank You</a:t>
            </a:r>
          </a:p>
        </p:txBody>
      </p:sp>
      <p:pic>
        <p:nvPicPr>
          <p:cNvPr id="6" name="Picture 5" descr="Graphical user interface&#10;&#10;Description automatically generated with medium confidence">
            <a:extLst>
              <a:ext uri="{FF2B5EF4-FFF2-40B4-BE49-F238E27FC236}">
                <a16:creationId xmlns:a16="http://schemas.microsoft.com/office/drawing/2014/main" id="{B2B3527F-22C1-9F27-1A42-30EA752A53BB}"/>
              </a:ext>
            </a:extLst>
          </p:cNvPr>
          <p:cNvPicPr>
            <a:picLocks noChangeAspect="1"/>
          </p:cNvPicPr>
          <p:nvPr/>
        </p:nvPicPr>
        <p:blipFill>
          <a:blip r:embed="rId4"/>
          <a:stretch>
            <a:fillRect/>
          </a:stretch>
        </p:blipFill>
        <p:spPr>
          <a:xfrm>
            <a:off x="8239647" y="5495736"/>
            <a:ext cx="3309257" cy="747912"/>
          </a:xfrm>
          <a:prstGeom prst="rect">
            <a:avLst/>
          </a:prstGeom>
        </p:spPr>
      </p:pic>
    </p:spTree>
    <p:extLst>
      <p:ext uri="{BB962C8B-B14F-4D97-AF65-F5344CB8AC3E}">
        <p14:creationId xmlns:p14="http://schemas.microsoft.com/office/powerpoint/2010/main" val="31156915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Shape 144"/>
        <p:cNvGrpSpPr/>
        <p:nvPr/>
      </p:nvGrpSpPr>
      <p:grpSpPr>
        <a:xfrm>
          <a:off x="0" y="0"/>
          <a:ext cx="0" cy="0"/>
          <a:chOff x="0" y="0"/>
          <a:chExt cx="0" cy="0"/>
        </a:xfrm>
      </p:grpSpPr>
      <p:cxnSp>
        <p:nvCxnSpPr>
          <p:cNvPr id="150" name="Straight Connector 14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Shape 145"/>
          <p:cNvSpPr txBox="1">
            <a:spLocks noGrp="1"/>
          </p:cNvSpPr>
          <p:nvPr>
            <p:ph type="title"/>
          </p:nvPr>
        </p:nvSpPr>
        <p:spPr>
          <a:xfrm>
            <a:off x="526073" y="489439"/>
            <a:ext cx="11139854" cy="930447"/>
          </a:xfrm>
          <a:prstGeom prst="rect">
            <a:avLst/>
          </a:prstGeom>
        </p:spPr>
        <p:txBody>
          <a:bodyPr vert="horz" lIns="91440" tIns="45720" rIns="91440" bIns="45720" rtlCol="0" anchor="b" anchorCtr="0">
            <a:normAutofit/>
          </a:bodyPr>
          <a:lstStyle/>
          <a:p>
            <a:pPr lvl="0" algn="ctr">
              <a:spcBef>
                <a:spcPct val="0"/>
              </a:spcBef>
            </a:pPr>
            <a:r>
              <a:rPr lang="en-US" sz="5400" b="1" kern="1200">
                <a:solidFill>
                  <a:schemeClr val="bg1"/>
                </a:solidFill>
                <a:latin typeface="+mj-lt"/>
                <a:ea typeface="+mj-ea"/>
                <a:cs typeface="+mj-cs"/>
              </a:rPr>
              <a:t>Effective Societal Impacts are…</a:t>
            </a:r>
          </a:p>
        </p:txBody>
      </p:sp>
      <p:cxnSp>
        <p:nvCxnSpPr>
          <p:cNvPr id="154" name="Straight Connector 15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582" y="3037167"/>
            <a:ext cx="11496821" cy="2558047"/>
          </a:xfrm>
          <a:prstGeom prst="rect">
            <a:avLst/>
          </a:prstGeom>
        </p:spPr>
      </p:pic>
    </p:spTree>
    <p:extLst>
      <p:ext uri="{BB962C8B-B14F-4D97-AF65-F5344CB8AC3E}">
        <p14:creationId xmlns:p14="http://schemas.microsoft.com/office/powerpoint/2010/main" val="4202741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0BB324-2792-0649-E18D-A97B94414BEE}"/>
              </a:ext>
            </a:extLst>
          </p:cNvPr>
          <p:cNvSpPr>
            <a:spLocks noGrp="1"/>
          </p:cNvSpPr>
          <p:nvPr>
            <p:ph idx="4294967295"/>
          </p:nvPr>
        </p:nvSpPr>
        <p:spPr>
          <a:xfrm>
            <a:off x="5605463" y="2438400"/>
            <a:ext cx="6586537" cy="3786188"/>
          </a:xfrm>
        </p:spPr>
        <p:txBody>
          <a:bodyPr vert="horz" lIns="91440" tIns="45720" rIns="91440" bIns="45720" rtlCol="0">
            <a:normAutofit/>
          </a:bodyPr>
          <a:lstStyle/>
          <a:p>
            <a:pPr>
              <a:buClr>
                <a:srgbClr val="C00000"/>
              </a:buClr>
            </a:pPr>
            <a:r>
              <a:rPr lang="en-US">
                <a:solidFill>
                  <a:srgbClr val="001B48"/>
                </a:solidFill>
              </a:rPr>
              <a:t>The effect or influence of one person, thing, or action on another</a:t>
            </a:r>
          </a:p>
          <a:p>
            <a:pPr>
              <a:buClr>
                <a:srgbClr val="C00000"/>
              </a:buClr>
            </a:pPr>
            <a:r>
              <a:rPr lang="en-US">
                <a:solidFill>
                  <a:srgbClr val="001B48"/>
                </a:solidFill>
              </a:rPr>
              <a:t>To have a strong effect on something or someone</a:t>
            </a:r>
          </a:p>
          <a:p>
            <a:endParaRPr lang="en-US" sz="2000"/>
          </a:p>
        </p:txBody>
      </p:sp>
      <p:sp>
        <p:nvSpPr>
          <p:cNvPr id="2" name="Title 1">
            <a:extLst>
              <a:ext uri="{FF2B5EF4-FFF2-40B4-BE49-F238E27FC236}">
                <a16:creationId xmlns:a16="http://schemas.microsoft.com/office/drawing/2014/main" id="{BF990900-18A1-1192-4B2F-2CA1F0C12EE7}"/>
              </a:ext>
            </a:extLst>
          </p:cNvPr>
          <p:cNvSpPr>
            <a:spLocks noGrp="1"/>
          </p:cNvSpPr>
          <p:nvPr>
            <p:ph type="title" idx="4294967295"/>
          </p:nvPr>
        </p:nvSpPr>
        <p:spPr>
          <a:xfrm>
            <a:off x="5605463" y="628650"/>
            <a:ext cx="6586537" cy="1287463"/>
          </a:xfrm>
        </p:spPr>
        <p:txBody>
          <a:bodyPr vert="horz" lIns="91440" tIns="45720" rIns="91440" bIns="45720" rtlCol="0" anchor="b">
            <a:normAutofit/>
          </a:bodyPr>
          <a:lstStyle/>
          <a:p>
            <a:r>
              <a:rPr lang="en-US" sz="5400" b="1" i="1">
                <a:solidFill>
                  <a:srgbClr val="FF0000"/>
                </a:solidFill>
              </a:rPr>
              <a:t>Impact:</a:t>
            </a:r>
          </a:p>
        </p:txBody>
      </p:sp>
      <p:pic>
        <p:nvPicPr>
          <p:cNvPr id="5" name="Picture 4" descr="One in a crowd">
            <a:extLst>
              <a:ext uri="{FF2B5EF4-FFF2-40B4-BE49-F238E27FC236}">
                <a16:creationId xmlns:a16="http://schemas.microsoft.com/office/drawing/2014/main" id="{1C8A7E0F-3E1E-9AEA-4109-B9DF198D3539}"/>
              </a:ext>
            </a:extLst>
          </p:cNvPr>
          <p:cNvPicPr>
            <a:picLocks noChangeAspect="1"/>
          </p:cNvPicPr>
          <p:nvPr/>
        </p:nvPicPr>
        <p:blipFill rotWithShape="1">
          <a:blip r:embed="rId3">
            <a:duotone>
              <a:prstClr val="black"/>
              <a:schemeClr val="accent1">
                <a:tint val="45000"/>
                <a:satMod val="400000"/>
              </a:schemeClr>
            </a:duotone>
          </a:blip>
          <a:srcRect l="28748" r="20557"/>
          <a:stretch/>
        </p:blipFill>
        <p:spPr>
          <a:xfrm>
            <a:off x="20" y="10"/>
            <a:ext cx="4635571" cy="6857990"/>
          </a:xfrm>
          <a:prstGeom prst="rect">
            <a:avLst/>
          </a:prstGeom>
          <a:effectLst/>
        </p:spPr>
      </p:pic>
      <p:cxnSp>
        <p:nvCxnSpPr>
          <p:cNvPr id="7" name="Straight Connector 6">
            <a:extLst>
              <a:ext uri="{FF2B5EF4-FFF2-40B4-BE49-F238E27FC236}">
                <a16:creationId xmlns:a16="http://schemas.microsoft.com/office/drawing/2014/main" id="{1AB2B3E6-12BB-935C-F774-397B2D2ADC26}"/>
              </a:ext>
            </a:extLst>
          </p:cNvPr>
          <p:cNvCxnSpPr/>
          <p:nvPr/>
        </p:nvCxnSpPr>
        <p:spPr>
          <a:xfrm>
            <a:off x="5080934" y="2115117"/>
            <a:ext cx="630936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777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6F93-DE6F-DB27-1CE1-B23B223709CB}"/>
              </a:ext>
            </a:extLst>
          </p:cNvPr>
          <p:cNvSpPr>
            <a:spLocks noGrp="1"/>
          </p:cNvSpPr>
          <p:nvPr>
            <p:ph type="title"/>
          </p:nvPr>
        </p:nvSpPr>
        <p:spPr>
          <a:xfrm>
            <a:off x="1417656" y="2044797"/>
            <a:ext cx="9092920" cy="1325563"/>
          </a:xfrm>
        </p:spPr>
        <p:txBody>
          <a:bodyPr/>
          <a:lstStyle/>
          <a:p>
            <a:pPr algn="ctr"/>
            <a:r>
              <a:rPr lang="en-US">
                <a:solidFill>
                  <a:srgbClr val="001B48"/>
                </a:solidFill>
                <a:cs typeface="Calibri Light"/>
              </a:rPr>
              <a:t>What are Societal Impacts of Research?</a:t>
            </a:r>
          </a:p>
        </p:txBody>
      </p:sp>
      <p:sp>
        <p:nvSpPr>
          <p:cNvPr id="6" name="Rectangle 5">
            <a:extLst>
              <a:ext uri="{FF2B5EF4-FFF2-40B4-BE49-F238E27FC236}">
                <a16:creationId xmlns:a16="http://schemas.microsoft.com/office/drawing/2014/main" id="{D66484A3-4A55-0EE0-2F0E-6F04114BE32C}"/>
              </a:ext>
            </a:extLst>
          </p:cNvPr>
          <p:cNvSpPr/>
          <p:nvPr/>
        </p:nvSpPr>
        <p:spPr>
          <a:xfrm>
            <a:off x="0" y="0"/>
            <a:ext cx="12192000" cy="2069960"/>
          </a:xfrm>
          <a:prstGeom prst="rect">
            <a:avLst/>
          </a:prstGeom>
          <a:blipFill dpi="0" rotWithShape="1">
            <a:blip r:embed="rId4">
              <a:extLst>
                <a:ext uri="{28A0092B-C50C-407E-A947-70E740481C1C}">
                  <a14:useLocalDpi xmlns:a14="http://schemas.microsoft.com/office/drawing/2010/main" val="0"/>
                </a:ext>
              </a:extLst>
            </a:blip>
            <a:srcRect/>
            <a:stretch>
              <a:fillRect t="-146325" b="-146325"/>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446BC4-2291-2F34-1B08-149383DE914D}"/>
              </a:ext>
            </a:extLst>
          </p:cNvPr>
          <p:cNvSpPr/>
          <p:nvPr/>
        </p:nvSpPr>
        <p:spPr>
          <a:xfrm>
            <a:off x="1165610" y="2250376"/>
            <a:ext cx="9608734" cy="89475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FC7ADA8-6BB8-E38A-FD6C-0B8FBA1BB9E8}"/>
              </a:ext>
            </a:extLst>
          </p:cNvPr>
          <p:cNvSpPr txBox="1"/>
          <p:nvPr/>
        </p:nvSpPr>
        <p:spPr>
          <a:xfrm>
            <a:off x="1188000" y="3444000"/>
            <a:ext cx="95760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001B48"/>
                </a:solidFill>
                <a:ea typeface="+mn-lt"/>
                <a:cs typeface="+mn-lt"/>
              </a:rPr>
              <a:t>Societal impacts are </a:t>
            </a:r>
            <a:r>
              <a:rPr lang="en" sz="3200">
                <a:solidFill>
                  <a:srgbClr val="001B48"/>
                </a:solidFill>
                <a:ea typeface="+mn-lt"/>
                <a:cs typeface="+mn-lt"/>
              </a:rPr>
              <a:t>the ways that research, and </a:t>
            </a:r>
            <a:br>
              <a:rPr lang="en" sz="3200">
                <a:ea typeface="+mn-lt"/>
                <a:cs typeface="+mn-lt"/>
              </a:rPr>
            </a:br>
            <a:r>
              <a:rPr lang="en" sz="3200">
                <a:solidFill>
                  <a:srgbClr val="001B48"/>
                </a:solidFill>
                <a:ea typeface="+mn-lt"/>
                <a:cs typeface="+mn-lt"/>
              </a:rPr>
              <a:t>the process of conducting research, contributes to society beyond the academic realm</a:t>
            </a:r>
            <a:br>
              <a:rPr lang="en" sz="3200">
                <a:ea typeface="+mn-lt"/>
                <a:cs typeface="+mn-lt"/>
              </a:rPr>
            </a:br>
            <a:endParaRPr lang="en-US" sz="3200">
              <a:ea typeface="+mn-lt"/>
              <a:cs typeface="+mn-lt"/>
            </a:endParaRPr>
          </a:p>
        </p:txBody>
      </p:sp>
    </p:spTree>
    <p:extLst>
      <p:ext uri="{BB962C8B-B14F-4D97-AF65-F5344CB8AC3E}">
        <p14:creationId xmlns:p14="http://schemas.microsoft.com/office/powerpoint/2010/main" val="242081878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50ad914-7166-479b-b32b-ca58c6182133">
      <UserInfo>
        <DisplayName>Brooks, Andrea Michelle - (andreambrooks)</DisplayName>
        <AccountId>149</AccountId>
        <AccountType/>
      </UserInfo>
      <UserInfo>
        <DisplayName>Fields, Jennifer L - (fieldsj)</DisplayName>
        <AccountId>15</AccountId>
        <AccountType/>
      </UserInfo>
      <UserInfo>
        <DisplayName>Higgins, Michelle Lee - (mlhiggins)</DisplayName>
        <AccountId>19</AccountId>
        <AccountType/>
      </UserInfo>
      <UserInfo>
        <DisplayName>Owen, Gigi - (gigi)</DisplayName>
        <AccountId>310</AccountId>
        <AccountType/>
      </UserInfo>
      <UserInfo>
        <DisplayName>Mills, Ashlee Nicole - (millsa14)</DisplayName>
        <AccountId>201</AccountId>
        <AccountType/>
      </UserInfo>
    </SharedWithUsers>
    <lcf76f155ced4ddcb4097134ff3c332f xmlns="19ef0534-78d3-4fc4-9e7b-19bdb31a6156">
      <Terms xmlns="http://schemas.microsoft.com/office/infopath/2007/PartnerControls"/>
    </lcf76f155ced4ddcb4097134ff3c332f>
    <TaxCatchAll xmlns="d50ad914-7166-479b-b32b-ca58c618213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7B98D977F8B546A9654949334ED699" ma:contentTypeVersion="17" ma:contentTypeDescription="Create a new document." ma:contentTypeScope="" ma:versionID="035f64402bbb06cbc4f2a90aed9c03d6">
  <xsd:schema xmlns:xsd="http://www.w3.org/2001/XMLSchema" xmlns:xs="http://www.w3.org/2001/XMLSchema" xmlns:p="http://schemas.microsoft.com/office/2006/metadata/properties" xmlns:ns2="19ef0534-78d3-4fc4-9e7b-19bdb31a6156" xmlns:ns3="d50ad914-7166-479b-b32b-ca58c6182133" targetNamespace="http://schemas.microsoft.com/office/2006/metadata/properties" ma:root="true" ma:fieldsID="e0b556214ee4a4f3c91dbb87ca6c9fc6" ns2:_="" ns3:_="">
    <xsd:import namespace="19ef0534-78d3-4fc4-9e7b-19bdb31a6156"/>
    <xsd:import namespace="d50ad914-7166-479b-b32b-ca58c61821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ef0534-78d3-4fc4-9e7b-19bdb31a61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0ad914-7166-479b-b32b-ca58c618213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59b64b-a215-47c5-a6d0-fcd2aea390cb}" ma:internalName="TaxCatchAll" ma:showField="CatchAllData" ma:web="d50ad914-7166-479b-b32b-ca58c61821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FBB0EC-CB42-4B76-904E-A775502D3C4F}">
  <ds:schemaRefs>
    <ds:schemaRef ds:uri="19ef0534-78d3-4fc4-9e7b-19bdb31a6156"/>
    <ds:schemaRef ds:uri="d50ad914-7166-479b-b32b-ca58c61821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A08D0A1-A6FC-4997-B110-177AAA91DA2F}">
  <ds:schemaRefs>
    <ds:schemaRef ds:uri="19ef0534-78d3-4fc4-9e7b-19bdb31a6156"/>
    <ds:schemaRef ds:uri="d50ad914-7166-479b-b32b-ca58c61821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805A83-9BED-4659-BD82-6194500C69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8665</Words>
  <Application>Microsoft Office PowerPoint</Application>
  <PresentationFormat>Widescreen</PresentationFormat>
  <Paragraphs>827</Paragraphs>
  <Slides>77</Slides>
  <Notes>62</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1_Office Theme</vt:lpstr>
      <vt:lpstr>PowerPoint Presentation</vt:lpstr>
      <vt:lpstr>Planning for Research Impact:  Bringing attention &amp; intention to broader &amp; societal impacts</vt:lpstr>
      <vt:lpstr>PowerPoint Presentation</vt:lpstr>
      <vt:lpstr>PowerPoint Presentation</vt:lpstr>
      <vt:lpstr>PowerPoint Presentation</vt:lpstr>
      <vt:lpstr>PowerPoint Presentation</vt:lpstr>
      <vt:lpstr>PowerPoint Presentation</vt:lpstr>
      <vt:lpstr>Impact:</vt:lpstr>
      <vt:lpstr>What are Societal Impacts of Research?</vt:lpstr>
      <vt:lpstr>Why consider the societal impacts of research?</vt:lpstr>
      <vt:lpstr>Social Contract</vt:lpstr>
      <vt:lpstr>Scholarship of Engagement</vt:lpstr>
      <vt:lpstr>Land Grant Mission</vt:lpstr>
      <vt:lpstr> . . . And funders are responding</vt:lpstr>
      <vt:lpstr> . . . And funders are responding</vt:lpstr>
      <vt:lpstr> . . . And funders are responding</vt:lpstr>
      <vt:lpstr> . . . And funders are responding</vt:lpstr>
      <vt:lpstr> . . . And funders are responding</vt:lpstr>
      <vt:lpstr> . . . And funders are responding</vt:lpstr>
      <vt:lpstr>PowerPoint Presentation</vt:lpstr>
      <vt:lpstr>Mission</vt:lpstr>
      <vt:lpstr>PowerPoint Presentation</vt:lpstr>
      <vt:lpstr>PowerPoint Presentation</vt:lpstr>
      <vt:lpstr>Key Findings  BI's Current Strengths</vt:lpstr>
      <vt:lpstr>PowerPoint Presentation</vt:lpstr>
      <vt:lpstr>PowerPoint Presentation</vt:lpstr>
      <vt:lpstr>PowerPoint Presentation</vt:lpstr>
      <vt:lpstr>PowerPoint Presentation</vt:lpstr>
      <vt:lpstr>Key Findings  Strengthening NSF's BI Criterion</vt:lpstr>
      <vt:lpstr>PowerPoint Presentation</vt:lpstr>
      <vt:lpstr>Impact Categories &amp; Frameworks</vt:lpstr>
      <vt:lpstr>NSF’s Broader Impacts Categories</vt:lpstr>
      <vt:lpstr>PowerPoint Presentation</vt:lpstr>
      <vt:lpstr>PowerPoint Presentation</vt:lpstr>
      <vt:lpstr>PowerPoint Presentation</vt:lpstr>
      <vt:lpstr>PowerPoint Presentation</vt:lpstr>
      <vt:lpstr>PowerPoint Presentation</vt:lpstr>
      <vt:lpstr>Putting the Frameworks into Practice</vt:lpstr>
      <vt:lpstr>UN SDGs as Impact Goals</vt:lpstr>
      <vt:lpstr>Impact Descriptors </vt:lpstr>
      <vt:lpstr>Linking goals and descriptions of change</vt:lpstr>
      <vt:lpstr>PowerPoint Presentation</vt:lpstr>
      <vt:lpstr>Next Steps</vt:lpstr>
      <vt:lpstr>Being Intentional About Your Impact by Attending to the Details </vt:lpstr>
      <vt:lpstr>Impact Intention: Planning</vt:lpstr>
      <vt:lpstr>Developing Your Impact Identity</vt:lpstr>
      <vt:lpstr>Impact Intention: Explore Your WHY </vt:lpstr>
      <vt:lpstr>Impact Intention: Explore Your WHY </vt:lpstr>
      <vt:lpstr>Impact Intention: Program Details</vt:lpstr>
      <vt:lpstr>Impact Intention: Partnerships Details</vt:lpstr>
      <vt:lpstr>Impact Intention: Partnership Activities</vt:lpstr>
      <vt:lpstr>PowerPoint Presentation</vt:lpstr>
      <vt:lpstr>Impact Intention: Partnerships</vt:lpstr>
      <vt:lpstr>PowerPoint Presentation</vt:lpstr>
      <vt:lpstr>PowerPoint Presentation</vt:lpstr>
      <vt:lpstr>Assessing Impact</vt:lpstr>
      <vt:lpstr>PowerPoint Presentation</vt:lpstr>
      <vt:lpstr>Evaluating Societal Impacts</vt:lpstr>
      <vt:lpstr>Modeling the Process </vt:lpstr>
      <vt:lpstr>PowerPoint Presentation</vt:lpstr>
      <vt:lpstr>How do you know? Evidence of change</vt:lpstr>
      <vt:lpstr>Resources</vt:lpstr>
      <vt:lpstr>PowerPoint Presentation</vt:lpstr>
      <vt:lpstr>PowerPoint Presentation</vt:lpstr>
      <vt:lpstr>ARIS Resources</vt:lpstr>
      <vt:lpstr>Strategic Initiatives</vt:lpstr>
      <vt:lpstr>Strategic Initiatives</vt:lpstr>
      <vt:lpstr>PowerPoint Presentation</vt:lpstr>
      <vt:lpstr>Checklist and Guiding Principles </vt:lpstr>
      <vt:lpstr>https://aris.marine.rutgers.edu/wizard/ </vt:lpstr>
      <vt:lpstr>Wizard Objectives: </vt:lpstr>
      <vt:lpstr>Non linear BI Plan Elements </vt:lpstr>
      <vt:lpstr>BI Rubric @ https://aris.marine.rutgers.edu/wizard/rubric.php </vt:lpstr>
      <vt:lpstr>PowerPoint Presentation</vt:lpstr>
      <vt:lpstr>Additional Resources</vt:lpstr>
      <vt:lpstr>Thank You</vt:lpstr>
      <vt:lpstr>Effective Societal Impacts 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Broader and Societal Impacts of Research</dc:title>
  <dc:creator>Fields, Jennifer L - (fieldsj)</dc:creator>
  <cp:lastModifiedBy>Davis, Emily Skylar - (emilydavis)</cp:lastModifiedBy>
  <cp:revision>2</cp:revision>
  <dcterms:created xsi:type="dcterms:W3CDTF">2022-07-25T22:29:08Z</dcterms:created>
  <dcterms:modified xsi:type="dcterms:W3CDTF">2023-09-26T20:19:58Z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0x010100D97B98D977F8B546A9654949334ED699</vt:lpwstr>
  </property>
  <property fmtid="{D5CDD505-2E9C-101B-9397-08002B2CF9AE}" pid="3" name="MediaServiceImageTags">
    <vt:lpwstr/>
  </property>
</Properties>
</file>